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</p:sldMasterIdLst>
  <p:notesMasterIdLst>
    <p:notesMasterId r:id="rId35"/>
  </p:notesMasterIdLst>
  <p:sldIdLst>
    <p:sldId id="315" r:id="rId4"/>
    <p:sldId id="323" r:id="rId5"/>
    <p:sldId id="322" r:id="rId6"/>
    <p:sldId id="320" r:id="rId7"/>
    <p:sldId id="319" r:id="rId8"/>
    <p:sldId id="256" r:id="rId9"/>
    <p:sldId id="267" r:id="rId10"/>
    <p:sldId id="318" r:id="rId11"/>
    <p:sldId id="270" r:id="rId12"/>
    <p:sldId id="257" r:id="rId13"/>
    <p:sldId id="271" r:id="rId14"/>
    <p:sldId id="317" r:id="rId15"/>
    <p:sldId id="272" r:id="rId16"/>
    <p:sldId id="273" r:id="rId17"/>
    <p:sldId id="275" r:id="rId18"/>
    <p:sldId id="289" r:id="rId19"/>
    <p:sldId id="277" r:id="rId20"/>
    <p:sldId id="278" r:id="rId21"/>
    <p:sldId id="279" r:id="rId22"/>
    <p:sldId id="263" r:id="rId23"/>
    <p:sldId id="264" r:id="rId24"/>
    <p:sldId id="262" r:id="rId25"/>
    <p:sldId id="292" r:id="rId26"/>
    <p:sldId id="293" r:id="rId27"/>
    <p:sldId id="298" r:id="rId28"/>
    <p:sldId id="306" r:id="rId29"/>
    <p:sldId id="299" r:id="rId30"/>
    <p:sldId id="300" r:id="rId31"/>
    <p:sldId id="301" r:id="rId32"/>
    <p:sldId id="302" r:id="rId33"/>
    <p:sldId id="310" r:id="rId34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2F718-56F6-4DA4-9BB2-D1CD42F0DB91}" type="datetimeFigureOut">
              <a:rPr lang="nb-NO" smtClean="0"/>
              <a:t>05.06.2013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ED62C-9B58-4F02-B146-BCF1768C53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6012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9E14-A6CF-4603-9C53-18955282EFEE}" type="datetime1">
              <a:rPr lang="nb-NO" smtClean="0"/>
              <a:t>05.06.2013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Heidi Jacobsen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93913-0557-4C9A-BF90-8F76CECE5566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1B1C-84C8-4F7E-80E4-E8E859A2B89C}" type="datetime1">
              <a:rPr lang="nb-NO" smtClean="0"/>
              <a:t>05.06.2013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Heidi Jacobsen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93913-0557-4C9A-BF90-8F76CECE5566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A22F-9C39-4CF2-ABD4-834F3B2113F8}" type="datetime1">
              <a:rPr lang="nb-NO" smtClean="0"/>
              <a:t>05.06.2013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Heidi Jacobsen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93913-0557-4C9A-BF90-8F76CECE5566}" type="slidenum">
              <a:rPr lang="nb-NO" smtClean="0"/>
              <a:t>‹#›</a:t>
            </a:fld>
            <a:endParaRPr lang="nb-NO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E7A1E83-EBFE-491B-9EB5-1977C4D1E847}" type="datetime1">
              <a:rPr lang="nb-NO" smtClean="0"/>
              <a:t>05.06.2013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28194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Heidi Jacobsen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458200" y="6248400"/>
            <a:ext cx="685800" cy="457200"/>
          </a:xfrm>
        </p:spPr>
        <p:txBody>
          <a:bodyPr/>
          <a:lstStyle>
            <a:lvl1pPr>
              <a:defRPr/>
            </a:lvl1pPr>
          </a:lstStyle>
          <a:p>
            <a:fld id="{B5A67501-40B3-4097-BA6A-EDEC5650D370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4521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5ED0-EC31-47BC-AFBA-D466EC9F4BC0}" type="datetime1">
              <a:rPr lang="nb-NO" smtClean="0"/>
              <a:t>05.06.2013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Heidi Jacobsen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93913-0557-4C9A-BF90-8F76CECE55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3566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D70FA-64BE-4AA6-8C75-21295E01E0E9}" type="datetime1">
              <a:rPr lang="nb-NO" smtClean="0"/>
              <a:t>05.06.2013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Heidi Jacobsen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93913-0557-4C9A-BF90-8F76CECE55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4449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8DE0-EC76-49F4-B065-21F1F2CDFD13}" type="datetime1">
              <a:rPr lang="nb-NO" smtClean="0"/>
              <a:t>05.06.2013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Heidi Jacobsen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93913-0557-4C9A-BF90-8F76CECE55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3403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84D9-4EE1-4199-A51B-50A75716F000}" type="datetime1">
              <a:rPr lang="nb-NO" smtClean="0"/>
              <a:t>05.06.2013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Heidi Jacobsen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93913-0557-4C9A-BF90-8F76CECE55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5619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0CAF-291F-47F0-8AA7-5C7CE1E07784}" type="datetime1">
              <a:rPr lang="nb-NO" smtClean="0"/>
              <a:t>05.06.2013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Heidi Jacobsen</a:t>
            </a:r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93913-0557-4C9A-BF90-8F76CECE55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6092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DC59F-FF70-432F-BC2D-CB8D4EF52553}" type="datetime1">
              <a:rPr lang="nb-NO" smtClean="0"/>
              <a:t>05.06.2013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Heidi Jacobsen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93913-0557-4C9A-BF90-8F76CECE55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4398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D6A12-BDB0-4B10-B1A5-9693C2F738E8}" type="datetime1">
              <a:rPr lang="nb-NO" smtClean="0"/>
              <a:t>05.06.2013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Heidi Jacobsen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93913-0557-4C9A-BF90-8F76CECE55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9321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2D3EC-D605-45EA-B927-5DAD367CFB53}" type="datetime1">
              <a:rPr lang="nb-NO" smtClean="0"/>
              <a:t>05.06.2013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Heidi Jacobsen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93913-0557-4C9A-BF90-8F76CECE556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0BD3-460E-417E-A366-A9BDE4C85233}" type="datetime1">
              <a:rPr lang="nb-NO" smtClean="0"/>
              <a:t>05.06.2013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Heidi Jacobsen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93913-0557-4C9A-BF90-8F76CECE55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27222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DD42-4E36-4F44-92F8-A654E2606F14}" type="datetime1">
              <a:rPr lang="nb-NO" smtClean="0"/>
              <a:t>05.06.2013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Heidi Jacobsen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93913-0557-4C9A-BF90-8F76CECE55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92002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6DBD-1BDD-43B1-BAA9-80CFD15711B5}" type="datetime1">
              <a:rPr lang="nb-NO" smtClean="0"/>
              <a:t>05.06.2013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Heidi Jacobsen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93913-0557-4C9A-BF90-8F76CECE55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31599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C20C-FED3-448B-B0BD-7C7F3DC8FECE}" type="datetime1">
              <a:rPr lang="nb-NO" smtClean="0"/>
              <a:t>05.06.2013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Heidi Jacobsen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93913-0557-4C9A-BF90-8F76CECE55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53783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C059E-86F9-49F6-8289-3A6118B934E4}" type="datetime1">
              <a:rPr lang="nb-NO" smtClean="0"/>
              <a:t>05.06.2013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Heidi Jacobsen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93913-0557-4C9A-BF90-8F76CECE5566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96FA-EA80-4CC0-8A38-C072EE7406ED}" type="datetime1">
              <a:rPr lang="nb-NO" smtClean="0"/>
              <a:t>05.06.2013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Heidi Jacobsen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93913-0557-4C9A-BF90-8F76CECE556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0FC3-C608-40A2-A007-634CB076F3E9}" type="datetime1">
              <a:rPr lang="nb-NO" smtClean="0"/>
              <a:t>05.06.2013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Heidi Jacobsen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93913-0557-4C9A-BF90-8F76CECE5566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F9CEF-6CE8-4A68-AB47-38C644C189B9}" type="datetime1">
              <a:rPr lang="nb-NO" smtClean="0"/>
              <a:t>05.06.2013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Heidi Jacobsen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93913-0557-4C9A-BF90-8F76CECE5566}" type="slidenum">
              <a:rPr lang="nb-NO" smtClean="0"/>
              <a:t>‹#›</a:t>
            </a:fld>
            <a:endParaRPr lang="nb-N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C3E8C-54FC-4B15-8462-16CA97792A55}" type="datetime1">
              <a:rPr lang="nb-NO" smtClean="0"/>
              <a:t>05.06.2013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Heidi Jacobsen</a:t>
            </a:r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93913-0557-4C9A-BF90-8F76CECE5566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9CED-DFE4-4F4E-B4BD-2F237B90333F}" type="datetime1">
              <a:rPr lang="nb-NO" smtClean="0"/>
              <a:t>05.06.2013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Heidi Jacobsen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93913-0557-4C9A-BF90-8F76CECE5566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F690-575F-460F-8A42-3A68F8DB0EC9}" type="datetime1">
              <a:rPr lang="nb-NO" smtClean="0"/>
              <a:t>05.06.2013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Heidi Jacobsen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93913-0557-4C9A-BF90-8F76CECE5566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A2C58-BE25-40B7-9E88-69734443B569}" type="datetime1">
              <a:rPr lang="nb-NO" smtClean="0"/>
              <a:t>05.06.2013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Heidi Jacobsen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93913-0557-4C9A-BF90-8F76CECE5566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B5B90-AF90-425D-BCB6-C90AD72999AF}" type="datetime1">
              <a:rPr lang="nb-NO" smtClean="0"/>
              <a:t>05.06.2013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Heidi Jacobsen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93913-0557-4C9A-BF90-8F76CECE5566}" type="slidenum">
              <a:rPr lang="nb-NO" smtClean="0"/>
              <a:t>‹#›</a:t>
            </a:fld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D6C6-B53C-4044-A129-AF74A7479287}" type="datetime1">
              <a:rPr lang="nb-NO" smtClean="0"/>
              <a:t>05.06.2013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Heidi Jacobsen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93913-0557-4C9A-BF90-8F76CECE5566}" type="slidenum">
              <a:rPr lang="nb-NO" smtClean="0"/>
              <a:t>‹#›</a:t>
            </a:fld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3489C-5BFB-4020-9915-99F40625E868}" type="datetime1">
              <a:rPr lang="nb-NO" smtClean="0"/>
              <a:t>05.06.2013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Heidi Jacobsen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93913-0557-4C9A-BF90-8F76CECE5566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3EE0-3138-4D0A-A6D0-2F25366530DE}" type="datetime1">
              <a:rPr lang="nb-NO" smtClean="0"/>
              <a:t>05.06.2013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Heidi Jacobsen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93913-0557-4C9A-BF90-8F76CECE5566}" type="slidenum">
              <a:rPr lang="nb-NO" smtClean="0"/>
              <a:t>‹#›</a:t>
            </a:fld>
            <a:endParaRPr lang="nb-NO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77B5-4D79-44A8-A9AC-21CC0B1D2F43}" type="datetime1">
              <a:rPr lang="nb-NO" smtClean="0"/>
              <a:t>05.06.2013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Heidi Jacobsen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93913-0557-4C9A-BF90-8F76CECE5566}" type="slidenum">
              <a:rPr lang="nb-NO" smtClean="0"/>
              <a:t>‹#›</a:t>
            </a:fld>
            <a:endParaRPr lang="nb-N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E219-A5E7-4CE5-8D4D-B53808E3911A}" type="datetime1">
              <a:rPr lang="nb-NO" smtClean="0"/>
              <a:t>05.06.2013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Heidi Jacobsen</a:t>
            </a:r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93913-0557-4C9A-BF90-8F76CECE5566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69DAD-0ECE-472B-8078-76245E601E75}" type="datetime1">
              <a:rPr lang="nb-NO" smtClean="0"/>
              <a:t>05.06.2013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Heidi Jacobsen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93913-0557-4C9A-BF90-8F76CECE5566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67FE-7B4D-4EAA-BA66-24947C7599DC}" type="datetime1">
              <a:rPr lang="nb-NO" smtClean="0"/>
              <a:t>05.06.2013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Heidi Jacobsen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93913-0557-4C9A-BF90-8F76CECE5566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9BE8-93F1-4F37-B57B-85FBC0C3AD88}" type="datetime1">
              <a:rPr lang="nb-NO" smtClean="0"/>
              <a:t>05.06.2013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Heidi Jacobsen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93913-0557-4C9A-BF90-8F76CECE5566}" type="slidenum">
              <a:rPr lang="nb-NO" smtClean="0"/>
              <a:t>‹#›</a:t>
            </a:fld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3CFE8-DA53-45B4-99B1-EF283E9E9FD4}" type="datetime1">
              <a:rPr lang="nb-NO" smtClean="0"/>
              <a:t>05.06.2013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Heidi Jacobsen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93913-0557-4C9A-BF90-8F76CECE5566}" type="slidenum">
              <a:rPr lang="nb-NO" smtClean="0"/>
              <a:t>‹#›</a:t>
            </a:fld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DC37F2F-DA2C-4A12-9145-FD140C8BEE9E}" type="datetime1">
              <a:rPr lang="nb-NO" smtClean="0"/>
              <a:t>05.06.2013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Heidi Jacobsen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CB93913-0557-4C9A-BF90-8F76CECE5566}" type="slidenum">
              <a:rPr lang="nb-NO" smtClean="0"/>
              <a:t>‹#›</a:t>
            </a:fld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0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E54CF-B5FF-4D23-B905-B2B484B63525}" type="datetime1">
              <a:rPr lang="nb-NO" smtClean="0"/>
              <a:t>05.06.2013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Heidi Jacobsen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93913-0557-4C9A-BF90-8F76CECE55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248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4FB3D53-9AE5-4637-947E-D59CD6B08824}" type="datetime1">
              <a:rPr lang="nb-NO" smtClean="0"/>
              <a:t>05.06.2013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Heidi Jacobsen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CB93913-0557-4C9A-BF90-8F76CECE5566}" type="slidenum">
              <a:rPr lang="nb-NO" smtClean="0"/>
              <a:t>‹#›</a:t>
            </a:fld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aidscenter.ge/images/mother-and-child-1a.jpg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281339"/>
          </a:xfrm>
        </p:spPr>
        <p:txBody>
          <a:bodyPr/>
          <a:lstStyle/>
          <a:p>
            <a:pPr marL="0" indent="0" algn="ctr">
              <a:buNone/>
            </a:pPr>
            <a:r>
              <a:rPr lang="nb-NO" dirty="0" smtClean="0"/>
              <a:t>Psykolog og stipendiat Heidi Jacobsen</a:t>
            </a:r>
          </a:p>
          <a:p>
            <a:pPr marL="0" indent="0" algn="ctr">
              <a:buNone/>
            </a:pPr>
            <a:r>
              <a:rPr lang="nb-NO" dirty="0" smtClean="0"/>
              <a:t>Nasjonalt kompetansenettverk for sped- og småbarns psykiske helse</a:t>
            </a:r>
          </a:p>
          <a:p>
            <a:pPr marL="0" indent="0" algn="ctr">
              <a:buNone/>
            </a:pPr>
            <a:r>
              <a:rPr lang="nb-NO" dirty="0" smtClean="0"/>
              <a:t>RBUP Øst og Sør</a:t>
            </a:r>
          </a:p>
          <a:p>
            <a:pPr marL="0" indent="0" algn="ctr">
              <a:buNone/>
            </a:pPr>
            <a:endParaRPr lang="nb-NO" dirty="0"/>
          </a:p>
          <a:p>
            <a:pPr marL="0" indent="0" algn="ctr">
              <a:buNone/>
            </a:pP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Norsk Fosterhjemsforening </a:t>
            </a:r>
            <a:br>
              <a:rPr lang="nb-NO" dirty="0" smtClean="0"/>
            </a:br>
            <a:r>
              <a:rPr lang="nb-NO" dirty="0" smtClean="0"/>
              <a:t>31. mai 2013</a:t>
            </a:r>
            <a:endParaRPr lang="nb-NO" dirty="0"/>
          </a:p>
        </p:txBody>
      </p:sp>
      <p:pic>
        <p:nvPicPr>
          <p:cNvPr id="4" name="Picture 5" descr="Baby føtter i hendene til f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164" y="3630363"/>
            <a:ext cx="3188012" cy="311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Heidi Jacobsen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314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Evne til selvrefleksjon</a:t>
            </a:r>
          </a:p>
          <a:p>
            <a:r>
              <a:rPr lang="nb-NO" dirty="0" smtClean="0"/>
              <a:t>Evne til samarbeid</a:t>
            </a:r>
          </a:p>
          <a:p>
            <a:r>
              <a:rPr lang="nb-NO" dirty="0" smtClean="0"/>
              <a:t>Evne til å forstå </a:t>
            </a:r>
            <a:r>
              <a:rPr lang="nb-NO" dirty="0" err="1" smtClean="0"/>
              <a:t>cues</a:t>
            </a:r>
            <a:r>
              <a:rPr lang="nb-NO" dirty="0" smtClean="0"/>
              <a:t>/</a:t>
            </a:r>
            <a:r>
              <a:rPr lang="nb-NO" dirty="0" err="1" smtClean="0"/>
              <a:t>miscues</a:t>
            </a:r>
            <a:endParaRPr lang="nb-NO" dirty="0" smtClean="0"/>
          </a:p>
          <a:p>
            <a:r>
              <a:rPr lang="nb-NO" dirty="0" smtClean="0"/>
              <a:t>Evne til å se igjennom </a:t>
            </a:r>
            <a:r>
              <a:rPr lang="nb-NO" dirty="0" err="1" smtClean="0"/>
              <a:t>miscues</a:t>
            </a:r>
            <a:endParaRPr lang="nb-NO" dirty="0" smtClean="0"/>
          </a:p>
          <a:p>
            <a:r>
              <a:rPr lang="nb-NO" dirty="0" smtClean="0"/>
              <a:t>Ikke kun handle «In </a:t>
            </a:r>
            <a:r>
              <a:rPr lang="nb-NO" dirty="0" err="1" smtClean="0"/>
              <a:t>kind</a:t>
            </a:r>
            <a:r>
              <a:rPr lang="nb-NO" dirty="0" smtClean="0"/>
              <a:t>»</a:t>
            </a:r>
          </a:p>
          <a:p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Fosterforeldrenes egen tilknytningstrygghet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Heidi Jacobsen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238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Char char="•"/>
            </a:pPr>
            <a:r>
              <a:rPr lang="nb-NO" sz="2000"/>
              <a:t>Intervju om den voksnes tilknytningshistorie</a:t>
            </a:r>
          </a:p>
          <a:p>
            <a:pPr>
              <a:buFontTx/>
              <a:buChar char="•"/>
            </a:pPr>
            <a:r>
              <a:rPr lang="nb-NO" sz="2000"/>
              <a:t>Spesielt fokus på hvordan historien fortelles</a:t>
            </a:r>
          </a:p>
          <a:p>
            <a:pPr>
              <a:buFontTx/>
              <a:buChar char="•"/>
            </a:pPr>
            <a:r>
              <a:rPr lang="nb-NO" sz="2000"/>
              <a:t>Autonome: Verdsetter tilknytning og har en sammenhengende historie</a:t>
            </a:r>
          </a:p>
          <a:p>
            <a:pPr>
              <a:buFontTx/>
              <a:buChar char="•"/>
            </a:pPr>
            <a:r>
              <a:rPr lang="nb-NO" sz="2000"/>
              <a:t>Avvisende: Mangler sammenheng, idylliserende, nedsettende</a:t>
            </a:r>
          </a:p>
          <a:p>
            <a:pPr>
              <a:buFontTx/>
              <a:buChar char="•"/>
            </a:pPr>
            <a:r>
              <a:rPr lang="nb-NO" sz="2000"/>
              <a:t>Fordypet: Fremdeles involvert på en konfronterende måte, involvert sinne</a:t>
            </a:r>
          </a:p>
          <a:p>
            <a:pPr>
              <a:buFontTx/>
              <a:buChar char="•"/>
            </a:pPr>
            <a:r>
              <a:rPr lang="nb-NO" sz="2000"/>
              <a:t>Ubesluttsomme: Sammenbrudd i tilknytningshistorien, spesielt ved diskusjon av traume og tap</a:t>
            </a:r>
          </a:p>
          <a:p>
            <a:pPr>
              <a:buFontTx/>
              <a:buChar char="•"/>
            </a:pPr>
            <a:r>
              <a:rPr lang="nb-NO" sz="2000"/>
              <a:t>Predikerer best barnets tilknytningsmønster ved 12 måneders alder (Lyons-Ruth et al., 1999)</a:t>
            </a:r>
          </a:p>
        </p:txBody>
      </p:sp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/>
              <a:t>Adult Attachment Interview</a:t>
            </a:r>
            <a:br>
              <a:rPr lang="nb-NO" b="1"/>
            </a:br>
            <a:r>
              <a:rPr lang="nb-NO" b="1"/>
              <a:t>(George, Kaplan &amp; Main, 1985)</a:t>
            </a:r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Heidi Jacobsen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292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b-NO" dirty="0" smtClean="0"/>
              <a:t>Normalutvalg mødre: 58% autonome mødre; 19% uforløste (van </a:t>
            </a:r>
            <a:r>
              <a:rPr lang="nb-NO" dirty="0" err="1" smtClean="0"/>
              <a:t>IJzendoorn</a:t>
            </a:r>
            <a:r>
              <a:rPr lang="nb-NO" dirty="0" smtClean="0"/>
              <a:t> et al., 1995)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75% match med barna (van </a:t>
            </a:r>
            <a:r>
              <a:rPr lang="nb-NO" dirty="0" err="1" smtClean="0"/>
              <a:t>IJzendoorn</a:t>
            </a:r>
            <a:r>
              <a:rPr lang="nb-NO" dirty="0"/>
              <a:t> </a:t>
            </a:r>
            <a:r>
              <a:rPr lang="nb-NO" dirty="0" smtClean="0"/>
              <a:t>&amp; </a:t>
            </a:r>
            <a:r>
              <a:rPr lang="nb-NO" dirty="0" err="1" smtClean="0"/>
              <a:t>Bakermans-Kranenburg</a:t>
            </a:r>
            <a:r>
              <a:rPr lang="nb-NO" dirty="0" smtClean="0"/>
              <a:t>, 1996)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Foster og adoptivutvalg:</a:t>
            </a:r>
          </a:p>
          <a:p>
            <a:pPr marL="0" indent="0">
              <a:buNone/>
            </a:pPr>
            <a:r>
              <a:rPr lang="nb-NO" dirty="0"/>
              <a:t>	</a:t>
            </a:r>
            <a:r>
              <a:rPr lang="nb-NO" dirty="0" smtClean="0"/>
              <a:t>36% - 70% (Pace et al., 2012; M. </a:t>
            </a:r>
            <a:r>
              <a:rPr lang="nb-NO" dirty="0" err="1" smtClean="0"/>
              <a:t>Steele</a:t>
            </a:r>
            <a:r>
              <a:rPr lang="nb-NO" dirty="0" smtClean="0"/>
              <a:t> et al., 2003; Ballen et al., 2010; M. </a:t>
            </a:r>
            <a:r>
              <a:rPr lang="nb-NO" dirty="0" err="1" smtClean="0"/>
              <a:t>Steele</a:t>
            </a:r>
            <a:r>
              <a:rPr lang="nb-NO" dirty="0" smtClean="0"/>
              <a:t> et al., 1999; </a:t>
            </a:r>
            <a:r>
              <a:rPr lang="nb-NO" dirty="0" err="1" smtClean="0"/>
              <a:t>Dozier</a:t>
            </a:r>
            <a:r>
              <a:rPr lang="nb-NO" dirty="0" smtClean="0"/>
              <a:t> et al., 2001)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 smtClean="0"/>
              <a:t>Kun en studie har sett på match mellom fosterbarn og fosterforeldre: </a:t>
            </a:r>
          </a:p>
          <a:p>
            <a:pPr marL="0" indent="0">
              <a:buNone/>
            </a:pPr>
            <a:r>
              <a:rPr lang="nb-NO" dirty="0"/>
              <a:t>	</a:t>
            </a:r>
            <a:r>
              <a:rPr lang="nb-NO" dirty="0" smtClean="0"/>
              <a:t>72% (</a:t>
            </a:r>
            <a:r>
              <a:rPr lang="nb-NO" dirty="0" err="1" smtClean="0"/>
              <a:t>Dozier</a:t>
            </a:r>
            <a:r>
              <a:rPr lang="nb-NO" dirty="0" smtClean="0"/>
              <a:t> et al., 2001)</a:t>
            </a:r>
          </a:p>
          <a:p>
            <a:pPr marL="0" indent="0">
              <a:buNone/>
            </a:pPr>
            <a:r>
              <a:rPr lang="nb-NO" dirty="0"/>
              <a:t>	</a:t>
            </a:r>
            <a:endParaRPr lang="nb-NO" dirty="0" smtClean="0"/>
          </a:p>
          <a:p>
            <a:pPr marL="0" indent="0">
              <a:buNone/>
            </a:pPr>
            <a:r>
              <a:rPr lang="nb-NO" dirty="0"/>
              <a:t>	</a:t>
            </a:r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Forekomst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Heidi Jacobsen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2719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ChangeArrowheads="1"/>
          </p:cNvSpPr>
          <p:nvPr/>
        </p:nvSpPr>
        <p:spPr bwMode="auto">
          <a:xfrm>
            <a:off x="1187450" y="333375"/>
            <a:ext cx="7632700" cy="6191250"/>
          </a:xfrm>
          <a:prstGeom prst="rect">
            <a:avLst/>
          </a:prstGeom>
          <a:gradFill rotWithShape="1">
            <a:gsLst>
              <a:gs pos="0">
                <a:srgbClr val="99FFCC">
                  <a:alpha val="20000"/>
                </a:srgbClr>
              </a:gs>
              <a:gs pos="100000">
                <a:srgbClr val="DDDDDD">
                  <a:alpha val="14999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471043" name="Rectangle 3"/>
          <p:cNvSpPr>
            <a:spLocks noChangeArrowheads="1"/>
          </p:cNvSpPr>
          <p:nvPr/>
        </p:nvSpPr>
        <p:spPr bwMode="auto">
          <a:xfrm>
            <a:off x="1835150" y="260350"/>
            <a:ext cx="5832475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>
                    <a:alpha val="37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471044" name="Text Box 4"/>
          <p:cNvSpPr txBox="1">
            <a:spLocks noChangeArrowheads="1"/>
          </p:cNvSpPr>
          <p:nvPr/>
        </p:nvSpPr>
        <p:spPr bwMode="auto">
          <a:xfrm>
            <a:off x="755650" y="765175"/>
            <a:ext cx="7704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nb-NO">
              <a:ea typeface="ＭＳ Ｐゴシック" pitchFamily="34" charset="-128"/>
            </a:endParaRPr>
          </a:p>
        </p:txBody>
      </p:sp>
      <p:sp>
        <p:nvSpPr>
          <p:cNvPr id="471045" name="Text Box 5"/>
          <p:cNvSpPr txBox="1">
            <a:spLocks noChangeArrowheads="1"/>
          </p:cNvSpPr>
          <p:nvPr/>
        </p:nvSpPr>
        <p:spPr bwMode="auto">
          <a:xfrm>
            <a:off x="2339975" y="333375"/>
            <a:ext cx="51847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>
                <a:latin typeface="Arial" charset="0"/>
                <a:ea typeface="ＭＳ Ｐゴシック" pitchFamily="34" charset="-128"/>
              </a:rPr>
              <a:t>Trygghetssirkelen</a:t>
            </a:r>
          </a:p>
          <a:p>
            <a:pPr algn="ctr" eaLnBrk="0" hangingPunct="0">
              <a:spcBef>
                <a:spcPct val="50000"/>
              </a:spcBef>
            </a:pPr>
            <a:r>
              <a:rPr lang="en-AU" sz="2000" b="1">
                <a:latin typeface="Arial" charset="0"/>
                <a:ea typeface="ＭＳ Ｐゴシック" pitchFamily="34" charset="-128"/>
              </a:rPr>
              <a:t>Fokus på barnets behov</a:t>
            </a:r>
          </a:p>
        </p:txBody>
      </p:sp>
      <p:grpSp>
        <p:nvGrpSpPr>
          <p:cNvPr id="471046" name="Group 6"/>
          <p:cNvGrpSpPr>
            <a:grpSpLocks/>
          </p:cNvGrpSpPr>
          <p:nvPr/>
        </p:nvGrpSpPr>
        <p:grpSpPr bwMode="auto">
          <a:xfrm>
            <a:off x="684213" y="2420938"/>
            <a:ext cx="8004175" cy="2259012"/>
            <a:chOff x="1177" y="4896"/>
            <a:chExt cx="12975" cy="3582"/>
          </a:xfrm>
        </p:grpSpPr>
        <p:sp>
          <p:nvSpPr>
            <p:cNvPr id="471047" name="Oval 7"/>
            <p:cNvSpPr>
              <a:spLocks noChangeArrowheads="1"/>
            </p:cNvSpPr>
            <p:nvPr/>
          </p:nvSpPr>
          <p:spPr bwMode="auto">
            <a:xfrm>
              <a:off x="1728" y="4896"/>
              <a:ext cx="12424" cy="358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graphicFrame>
          <p:nvGraphicFramePr>
            <p:cNvPr id="471048" name="Object 8"/>
            <p:cNvGraphicFramePr>
              <a:graphicFrameLocks noChangeAspect="1"/>
            </p:cNvGraphicFramePr>
            <p:nvPr/>
          </p:nvGraphicFramePr>
          <p:xfrm>
            <a:off x="1177" y="5583"/>
            <a:ext cx="4578" cy="21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8" name="Picture" r:id="rId3" imgW="2926080" imgH="1346040" progId="Word.Picture.8">
                    <p:embed/>
                  </p:oleObj>
                </mc:Choice>
                <mc:Fallback>
                  <p:oleObj name="Picture" r:id="rId3" imgW="2926080" imgH="1346040" progId="Word.Picture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77" y="5583"/>
                          <a:ext cx="4578" cy="21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1049" name="WordArt 9"/>
            <p:cNvSpPr>
              <a:spLocks noChangeArrowheads="1" noChangeShapeType="1" noTextEdit="1"/>
            </p:cNvSpPr>
            <p:nvPr/>
          </p:nvSpPr>
          <p:spPr bwMode="auto">
            <a:xfrm rot="3121385">
              <a:off x="2732" y="5985"/>
              <a:ext cx="1914" cy="2746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SlantUp">
                <a:avLst>
                  <a:gd name="adj" fmla="val 55556"/>
                </a:avLst>
              </a:prstTxWarp>
            </a:bodyPr>
            <a:lstStyle/>
            <a:p>
              <a:pPr algn="ctr"/>
              <a:r>
                <a:rPr lang="nb-NO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TRYGG</a:t>
              </a:r>
            </a:p>
            <a:p>
              <a:pPr algn="ctr"/>
              <a:r>
                <a:rPr lang="nb-NO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      HAVN</a:t>
              </a:r>
            </a:p>
          </p:txBody>
        </p:sp>
        <p:sp>
          <p:nvSpPr>
            <p:cNvPr id="471050" name="WordArt 10"/>
            <p:cNvSpPr>
              <a:spLocks noChangeArrowheads="1" noChangeShapeType="1" noTextEdit="1"/>
            </p:cNvSpPr>
            <p:nvPr/>
          </p:nvSpPr>
          <p:spPr bwMode="auto">
            <a:xfrm rot="526836">
              <a:off x="2415" y="4965"/>
              <a:ext cx="2166" cy="187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SlantUp">
                <a:avLst>
                  <a:gd name="adj" fmla="val 51116"/>
                </a:avLst>
              </a:prstTxWarp>
            </a:bodyPr>
            <a:lstStyle/>
            <a:p>
              <a:pPr algn="ctr"/>
              <a:r>
                <a:rPr lang="nb-NO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   TRYGG</a:t>
              </a:r>
            </a:p>
            <a:p>
              <a:pPr algn="ctr"/>
              <a:r>
                <a:rPr lang="nb-NO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BASE</a:t>
              </a:r>
            </a:p>
          </p:txBody>
        </p:sp>
      </p:grpSp>
      <p:sp>
        <p:nvSpPr>
          <p:cNvPr id="471051" name="Text Box 11"/>
          <p:cNvSpPr txBox="1">
            <a:spLocks noChangeArrowheads="1"/>
          </p:cNvSpPr>
          <p:nvPr/>
        </p:nvSpPr>
        <p:spPr bwMode="auto">
          <a:xfrm>
            <a:off x="5651500" y="6092825"/>
            <a:ext cx="3170238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AU" sz="1200">
                <a:latin typeface="Arial" charset="0"/>
                <a:ea typeface="ＭＳ Ｐゴシック" pitchFamily="34" charset="-128"/>
              </a:rPr>
              <a:t>© 2000 Cooper, Hoffman, Marvin &amp; Powell</a:t>
            </a:r>
          </a:p>
        </p:txBody>
      </p:sp>
      <p:sp>
        <p:nvSpPr>
          <p:cNvPr id="471052" name="Text Box 12"/>
          <p:cNvSpPr txBox="1">
            <a:spLocks noChangeArrowheads="1"/>
          </p:cNvSpPr>
          <p:nvPr/>
        </p:nvSpPr>
        <p:spPr bwMode="auto">
          <a:xfrm>
            <a:off x="1835150" y="4797425"/>
            <a:ext cx="2509838" cy="15938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1" eaLnBrk="0" hangingPunct="0">
              <a:spcBef>
                <a:spcPct val="50000"/>
              </a:spcBef>
              <a:buFont typeface="Symbol" pitchFamily="18" charset="2"/>
              <a:buChar char="·"/>
            </a:pPr>
            <a:r>
              <a:rPr lang="en-US" sz="1400">
                <a:latin typeface="Comic Sans MS" pitchFamily="66" charset="0"/>
                <a:ea typeface="ＭＳ Ｐゴシック" pitchFamily="34" charset="-128"/>
              </a:rPr>
              <a:t>Beskytt meg </a:t>
            </a:r>
          </a:p>
          <a:p>
            <a:pPr lvl="1" eaLnBrk="0" hangingPunct="0">
              <a:spcBef>
                <a:spcPct val="50000"/>
              </a:spcBef>
              <a:buFont typeface="Symbol" pitchFamily="18" charset="2"/>
              <a:buChar char="·"/>
            </a:pPr>
            <a:r>
              <a:rPr lang="en-US" sz="1400">
                <a:latin typeface="Comic Sans MS" pitchFamily="66" charset="0"/>
                <a:ea typeface="ＭＳ Ｐゴシック" pitchFamily="34" charset="-128"/>
              </a:rPr>
              <a:t>Trøst meg</a:t>
            </a:r>
          </a:p>
          <a:p>
            <a:pPr lvl="1" eaLnBrk="0" hangingPunct="0">
              <a:spcBef>
                <a:spcPct val="50000"/>
              </a:spcBef>
              <a:buFont typeface="Symbol" pitchFamily="18" charset="2"/>
              <a:buChar char="·"/>
            </a:pPr>
            <a:r>
              <a:rPr lang="en-US" sz="1400">
                <a:latin typeface="Comic Sans MS" pitchFamily="66" charset="0"/>
                <a:ea typeface="ＭＳ Ｐゴシック" pitchFamily="34" charset="-128"/>
              </a:rPr>
              <a:t>Vis godhet for meg</a:t>
            </a:r>
          </a:p>
          <a:p>
            <a:pPr lvl="1" eaLnBrk="0" hangingPunct="0">
              <a:spcBef>
                <a:spcPct val="50000"/>
              </a:spcBef>
              <a:buFont typeface="Symbol" pitchFamily="18" charset="2"/>
              <a:buChar char="·"/>
            </a:pPr>
            <a:r>
              <a:rPr lang="en-AU" sz="1400">
                <a:latin typeface="Comic Sans MS" pitchFamily="66" charset="0"/>
                <a:ea typeface="ＭＳ Ｐゴシック" pitchFamily="34" charset="-128"/>
              </a:rPr>
              <a:t>Organiser følelsene mine</a:t>
            </a:r>
            <a:endParaRPr lang="en-AU">
              <a:ea typeface="ＭＳ Ｐゴシック" pitchFamily="34" charset="-128"/>
            </a:endParaRPr>
          </a:p>
        </p:txBody>
      </p:sp>
      <p:graphicFrame>
        <p:nvGraphicFramePr>
          <p:cNvPr id="471053" name="Object 13"/>
          <p:cNvGraphicFramePr>
            <a:graphicFrameLocks noChangeAspect="1"/>
          </p:cNvGraphicFramePr>
          <p:nvPr/>
        </p:nvGraphicFramePr>
        <p:xfrm>
          <a:off x="3563938" y="4005263"/>
          <a:ext cx="708025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" r:id="rId5" imgW="678240" imgH="1476360" progId="">
                  <p:embed/>
                </p:oleObj>
              </mc:Choice>
              <mc:Fallback>
                <p:oleObj r:id="rId5" imgW="678240" imgH="1476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4005263"/>
                        <a:ext cx="708025" cy="146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71054" name="Group 14"/>
          <p:cNvGrpSpPr>
            <a:grpSpLocks/>
          </p:cNvGrpSpPr>
          <p:nvPr/>
        </p:nvGrpSpPr>
        <p:grpSpPr bwMode="auto">
          <a:xfrm>
            <a:off x="6300788" y="1484313"/>
            <a:ext cx="2519362" cy="2449512"/>
            <a:chOff x="11599" y="3336"/>
            <a:chExt cx="3350" cy="2180"/>
          </a:xfrm>
        </p:grpSpPr>
        <p:sp>
          <p:nvSpPr>
            <p:cNvPr id="471055" name="Text Box 15"/>
            <p:cNvSpPr txBox="1">
              <a:spLocks noChangeArrowheads="1"/>
            </p:cNvSpPr>
            <p:nvPr/>
          </p:nvSpPr>
          <p:spPr bwMode="auto">
            <a:xfrm>
              <a:off x="11949" y="4117"/>
              <a:ext cx="3000" cy="133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lvl="1" eaLnBrk="0" hangingPunct="0">
                <a:spcBef>
                  <a:spcPct val="50000"/>
                </a:spcBef>
                <a:buFont typeface="Symbol" pitchFamily="18" charset="2"/>
                <a:buChar char="·"/>
              </a:pPr>
              <a:r>
                <a:rPr lang="en-AU" sz="1400">
                  <a:latin typeface="Comic Sans MS" pitchFamily="66" charset="0"/>
                  <a:ea typeface="ＭＳ Ｐゴシック" pitchFamily="34" charset="-128"/>
                </a:rPr>
                <a:t>Pass på meg</a:t>
              </a:r>
            </a:p>
            <a:p>
              <a:pPr lvl="1" eaLnBrk="0" hangingPunct="0">
                <a:spcBef>
                  <a:spcPct val="50000"/>
                </a:spcBef>
                <a:buFont typeface="Symbol" pitchFamily="18" charset="2"/>
                <a:buChar char="·"/>
              </a:pPr>
              <a:r>
                <a:rPr lang="en-AU" sz="1400">
                  <a:latin typeface="Comic Sans MS" pitchFamily="66" charset="0"/>
                  <a:ea typeface="ＭＳ Ｐゴシック" pitchFamily="34" charset="-128"/>
                </a:rPr>
                <a:t>Vær god mot meg</a:t>
              </a:r>
            </a:p>
            <a:p>
              <a:pPr lvl="1" eaLnBrk="0" hangingPunct="0">
                <a:spcBef>
                  <a:spcPct val="50000"/>
                </a:spcBef>
                <a:buFont typeface="Symbol" pitchFamily="18" charset="2"/>
                <a:buChar char="·"/>
              </a:pPr>
              <a:r>
                <a:rPr lang="en-AU" sz="1400">
                  <a:latin typeface="Comic Sans MS" pitchFamily="66" charset="0"/>
                  <a:ea typeface="ＭＳ Ｐゴシック" pitchFamily="34" charset="-128"/>
                </a:rPr>
                <a:t>Hjelp meg</a:t>
              </a:r>
            </a:p>
            <a:p>
              <a:pPr lvl="1" eaLnBrk="0" hangingPunct="0">
                <a:spcBef>
                  <a:spcPct val="50000"/>
                </a:spcBef>
                <a:buFont typeface="Symbol" pitchFamily="18" charset="2"/>
                <a:buChar char="·"/>
              </a:pPr>
              <a:r>
                <a:rPr lang="en-AU" sz="1400">
                  <a:latin typeface="Comic Sans MS" pitchFamily="66" charset="0"/>
                  <a:ea typeface="ＭＳ Ｐゴシック" pitchFamily="34" charset="-128"/>
                </a:rPr>
                <a:t>Vis glede når vi er sammen</a:t>
              </a:r>
              <a:endParaRPr lang="en-AU">
                <a:ea typeface="ＭＳ Ｐゴシック" pitchFamily="34" charset="-128"/>
              </a:endParaRPr>
            </a:p>
          </p:txBody>
        </p:sp>
        <p:graphicFrame>
          <p:nvGraphicFramePr>
            <p:cNvPr id="471056" name="Object 16"/>
            <p:cNvGraphicFramePr>
              <a:graphicFrameLocks noChangeAspect="1"/>
            </p:cNvGraphicFramePr>
            <p:nvPr/>
          </p:nvGraphicFramePr>
          <p:xfrm>
            <a:off x="11599" y="3336"/>
            <a:ext cx="1901" cy="2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0" r:id="rId7" imgW="1494720" imgH="1713960" progId="">
                    <p:embed/>
                  </p:oleObj>
                </mc:Choice>
                <mc:Fallback>
                  <p:oleObj r:id="rId7" imgW="1494720" imgH="17139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99" y="3336"/>
                          <a:ext cx="1901" cy="2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71057" name="Group 17"/>
          <p:cNvGrpSpPr>
            <a:grpSpLocks/>
          </p:cNvGrpSpPr>
          <p:nvPr/>
        </p:nvGrpSpPr>
        <p:grpSpPr bwMode="auto">
          <a:xfrm>
            <a:off x="5219700" y="4005263"/>
            <a:ext cx="2820988" cy="1714500"/>
            <a:chOff x="7534" y="6849"/>
            <a:chExt cx="4250" cy="2718"/>
          </a:xfrm>
        </p:grpSpPr>
        <p:sp>
          <p:nvSpPr>
            <p:cNvPr id="471058" name="Text Box 18"/>
            <p:cNvSpPr txBox="1">
              <a:spLocks noChangeArrowheads="1"/>
            </p:cNvSpPr>
            <p:nvPr/>
          </p:nvSpPr>
          <p:spPr bwMode="auto">
            <a:xfrm>
              <a:off x="7534" y="8559"/>
              <a:ext cx="2277" cy="10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</a:pPr>
              <a:r>
                <a:rPr lang="en-AU" sz="1200">
                  <a:latin typeface="Comic Sans MS" pitchFamily="66" charset="0"/>
                  <a:ea typeface="ＭＳ Ｐゴシック" pitchFamily="34" charset="-128"/>
                </a:rPr>
                <a:t>Være der for meg når jeg søker deg</a:t>
              </a:r>
              <a:endParaRPr lang="en-AU" sz="1200">
                <a:ea typeface="ＭＳ Ｐゴシック" pitchFamily="34" charset="-128"/>
              </a:endParaRPr>
            </a:p>
          </p:txBody>
        </p:sp>
        <p:sp>
          <p:nvSpPr>
            <p:cNvPr id="471059" name="AutoShape 19"/>
            <p:cNvSpPr>
              <a:spLocks noChangeArrowheads="1"/>
            </p:cNvSpPr>
            <p:nvPr/>
          </p:nvSpPr>
          <p:spPr bwMode="auto">
            <a:xfrm>
              <a:off x="10344" y="6849"/>
              <a:ext cx="1440" cy="1008"/>
            </a:xfrm>
            <a:prstGeom prst="wedgeEllipseCallout">
              <a:avLst>
                <a:gd name="adj1" fmla="val -65625"/>
                <a:gd name="adj2" fmla="val 29861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</a:pPr>
              <a:r>
                <a:rPr lang="en-AU" sz="1000">
                  <a:latin typeface="Arial" charset="0"/>
                </a:rPr>
                <a:t>Jeg trenger deg til å..</a:t>
              </a:r>
            </a:p>
          </p:txBody>
        </p:sp>
        <p:grpSp>
          <p:nvGrpSpPr>
            <p:cNvPr id="471060" name="Group 20"/>
            <p:cNvGrpSpPr>
              <a:grpSpLocks/>
            </p:cNvGrpSpPr>
            <p:nvPr/>
          </p:nvGrpSpPr>
          <p:grpSpPr bwMode="auto">
            <a:xfrm flipH="1">
              <a:off x="9535" y="7487"/>
              <a:ext cx="1097" cy="1966"/>
              <a:chOff x="2401" y="872"/>
              <a:chExt cx="1097" cy="1966"/>
            </a:xfrm>
          </p:grpSpPr>
          <p:sp>
            <p:nvSpPr>
              <p:cNvPr id="471061" name="Freeform 21"/>
              <p:cNvSpPr>
                <a:spLocks/>
              </p:cNvSpPr>
              <p:nvPr/>
            </p:nvSpPr>
            <p:spPr bwMode="auto">
              <a:xfrm>
                <a:off x="2401" y="872"/>
                <a:ext cx="1097" cy="1966"/>
              </a:xfrm>
              <a:custGeom>
                <a:avLst/>
                <a:gdLst>
                  <a:gd name="T0" fmla="*/ 763 w 1097"/>
                  <a:gd name="T1" fmla="*/ 5 h 1966"/>
                  <a:gd name="T2" fmla="*/ 843 w 1097"/>
                  <a:gd name="T3" fmla="*/ 35 h 1966"/>
                  <a:gd name="T4" fmla="*/ 939 w 1097"/>
                  <a:gd name="T5" fmla="*/ 114 h 1966"/>
                  <a:gd name="T6" fmla="*/ 1004 w 1097"/>
                  <a:gd name="T7" fmla="*/ 236 h 1966"/>
                  <a:gd name="T8" fmla="*/ 924 w 1097"/>
                  <a:gd name="T9" fmla="*/ 389 h 1966"/>
                  <a:gd name="T10" fmla="*/ 901 w 1097"/>
                  <a:gd name="T11" fmla="*/ 459 h 1966"/>
                  <a:gd name="T12" fmla="*/ 849 w 1097"/>
                  <a:gd name="T13" fmla="*/ 518 h 1966"/>
                  <a:gd name="T14" fmla="*/ 779 w 1097"/>
                  <a:gd name="T15" fmla="*/ 544 h 1966"/>
                  <a:gd name="T16" fmla="*/ 823 w 1097"/>
                  <a:gd name="T17" fmla="*/ 565 h 1966"/>
                  <a:gd name="T18" fmla="*/ 869 w 1097"/>
                  <a:gd name="T19" fmla="*/ 683 h 1966"/>
                  <a:gd name="T20" fmla="*/ 918 w 1097"/>
                  <a:gd name="T21" fmla="*/ 749 h 1966"/>
                  <a:gd name="T22" fmla="*/ 970 w 1097"/>
                  <a:gd name="T23" fmla="*/ 744 h 1966"/>
                  <a:gd name="T24" fmla="*/ 1013 w 1097"/>
                  <a:gd name="T25" fmla="*/ 703 h 1966"/>
                  <a:gd name="T26" fmla="*/ 1021 w 1097"/>
                  <a:gd name="T27" fmla="*/ 743 h 1966"/>
                  <a:gd name="T28" fmla="*/ 1056 w 1097"/>
                  <a:gd name="T29" fmla="*/ 762 h 1966"/>
                  <a:gd name="T30" fmla="*/ 1087 w 1097"/>
                  <a:gd name="T31" fmla="*/ 817 h 1966"/>
                  <a:gd name="T32" fmla="*/ 1045 w 1097"/>
                  <a:gd name="T33" fmla="*/ 850 h 1966"/>
                  <a:gd name="T34" fmla="*/ 1077 w 1097"/>
                  <a:gd name="T35" fmla="*/ 898 h 1966"/>
                  <a:gd name="T36" fmla="*/ 1029 w 1097"/>
                  <a:gd name="T37" fmla="*/ 910 h 1966"/>
                  <a:gd name="T38" fmla="*/ 933 w 1097"/>
                  <a:gd name="T39" fmla="*/ 954 h 1966"/>
                  <a:gd name="T40" fmla="*/ 839 w 1097"/>
                  <a:gd name="T41" fmla="*/ 950 h 1966"/>
                  <a:gd name="T42" fmla="*/ 750 w 1097"/>
                  <a:gd name="T43" fmla="*/ 911 h 1966"/>
                  <a:gd name="T44" fmla="*/ 671 w 1097"/>
                  <a:gd name="T45" fmla="*/ 1075 h 1966"/>
                  <a:gd name="T46" fmla="*/ 619 w 1097"/>
                  <a:gd name="T47" fmla="*/ 1341 h 1966"/>
                  <a:gd name="T48" fmla="*/ 452 w 1097"/>
                  <a:gd name="T49" fmla="*/ 1700 h 1966"/>
                  <a:gd name="T50" fmla="*/ 381 w 1097"/>
                  <a:gd name="T51" fmla="*/ 1808 h 1966"/>
                  <a:gd name="T52" fmla="*/ 414 w 1097"/>
                  <a:gd name="T53" fmla="*/ 1832 h 1966"/>
                  <a:gd name="T54" fmla="*/ 459 w 1097"/>
                  <a:gd name="T55" fmla="*/ 1853 h 1966"/>
                  <a:gd name="T56" fmla="*/ 481 w 1097"/>
                  <a:gd name="T57" fmla="*/ 1900 h 1966"/>
                  <a:gd name="T58" fmla="*/ 476 w 1097"/>
                  <a:gd name="T59" fmla="*/ 1953 h 1966"/>
                  <a:gd name="T60" fmla="*/ 410 w 1097"/>
                  <a:gd name="T61" fmla="*/ 1962 h 1966"/>
                  <a:gd name="T62" fmla="*/ 326 w 1097"/>
                  <a:gd name="T63" fmla="*/ 1961 h 1966"/>
                  <a:gd name="T64" fmla="*/ 243 w 1097"/>
                  <a:gd name="T65" fmla="*/ 1958 h 1966"/>
                  <a:gd name="T66" fmla="*/ 257 w 1097"/>
                  <a:gd name="T67" fmla="*/ 1822 h 1966"/>
                  <a:gd name="T68" fmla="*/ 234 w 1097"/>
                  <a:gd name="T69" fmla="*/ 1660 h 1966"/>
                  <a:gd name="T70" fmla="*/ 189 w 1097"/>
                  <a:gd name="T71" fmla="*/ 1642 h 1966"/>
                  <a:gd name="T72" fmla="*/ 142 w 1097"/>
                  <a:gd name="T73" fmla="*/ 1625 h 1966"/>
                  <a:gd name="T74" fmla="*/ 131 w 1097"/>
                  <a:gd name="T75" fmla="*/ 1504 h 1966"/>
                  <a:gd name="T76" fmla="*/ 174 w 1097"/>
                  <a:gd name="T77" fmla="*/ 1423 h 1966"/>
                  <a:gd name="T78" fmla="*/ 254 w 1097"/>
                  <a:gd name="T79" fmla="*/ 1353 h 1966"/>
                  <a:gd name="T80" fmla="*/ 263 w 1097"/>
                  <a:gd name="T81" fmla="*/ 1262 h 1966"/>
                  <a:gd name="T82" fmla="*/ 187 w 1097"/>
                  <a:gd name="T83" fmla="*/ 1070 h 1966"/>
                  <a:gd name="T84" fmla="*/ 266 w 1097"/>
                  <a:gd name="T85" fmla="*/ 928 h 1966"/>
                  <a:gd name="T86" fmla="*/ 314 w 1097"/>
                  <a:gd name="T87" fmla="*/ 884 h 1966"/>
                  <a:gd name="T88" fmla="*/ 365 w 1097"/>
                  <a:gd name="T89" fmla="*/ 827 h 1966"/>
                  <a:gd name="T90" fmla="*/ 280 w 1097"/>
                  <a:gd name="T91" fmla="*/ 715 h 1966"/>
                  <a:gd name="T92" fmla="*/ 236 w 1097"/>
                  <a:gd name="T93" fmla="*/ 860 h 1966"/>
                  <a:gd name="T94" fmla="*/ 193 w 1097"/>
                  <a:gd name="T95" fmla="*/ 951 h 1966"/>
                  <a:gd name="T96" fmla="*/ 125 w 1097"/>
                  <a:gd name="T97" fmla="*/ 1005 h 1966"/>
                  <a:gd name="T98" fmla="*/ 66 w 1097"/>
                  <a:gd name="T99" fmla="*/ 1026 h 1966"/>
                  <a:gd name="T100" fmla="*/ 29 w 1097"/>
                  <a:gd name="T101" fmla="*/ 988 h 1966"/>
                  <a:gd name="T102" fmla="*/ 30 w 1097"/>
                  <a:gd name="T103" fmla="*/ 919 h 1966"/>
                  <a:gd name="T104" fmla="*/ 92 w 1097"/>
                  <a:gd name="T105" fmla="*/ 838 h 1966"/>
                  <a:gd name="T106" fmla="*/ 141 w 1097"/>
                  <a:gd name="T107" fmla="*/ 690 h 1966"/>
                  <a:gd name="T108" fmla="*/ 290 w 1097"/>
                  <a:gd name="T109" fmla="*/ 545 h 1966"/>
                  <a:gd name="T110" fmla="*/ 443 w 1097"/>
                  <a:gd name="T111" fmla="*/ 459 h 1966"/>
                  <a:gd name="T112" fmla="*/ 566 w 1097"/>
                  <a:gd name="T113" fmla="*/ 451 h 1966"/>
                  <a:gd name="T114" fmla="*/ 566 w 1097"/>
                  <a:gd name="T115" fmla="*/ 425 h 1966"/>
                  <a:gd name="T116" fmla="*/ 511 w 1097"/>
                  <a:gd name="T117" fmla="*/ 379 h 1966"/>
                  <a:gd name="T118" fmla="*/ 473 w 1097"/>
                  <a:gd name="T119" fmla="*/ 304 h 1966"/>
                  <a:gd name="T120" fmla="*/ 506 w 1097"/>
                  <a:gd name="T121" fmla="*/ 139 h 1966"/>
                  <a:gd name="T122" fmla="*/ 566 w 1097"/>
                  <a:gd name="T123" fmla="*/ 73 h 1966"/>
                  <a:gd name="T124" fmla="*/ 636 w 1097"/>
                  <a:gd name="T125" fmla="*/ 31 h 19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97" h="1966">
                    <a:moveTo>
                      <a:pt x="677" y="2"/>
                    </a:moveTo>
                    <a:lnTo>
                      <a:pt x="682" y="2"/>
                    </a:lnTo>
                    <a:lnTo>
                      <a:pt x="690" y="1"/>
                    </a:lnTo>
                    <a:lnTo>
                      <a:pt x="702" y="1"/>
                    </a:lnTo>
                    <a:lnTo>
                      <a:pt x="714" y="0"/>
                    </a:lnTo>
                    <a:lnTo>
                      <a:pt x="727" y="0"/>
                    </a:lnTo>
                    <a:lnTo>
                      <a:pt x="738" y="0"/>
                    </a:lnTo>
                    <a:lnTo>
                      <a:pt x="749" y="1"/>
                    </a:lnTo>
                    <a:lnTo>
                      <a:pt x="756" y="2"/>
                    </a:lnTo>
                    <a:lnTo>
                      <a:pt x="763" y="5"/>
                    </a:lnTo>
                    <a:lnTo>
                      <a:pt x="773" y="9"/>
                    </a:lnTo>
                    <a:lnTo>
                      <a:pt x="784" y="15"/>
                    </a:lnTo>
                    <a:lnTo>
                      <a:pt x="796" y="20"/>
                    </a:lnTo>
                    <a:lnTo>
                      <a:pt x="807" y="24"/>
                    </a:lnTo>
                    <a:lnTo>
                      <a:pt x="817" y="28"/>
                    </a:lnTo>
                    <a:lnTo>
                      <a:pt x="823" y="31"/>
                    </a:lnTo>
                    <a:lnTo>
                      <a:pt x="826" y="32"/>
                    </a:lnTo>
                    <a:lnTo>
                      <a:pt x="828" y="32"/>
                    </a:lnTo>
                    <a:lnTo>
                      <a:pt x="834" y="34"/>
                    </a:lnTo>
                    <a:lnTo>
                      <a:pt x="843" y="35"/>
                    </a:lnTo>
                    <a:lnTo>
                      <a:pt x="855" y="39"/>
                    </a:lnTo>
                    <a:lnTo>
                      <a:pt x="867" y="43"/>
                    </a:lnTo>
                    <a:lnTo>
                      <a:pt x="879" y="47"/>
                    </a:lnTo>
                    <a:lnTo>
                      <a:pt x="890" y="52"/>
                    </a:lnTo>
                    <a:lnTo>
                      <a:pt x="899" y="58"/>
                    </a:lnTo>
                    <a:lnTo>
                      <a:pt x="907" y="67"/>
                    </a:lnTo>
                    <a:lnTo>
                      <a:pt x="915" y="77"/>
                    </a:lnTo>
                    <a:lnTo>
                      <a:pt x="923" y="90"/>
                    </a:lnTo>
                    <a:lnTo>
                      <a:pt x="932" y="102"/>
                    </a:lnTo>
                    <a:lnTo>
                      <a:pt x="939" y="114"/>
                    </a:lnTo>
                    <a:lnTo>
                      <a:pt x="945" y="127"/>
                    </a:lnTo>
                    <a:lnTo>
                      <a:pt x="949" y="137"/>
                    </a:lnTo>
                    <a:lnTo>
                      <a:pt x="951" y="146"/>
                    </a:lnTo>
                    <a:lnTo>
                      <a:pt x="954" y="154"/>
                    </a:lnTo>
                    <a:lnTo>
                      <a:pt x="961" y="166"/>
                    </a:lnTo>
                    <a:lnTo>
                      <a:pt x="970" y="181"/>
                    </a:lnTo>
                    <a:lnTo>
                      <a:pt x="979" y="197"/>
                    </a:lnTo>
                    <a:lnTo>
                      <a:pt x="989" y="211"/>
                    </a:lnTo>
                    <a:lnTo>
                      <a:pt x="998" y="225"/>
                    </a:lnTo>
                    <a:lnTo>
                      <a:pt x="1004" y="236"/>
                    </a:lnTo>
                    <a:lnTo>
                      <a:pt x="1007" y="242"/>
                    </a:lnTo>
                    <a:lnTo>
                      <a:pt x="1005" y="256"/>
                    </a:lnTo>
                    <a:lnTo>
                      <a:pt x="997" y="276"/>
                    </a:lnTo>
                    <a:lnTo>
                      <a:pt x="988" y="293"/>
                    </a:lnTo>
                    <a:lnTo>
                      <a:pt x="984" y="301"/>
                    </a:lnTo>
                    <a:lnTo>
                      <a:pt x="966" y="339"/>
                    </a:lnTo>
                    <a:lnTo>
                      <a:pt x="925" y="374"/>
                    </a:lnTo>
                    <a:lnTo>
                      <a:pt x="925" y="376"/>
                    </a:lnTo>
                    <a:lnTo>
                      <a:pt x="925" y="382"/>
                    </a:lnTo>
                    <a:lnTo>
                      <a:pt x="924" y="389"/>
                    </a:lnTo>
                    <a:lnTo>
                      <a:pt x="919" y="397"/>
                    </a:lnTo>
                    <a:lnTo>
                      <a:pt x="916" y="406"/>
                    </a:lnTo>
                    <a:lnTo>
                      <a:pt x="916" y="414"/>
                    </a:lnTo>
                    <a:lnTo>
                      <a:pt x="918" y="419"/>
                    </a:lnTo>
                    <a:lnTo>
                      <a:pt x="919" y="421"/>
                    </a:lnTo>
                    <a:lnTo>
                      <a:pt x="901" y="423"/>
                    </a:lnTo>
                    <a:lnTo>
                      <a:pt x="901" y="426"/>
                    </a:lnTo>
                    <a:lnTo>
                      <a:pt x="902" y="436"/>
                    </a:lnTo>
                    <a:lnTo>
                      <a:pt x="902" y="447"/>
                    </a:lnTo>
                    <a:lnTo>
                      <a:pt x="901" y="459"/>
                    </a:lnTo>
                    <a:lnTo>
                      <a:pt x="899" y="468"/>
                    </a:lnTo>
                    <a:lnTo>
                      <a:pt x="895" y="476"/>
                    </a:lnTo>
                    <a:lnTo>
                      <a:pt x="889" y="482"/>
                    </a:lnTo>
                    <a:lnTo>
                      <a:pt x="882" y="491"/>
                    </a:lnTo>
                    <a:lnTo>
                      <a:pt x="878" y="495"/>
                    </a:lnTo>
                    <a:lnTo>
                      <a:pt x="872" y="500"/>
                    </a:lnTo>
                    <a:lnTo>
                      <a:pt x="867" y="504"/>
                    </a:lnTo>
                    <a:lnTo>
                      <a:pt x="861" y="509"/>
                    </a:lnTo>
                    <a:lnTo>
                      <a:pt x="856" y="514"/>
                    </a:lnTo>
                    <a:lnTo>
                      <a:pt x="849" y="518"/>
                    </a:lnTo>
                    <a:lnTo>
                      <a:pt x="843" y="522"/>
                    </a:lnTo>
                    <a:lnTo>
                      <a:pt x="838" y="526"/>
                    </a:lnTo>
                    <a:lnTo>
                      <a:pt x="832" y="529"/>
                    </a:lnTo>
                    <a:lnTo>
                      <a:pt x="822" y="532"/>
                    </a:lnTo>
                    <a:lnTo>
                      <a:pt x="813" y="535"/>
                    </a:lnTo>
                    <a:lnTo>
                      <a:pt x="803" y="538"/>
                    </a:lnTo>
                    <a:lnTo>
                      <a:pt x="793" y="541"/>
                    </a:lnTo>
                    <a:lnTo>
                      <a:pt x="786" y="542"/>
                    </a:lnTo>
                    <a:lnTo>
                      <a:pt x="781" y="544"/>
                    </a:lnTo>
                    <a:lnTo>
                      <a:pt x="779" y="544"/>
                    </a:lnTo>
                    <a:lnTo>
                      <a:pt x="777" y="555"/>
                    </a:lnTo>
                    <a:lnTo>
                      <a:pt x="778" y="555"/>
                    </a:lnTo>
                    <a:lnTo>
                      <a:pt x="781" y="555"/>
                    </a:lnTo>
                    <a:lnTo>
                      <a:pt x="786" y="555"/>
                    </a:lnTo>
                    <a:lnTo>
                      <a:pt x="791" y="556"/>
                    </a:lnTo>
                    <a:lnTo>
                      <a:pt x="799" y="556"/>
                    </a:lnTo>
                    <a:lnTo>
                      <a:pt x="805" y="558"/>
                    </a:lnTo>
                    <a:lnTo>
                      <a:pt x="811" y="559"/>
                    </a:lnTo>
                    <a:lnTo>
                      <a:pt x="817" y="561"/>
                    </a:lnTo>
                    <a:lnTo>
                      <a:pt x="823" y="565"/>
                    </a:lnTo>
                    <a:lnTo>
                      <a:pt x="831" y="571"/>
                    </a:lnTo>
                    <a:lnTo>
                      <a:pt x="838" y="578"/>
                    </a:lnTo>
                    <a:lnTo>
                      <a:pt x="845" y="588"/>
                    </a:lnTo>
                    <a:lnTo>
                      <a:pt x="853" y="599"/>
                    </a:lnTo>
                    <a:lnTo>
                      <a:pt x="858" y="611"/>
                    </a:lnTo>
                    <a:lnTo>
                      <a:pt x="861" y="624"/>
                    </a:lnTo>
                    <a:lnTo>
                      <a:pt x="861" y="637"/>
                    </a:lnTo>
                    <a:lnTo>
                      <a:pt x="861" y="652"/>
                    </a:lnTo>
                    <a:lnTo>
                      <a:pt x="865" y="668"/>
                    </a:lnTo>
                    <a:lnTo>
                      <a:pt x="869" y="683"/>
                    </a:lnTo>
                    <a:lnTo>
                      <a:pt x="875" y="699"/>
                    </a:lnTo>
                    <a:lnTo>
                      <a:pt x="882" y="713"/>
                    </a:lnTo>
                    <a:lnTo>
                      <a:pt x="888" y="724"/>
                    </a:lnTo>
                    <a:lnTo>
                      <a:pt x="892" y="731"/>
                    </a:lnTo>
                    <a:lnTo>
                      <a:pt x="893" y="734"/>
                    </a:lnTo>
                    <a:lnTo>
                      <a:pt x="894" y="735"/>
                    </a:lnTo>
                    <a:lnTo>
                      <a:pt x="898" y="737"/>
                    </a:lnTo>
                    <a:lnTo>
                      <a:pt x="905" y="740"/>
                    </a:lnTo>
                    <a:lnTo>
                      <a:pt x="912" y="743"/>
                    </a:lnTo>
                    <a:lnTo>
                      <a:pt x="918" y="749"/>
                    </a:lnTo>
                    <a:lnTo>
                      <a:pt x="925" y="754"/>
                    </a:lnTo>
                    <a:lnTo>
                      <a:pt x="931" y="758"/>
                    </a:lnTo>
                    <a:lnTo>
                      <a:pt x="934" y="763"/>
                    </a:lnTo>
                    <a:lnTo>
                      <a:pt x="937" y="766"/>
                    </a:lnTo>
                    <a:lnTo>
                      <a:pt x="942" y="766"/>
                    </a:lnTo>
                    <a:lnTo>
                      <a:pt x="948" y="763"/>
                    </a:lnTo>
                    <a:lnTo>
                      <a:pt x="954" y="760"/>
                    </a:lnTo>
                    <a:lnTo>
                      <a:pt x="961" y="755"/>
                    </a:lnTo>
                    <a:lnTo>
                      <a:pt x="966" y="750"/>
                    </a:lnTo>
                    <a:lnTo>
                      <a:pt x="970" y="744"/>
                    </a:lnTo>
                    <a:lnTo>
                      <a:pt x="972" y="739"/>
                    </a:lnTo>
                    <a:lnTo>
                      <a:pt x="974" y="735"/>
                    </a:lnTo>
                    <a:lnTo>
                      <a:pt x="977" y="729"/>
                    </a:lnTo>
                    <a:lnTo>
                      <a:pt x="980" y="724"/>
                    </a:lnTo>
                    <a:lnTo>
                      <a:pt x="986" y="718"/>
                    </a:lnTo>
                    <a:lnTo>
                      <a:pt x="990" y="713"/>
                    </a:lnTo>
                    <a:lnTo>
                      <a:pt x="995" y="709"/>
                    </a:lnTo>
                    <a:lnTo>
                      <a:pt x="1000" y="706"/>
                    </a:lnTo>
                    <a:lnTo>
                      <a:pt x="1004" y="704"/>
                    </a:lnTo>
                    <a:lnTo>
                      <a:pt x="1013" y="703"/>
                    </a:lnTo>
                    <a:lnTo>
                      <a:pt x="1019" y="702"/>
                    </a:lnTo>
                    <a:lnTo>
                      <a:pt x="1023" y="705"/>
                    </a:lnTo>
                    <a:lnTo>
                      <a:pt x="1025" y="713"/>
                    </a:lnTo>
                    <a:lnTo>
                      <a:pt x="1023" y="726"/>
                    </a:lnTo>
                    <a:lnTo>
                      <a:pt x="1019" y="737"/>
                    </a:lnTo>
                    <a:lnTo>
                      <a:pt x="1015" y="747"/>
                    </a:lnTo>
                    <a:lnTo>
                      <a:pt x="1013" y="751"/>
                    </a:lnTo>
                    <a:lnTo>
                      <a:pt x="1014" y="750"/>
                    </a:lnTo>
                    <a:lnTo>
                      <a:pt x="1017" y="748"/>
                    </a:lnTo>
                    <a:lnTo>
                      <a:pt x="1021" y="743"/>
                    </a:lnTo>
                    <a:lnTo>
                      <a:pt x="1026" y="739"/>
                    </a:lnTo>
                    <a:lnTo>
                      <a:pt x="1031" y="736"/>
                    </a:lnTo>
                    <a:lnTo>
                      <a:pt x="1037" y="733"/>
                    </a:lnTo>
                    <a:lnTo>
                      <a:pt x="1041" y="731"/>
                    </a:lnTo>
                    <a:lnTo>
                      <a:pt x="1045" y="731"/>
                    </a:lnTo>
                    <a:lnTo>
                      <a:pt x="1051" y="734"/>
                    </a:lnTo>
                    <a:lnTo>
                      <a:pt x="1055" y="737"/>
                    </a:lnTo>
                    <a:lnTo>
                      <a:pt x="1058" y="743"/>
                    </a:lnTo>
                    <a:lnTo>
                      <a:pt x="1059" y="751"/>
                    </a:lnTo>
                    <a:lnTo>
                      <a:pt x="1056" y="762"/>
                    </a:lnTo>
                    <a:lnTo>
                      <a:pt x="1050" y="776"/>
                    </a:lnTo>
                    <a:lnTo>
                      <a:pt x="1043" y="787"/>
                    </a:lnTo>
                    <a:lnTo>
                      <a:pt x="1040" y="792"/>
                    </a:lnTo>
                    <a:lnTo>
                      <a:pt x="1089" y="789"/>
                    </a:lnTo>
                    <a:lnTo>
                      <a:pt x="1091" y="790"/>
                    </a:lnTo>
                    <a:lnTo>
                      <a:pt x="1094" y="794"/>
                    </a:lnTo>
                    <a:lnTo>
                      <a:pt x="1097" y="802"/>
                    </a:lnTo>
                    <a:lnTo>
                      <a:pt x="1095" y="810"/>
                    </a:lnTo>
                    <a:lnTo>
                      <a:pt x="1092" y="814"/>
                    </a:lnTo>
                    <a:lnTo>
                      <a:pt x="1087" y="817"/>
                    </a:lnTo>
                    <a:lnTo>
                      <a:pt x="1082" y="820"/>
                    </a:lnTo>
                    <a:lnTo>
                      <a:pt x="1077" y="823"/>
                    </a:lnTo>
                    <a:lnTo>
                      <a:pt x="1071" y="827"/>
                    </a:lnTo>
                    <a:lnTo>
                      <a:pt x="1066" y="829"/>
                    </a:lnTo>
                    <a:lnTo>
                      <a:pt x="1062" y="831"/>
                    </a:lnTo>
                    <a:lnTo>
                      <a:pt x="1057" y="833"/>
                    </a:lnTo>
                    <a:lnTo>
                      <a:pt x="1051" y="837"/>
                    </a:lnTo>
                    <a:lnTo>
                      <a:pt x="1046" y="840"/>
                    </a:lnTo>
                    <a:lnTo>
                      <a:pt x="1044" y="844"/>
                    </a:lnTo>
                    <a:lnTo>
                      <a:pt x="1045" y="850"/>
                    </a:lnTo>
                    <a:lnTo>
                      <a:pt x="1051" y="859"/>
                    </a:lnTo>
                    <a:lnTo>
                      <a:pt x="1058" y="867"/>
                    </a:lnTo>
                    <a:lnTo>
                      <a:pt x="1067" y="873"/>
                    </a:lnTo>
                    <a:lnTo>
                      <a:pt x="1074" y="876"/>
                    </a:lnTo>
                    <a:lnTo>
                      <a:pt x="1079" y="881"/>
                    </a:lnTo>
                    <a:lnTo>
                      <a:pt x="1080" y="888"/>
                    </a:lnTo>
                    <a:lnTo>
                      <a:pt x="1080" y="894"/>
                    </a:lnTo>
                    <a:lnTo>
                      <a:pt x="1080" y="897"/>
                    </a:lnTo>
                    <a:lnTo>
                      <a:pt x="1079" y="897"/>
                    </a:lnTo>
                    <a:lnTo>
                      <a:pt x="1077" y="898"/>
                    </a:lnTo>
                    <a:lnTo>
                      <a:pt x="1074" y="899"/>
                    </a:lnTo>
                    <a:lnTo>
                      <a:pt x="1070" y="900"/>
                    </a:lnTo>
                    <a:lnTo>
                      <a:pt x="1065" y="901"/>
                    </a:lnTo>
                    <a:lnTo>
                      <a:pt x="1059" y="902"/>
                    </a:lnTo>
                    <a:lnTo>
                      <a:pt x="1053" y="903"/>
                    </a:lnTo>
                    <a:lnTo>
                      <a:pt x="1048" y="903"/>
                    </a:lnTo>
                    <a:lnTo>
                      <a:pt x="1043" y="903"/>
                    </a:lnTo>
                    <a:lnTo>
                      <a:pt x="1038" y="906"/>
                    </a:lnTo>
                    <a:lnTo>
                      <a:pt x="1033" y="908"/>
                    </a:lnTo>
                    <a:lnTo>
                      <a:pt x="1029" y="910"/>
                    </a:lnTo>
                    <a:lnTo>
                      <a:pt x="1024" y="913"/>
                    </a:lnTo>
                    <a:lnTo>
                      <a:pt x="1019" y="917"/>
                    </a:lnTo>
                    <a:lnTo>
                      <a:pt x="1014" y="920"/>
                    </a:lnTo>
                    <a:lnTo>
                      <a:pt x="1007" y="923"/>
                    </a:lnTo>
                    <a:lnTo>
                      <a:pt x="996" y="929"/>
                    </a:lnTo>
                    <a:lnTo>
                      <a:pt x="988" y="936"/>
                    </a:lnTo>
                    <a:lnTo>
                      <a:pt x="983" y="940"/>
                    </a:lnTo>
                    <a:lnTo>
                      <a:pt x="980" y="941"/>
                    </a:lnTo>
                    <a:lnTo>
                      <a:pt x="934" y="953"/>
                    </a:lnTo>
                    <a:lnTo>
                      <a:pt x="933" y="954"/>
                    </a:lnTo>
                    <a:lnTo>
                      <a:pt x="928" y="956"/>
                    </a:lnTo>
                    <a:lnTo>
                      <a:pt x="922" y="959"/>
                    </a:lnTo>
                    <a:lnTo>
                      <a:pt x="914" y="962"/>
                    </a:lnTo>
                    <a:lnTo>
                      <a:pt x="906" y="966"/>
                    </a:lnTo>
                    <a:lnTo>
                      <a:pt x="896" y="969"/>
                    </a:lnTo>
                    <a:lnTo>
                      <a:pt x="887" y="971"/>
                    </a:lnTo>
                    <a:lnTo>
                      <a:pt x="879" y="973"/>
                    </a:lnTo>
                    <a:lnTo>
                      <a:pt x="868" y="971"/>
                    </a:lnTo>
                    <a:lnTo>
                      <a:pt x="855" y="963"/>
                    </a:lnTo>
                    <a:lnTo>
                      <a:pt x="839" y="950"/>
                    </a:lnTo>
                    <a:lnTo>
                      <a:pt x="821" y="935"/>
                    </a:lnTo>
                    <a:lnTo>
                      <a:pt x="806" y="918"/>
                    </a:lnTo>
                    <a:lnTo>
                      <a:pt x="792" y="901"/>
                    </a:lnTo>
                    <a:lnTo>
                      <a:pt x="782" y="886"/>
                    </a:lnTo>
                    <a:lnTo>
                      <a:pt x="777" y="874"/>
                    </a:lnTo>
                    <a:lnTo>
                      <a:pt x="770" y="865"/>
                    </a:lnTo>
                    <a:lnTo>
                      <a:pt x="763" y="873"/>
                    </a:lnTo>
                    <a:lnTo>
                      <a:pt x="757" y="889"/>
                    </a:lnTo>
                    <a:lnTo>
                      <a:pt x="753" y="903"/>
                    </a:lnTo>
                    <a:lnTo>
                      <a:pt x="750" y="911"/>
                    </a:lnTo>
                    <a:lnTo>
                      <a:pt x="744" y="920"/>
                    </a:lnTo>
                    <a:lnTo>
                      <a:pt x="737" y="933"/>
                    </a:lnTo>
                    <a:lnTo>
                      <a:pt x="729" y="946"/>
                    </a:lnTo>
                    <a:lnTo>
                      <a:pt x="720" y="961"/>
                    </a:lnTo>
                    <a:lnTo>
                      <a:pt x="711" y="975"/>
                    </a:lnTo>
                    <a:lnTo>
                      <a:pt x="703" y="990"/>
                    </a:lnTo>
                    <a:lnTo>
                      <a:pt x="698" y="1002"/>
                    </a:lnTo>
                    <a:lnTo>
                      <a:pt x="687" y="1028"/>
                    </a:lnTo>
                    <a:lnTo>
                      <a:pt x="678" y="1055"/>
                    </a:lnTo>
                    <a:lnTo>
                      <a:pt x="671" y="1075"/>
                    </a:lnTo>
                    <a:lnTo>
                      <a:pt x="668" y="1083"/>
                    </a:lnTo>
                    <a:lnTo>
                      <a:pt x="665" y="1085"/>
                    </a:lnTo>
                    <a:lnTo>
                      <a:pt x="660" y="1092"/>
                    </a:lnTo>
                    <a:lnTo>
                      <a:pt x="655" y="1103"/>
                    </a:lnTo>
                    <a:lnTo>
                      <a:pt x="653" y="1119"/>
                    </a:lnTo>
                    <a:lnTo>
                      <a:pt x="651" y="1138"/>
                    </a:lnTo>
                    <a:lnTo>
                      <a:pt x="646" y="1177"/>
                    </a:lnTo>
                    <a:lnTo>
                      <a:pt x="637" y="1228"/>
                    </a:lnTo>
                    <a:lnTo>
                      <a:pt x="628" y="1285"/>
                    </a:lnTo>
                    <a:lnTo>
                      <a:pt x="619" y="1341"/>
                    </a:lnTo>
                    <a:lnTo>
                      <a:pt x="610" y="1389"/>
                    </a:lnTo>
                    <a:lnTo>
                      <a:pt x="604" y="1424"/>
                    </a:lnTo>
                    <a:lnTo>
                      <a:pt x="601" y="1440"/>
                    </a:lnTo>
                    <a:lnTo>
                      <a:pt x="594" y="1453"/>
                    </a:lnTo>
                    <a:lnTo>
                      <a:pt x="577" y="1485"/>
                    </a:lnTo>
                    <a:lnTo>
                      <a:pt x="553" y="1526"/>
                    </a:lnTo>
                    <a:lnTo>
                      <a:pt x="525" y="1575"/>
                    </a:lnTo>
                    <a:lnTo>
                      <a:pt x="497" y="1624"/>
                    </a:lnTo>
                    <a:lnTo>
                      <a:pt x="472" y="1668"/>
                    </a:lnTo>
                    <a:lnTo>
                      <a:pt x="452" y="1700"/>
                    </a:lnTo>
                    <a:lnTo>
                      <a:pt x="441" y="1717"/>
                    </a:lnTo>
                    <a:lnTo>
                      <a:pt x="435" y="1727"/>
                    </a:lnTo>
                    <a:lnTo>
                      <a:pt x="425" y="1740"/>
                    </a:lnTo>
                    <a:lnTo>
                      <a:pt x="416" y="1755"/>
                    </a:lnTo>
                    <a:lnTo>
                      <a:pt x="407" y="1769"/>
                    </a:lnTo>
                    <a:lnTo>
                      <a:pt x="397" y="1783"/>
                    </a:lnTo>
                    <a:lnTo>
                      <a:pt x="390" y="1795"/>
                    </a:lnTo>
                    <a:lnTo>
                      <a:pt x="385" y="1803"/>
                    </a:lnTo>
                    <a:lnTo>
                      <a:pt x="383" y="1806"/>
                    </a:lnTo>
                    <a:lnTo>
                      <a:pt x="381" y="1808"/>
                    </a:lnTo>
                    <a:lnTo>
                      <a:pt x="378" y="1814"/>
                    </a:lnTo>
                    <a:lnTo>
                      <a:pt x="377" y="1821"/>
                    </a:lnTo>
                    <a:lnTo>
                      <a:pt x="383" y="1829"/>
                    </a:lnTo>
                    <a:lnTo>
                      <a:pt x="388" y="1832"/>
                    </a:lnTo>
                    <a:lnTo>
                      <a:pt x="392" y="1833"/>
                    </a:lnTo>
                    <a:lnTo>
                      <a:pt x="396" y="1834"/>
                    </a:lnTo>
                    <a:lnTo>
                      <a:pt x="400" y="1834"/>
                    </a:lnTo>
                    <a:lnTo>
                      <a:pt x="405" y="1833"/>
                    </a:lnTo>
                    <a:lnTo>
                      <a:pt x="410" y="1833"/>
                    </a:lnTo>
                    <a:lnTo>
                      <a:pt x="414" y="1832"/>
                    </a:lnTo>
                    <a:lnTo>
                      <a:pt x="420" y="1832"/>
                    </a:lnTo>
                    <a:lnTo>
                      <a:pt x="426" y="1832"/>
                    </a:lnTo>
                    <a:lnTo>
                      <a:pt x="433" y="1831"/>
                    </a:lnTo>
                    <a:lnTo>
                      <a:pt x="438" y="1831"/>
                    </a:lnTo>
                    <a:lnTo>
                      <a:pt x="443" y="1831"/>
                    </a:lnTo>
                    <a:lnTo>
                      <a:pt x="447" y="1832"/>
                    </a:lnTo>
                    <a:lnTo>
                      <a:pt x="450" y="1833"/>
                    </a:lnTo>
                    <a:lnTo>
                      <a:pt x="453" y="1836"/>
                    </a:lnTo>
                    <a:lnTo>
                      <a:pt x="456" y="1841"/>
                    </a:lnTo>
                    <a:lnTo>
                      <a:pt x="459" y="1853"/>
                    </a:lnTo>
                    <a:lnTo>
                      <a:pt x="458" y="1862"/>
                    </a:lnTo>
                    <a:lnTo>
                      <a:pt x="457" y="1869"/>
                    </a:lnTo>
                    <a:lnTo>
                      <a:pt x="456" y="1872"/>
                    </a:lnTo>
                    <a:lnTo>
                      <a:pt x="458" y="1872"/>
                    </a:lnTo>
                    <a:lnTo>
                      <a:pt x="462" y="1872"/>
                    </a:lnTo>
                    <a:lnTo>
                      <a:pt x="468" y="1874"/>
                    </a:lnTo>
                    <a:lnTo>
                      <a:pt x="473" y="1879"/>
                    </a:lnTo>
                    <a:lnTo>
                      <a:pt x="477" y="1886"/>
                    </a:lnTo>
                    <a:lnTo>
                      <a:pt x="479" y="1894"/>
                    </a:lnTo>
                    <a:lnTo>
                      <a:pt x="481" y="1900"/>
                    </a:lnTo>
                    <a:lnTo>
                      <a:pt x="481" y="1902"/>
                    </a:lnTo>
                    <a:lnTo>
                      <a:pt x="481" y="1905"/>
                    </a:lnTo>
                    <a:lnTo>
                      <a:pt x="480" y="1909"/>
                    </a:lnTo>
                    <a:lnTo>
                      <a:pt x="480" y="1916"/>
                    </a:lnTo>
                    <a:lnTo>
                      <a:pt x="481" y="1922"/>
                    </a:lnTo>
                    <a:lnTo>
                      <a:pt x="483" y="1928"/>
                    </a:lnTo>
                    <a:lnTo>
                      <a:pt x="483" y="1934"/>
                    </a:lnTo>
                    <a:lnTo>
                      <a:pt x="481" y="1940"/>
                    </a:lnTo>
                    <a:lnTo>
                      <a:pt x="479" y="1946"/>
                    </a:lnTo>
                    <a:lnTo>
                      <a:pt x="476" y="1953"/>
                    </a:lnTo>
                    <a:lnTo>
                      <a:pt x="470" y="1961"/>
                    </a:lnTo>
                    <a:lnTo>
                      <a:pt x="462" y="1965"/>
                    </a:lnTo>
                    <a:lnTo>
                      <a:pt x="450" y="1966"/>
                    </a:lnTo>
                    <a:lnTo>
                      <a:pt x="444" y="1965"/>
                    </a:lnTo>
                    <a:lnTo>
                      <a:pt x="438" y="1964"/>
                    </a:lnTo>
                    <a:lnTo>
                      <a:pt x="433" y="1963"/>
                    </a:lnTo>
                    <a:lnTo>
                      <a:pt x="426" y="1962"/>
                    </a:lnTo>
                    <a:lnTo>
                      <a:pt x="421" y="1961"/>
                    </a:lnTo>
                    <a:lnTo>
                      <a:pt x="415" y="1961"/>
                    </a:lnTo>
                    <a:lnTo>
                      <a:pt x="410" y="1962"/>
                    </a:lnTo>
                    <a:lnTo>
                      <a:pt x="404" y="1964"/>
                    </a:lnTo>
                    <a:lnTo>
                      <a:pt x="397" y="1965"/>
                    </a:lnTo>
                    <a:lnTo>
                      <a:pt x="391" y="1966"/>
                    </a:lnTo>
                    <a:lnTo>
                      <a:pt x="385" y="1965"/>
                    </a:lnTo>
                    <a:lnTo>
                      <a:pt x="379" y="1964"/>
                    </a:lnTo>
                    <a:lnTo>
                      <a:pt x="371" y="1963"/>
                    </a:lnTo>
                    <a:lnTo>
                      <a:pt x="362" y="1962"/>
                    </a:lnTo>
                    <a:lnTo>
                      <a:pt x="352" y="1961"/>
                    </a:lnTo>
                    <a:lnTo>
                      <a:pt x="339" y="1961"/>
                    </a:lnTo>
                    <a:lnTo>
                      <a:pt x="326" y="1961"/>
                    </a:lnTo>
                    <a:lnTo>
                      <a:pt x="315" y="1962"/>
                    </a:lnTo>
                    <a:lnTo>
                      <a:pt x="306" y="1962"/>
                    </a:lnTo>
                    <a:lnTo>
                      <a:pt x="299" y="1963"/>
                    </a:lnTo>
                    <a:lnTo>
                      <a:pt x="291" y="1964"/>
                    </a:lnTo>
                    <a:lnTo>
                      <a:pt x="284" y="1964"/>
                    </a:lnTo>
                    <a:lnTo>
                      <a:pt x="277" y="1964"/>
                    </a:lnTo>
                    <a:lnTo>
                      <a:pt x="268" y="1964"/>
                    </a:lnTo>
                    <a:lnTo>
                      <a:pt x="260" y="1963"/>
                    </a:lnTo>
                    <a:lnTo>
                      <a:pt x="252" y="1961"/>
                    </a:lnTo>
                    <a:lnTo>
                      <a:pt x="243" y="1958"/>
                    </a:lnTo>
                    <a:lnTo>
                      <a:pt x="236" y="1953"/>
                    </a:lnTo>
                    <a:lnTo>
                      <a:pt x="230" y="1948"/>
                    </a:lnTo>
                    <a:lnTo>
                      <a:pt x="225" y="1942"/>
                    </a:lnTo>
                    <a:lnTo>
                      <a:pt x="221" y="1933"/>
                    </a:lnTo>
                    <a:lnTo>
                      <a:pt x="219" y="1922"/>
                    </a:lnTo>
                    <a:lnTo>
                      <a:pt x="219" y="1898"/>
                    </a:lnTo>
                    <a:lnTo>
                      <a:pt x="224" y="1875"/>
                    </a:lnTo>
                    <a:lnTo>
                      <a:pt x="232" y="1857"/>
                    </a:lnTo>
                    <a:lnTo>
                      <a:pt x="246" y="1843"/>
                    </a:lnTo>
                    <a:lnTo>
                      <a:pt x="257" y="1822"/>
                    </a:lnTo>
                    <a:lnTo>
                      <a:pt x="262" y="1786"/>
                    </a:lnTo>
                    <a:lnTo>
                      <a:pt x="263" y="1753"/>
                    </a:lnTo>
                    <a:lnTo>
                      <a:pt x="263" y="1738"/>
                    </a:lnTo>
                    <a:lnTo>
                      <a:pt x="265" y="1656"/>
                    </a:lnTo>
                    <a:lnTo>
                      <a:pt x="263" y="1655"/>
                    </a:lnTo>
                    <a:lnTo>
                      <a:pt x="258" y="1654"/>
                    </a:lnTo>
                    <a:lnTo>
                      <a:pt x="251" y="1654"/>
                    </a:lnTo>
                    <a:lnTo>
                      <a:pt x="242" y="1656"/>
                    </a:lnTo>
                    <a:lnTo>
                      <a:pt x="238" y="1658"/>
                    </a:lnTo>
                    <a:lnTo>
                      <a:pt x="234" y="1660"/>
                    </a:lnTo>
                    <a:lnTo>
                      <a:pt x="230" y="1662"/>
                    </a:lnTo>
                    <a:lnTo>
                      <a:pt x="226" y="1663"/>
                    </a:lnTo>
                    <a:lnTo>
                      <a:pt x="221" y="1664"/>
                    </a:lnTo>
                    <a:lnTo>
                      <a:pt x="215" y="1663"/>
                    </a:lnTo>
                    <a:lnTo>
                      <a:pt x="210" y="1662"/>
                    </a:lnTo>
                    <a:lnTo>
                      <a:pt x="204" y="1659"/>
                    </a:lnTo>
                    <a:lnTo>
                      <a:pt x="199" y="1656"/>
                    </a:lnTo>
                    <a:lnTo>
                      <a:pt x="195" y="1651"/>
                    </a:lnTo>
                    <a:lnTo>
                      <a:pt x="191" y="1647"/>
                    </a:lnTo>
                    <a:lnTo>
                      <a:pt x="189" y="1642"/>
                    </a:lnTo>
                    <a:lnTo>
                      <a:pt x="186" y="1637"/>
                    </a:lnTo>
                    <a:lnTo>
                      <a:pt x="183" y="1635"/>
                    </a:lnTo>
                    <a:lnTo>
                      <a:pt x="178" y="1633"/>
                    </a:lnTo>
                    <a:lnTo>
                      <a:pt x="172" y="1633"/>
                    </a:lnTo>
                    <a:lnTo>
                      <a:pt x="164" y="1634"/>
                    </a:lnTo>
                    <a:lnTo>
                      <a:pt x="158" y="1634"/>
                    </a:lnTo>
                    <a:lnTo>
                      <a:pt x="153" y="1633"/>
                    </a:lnTo>
                    <a:lnTo>
                      <a:pt x="148" y="1632"/>
                    </a:lnTo>
                    <a:lnTo>
                      <a:pt x="145" y="1629"/>
                    </a:lnTo>
                    <a:lnTo>
                      <a:pt x="142" y="1625"/>
                    </a:lnTo>
                    <a:lnTo>
                      <a:pt x="141" y="1620"/>
                    </a:lnTo>
                    <a:lnTo>
                      <a:pt x="140" y="1612"/>
                    </a:lnTo>
                    <a:lnTo>
                      <a:pt x="142" y="1591"/>
                    </a:lnTo>
                    <a:lnTo>
                      <a:pt x="148" y="1563"/>
                    </a:lnTo>
                    <a:lnTo>
                      <a:pt x="153" y="1539"/>
                    </a:lnTo>
                    <a:lnTo>
                      <a:pt x="155" y="1528"/>
                    </a:lnTo>
                    <a:lnTo>
                      <a:pt x="153" y="1526"/>
                    </a:lnTo>
                    <a:lnTo>
                      <a:pt x="147" y="1522"/>
                    </a:lnTo>
                    <a:lnTo>
                      <a:pt x="138" y="1514"/>
                    </a:lnTo>
                    <a:lnTo>
                      <a:pt x="131" y="1504"/>
                    </a:lnTo>
                    <a:lnTo>
                      <a:pt x="129" y="1497"/>
                    </a:lnTo>
                    <a:lnTo>
                      <a:pt x="128" y="1488"/>
                    </a:lnTo>
                    <a:lnTo>
                      <a:pt x="129" y="1475"/>
                    </a:lnTo>
                    <a:lnTo>
                      <a:pt x="132" y="1463"/>
                    </a:lnTo>
                    <a:lnTo>
                      <a:pt x="136" y="1451"/>
                    </a:lnTo>
                    <a:lnTo>
                      <a:pt x="142" y="1441"/>
                    </a:lnTo>
                    <a:lnTo>
                      <a:pt x="148" y="1433"/>
                    </a:lnTo>
                    <a:lnTo>
                      <a:pt x="155" y="1428"/>
                    </a:lnTo>
                    <a:lnTo>
                      <a:pt x="163" y="1426"/>
                    </a:lnTo>
                    <a:lnTo>
                      <a:pt x="174" y="1423"/>
                    </a:lnTo>
                    <a:lnTo>
                      <a:pt x="185" y="1420"/>
                    </a:lnTo>
                    <a:lnTo>
                      <a:pt x="196" y="1417"/>
                    </a:lnTo>
                    <a:lnTo>
                      <a:pt x="206" y="1415"/>
                    </a:lnTo>
                    <a:lnTo>
                      <a:pt x="214" y="1413"/>
                    </a:lnTo>
                    <a:lnTo>
                      <a:pt x="220" y="1411"/>
                    </a:lnTo>
                    <a:lnTo>
                      <a:pt x="222" y="1411"/>
                    </a:lnTo>
                    <a:lnTo>
                      <a:pt x="242" y="1370"/>
                    </a:lnTo>
                    <a:lnTo>
                      <a:pt x="243" y="1368"/>
                    </a:lnTo>
                    <a:lnTo>
                      <a:pt x="249" y="1362"/>
                    </a:lnTo>
                    <a:lnTo>
                      <a:pt x="254" y="1353"/>
                    </a:lnTo>
                    <a:lnTo>
                      <a:pt x="262" y="1342"/>
                    </a:lnTo>
                    <a:lnTo>
                      <a:pt x="270" y="1331"/>
                    </a:lnTo>
                    <a:lnTo>
                      <a:pt x="279" y="1320"/>
                    </a:lnTo>
                    <a:lnTo>
                      <a:pt x="286" y="1312"/>
                    </a:lnTo>
                    <a:lnTo>
                      <a:pt x="292" y="1306"/>
                    </a:lnTo>
                    <a:lnTo>
                      <a:pt x="294" y="1301"/>
                    </a:lnTo>
                    <a:lnTo>
                      <a:pt x="291" y="1292"/>
                    </a:lnTo>
                    <a:lnTo>
                      <a:pt x="285" y="1283"/>
                    </a:lnTo>
                    <a:lnTo>
                      <a:pt x="275" y="1273"/>
                    </a:lnTo>
                    <a:lnTo>
                      <a:pt x="263" y="1262"/>
                    </a:lnTo>
                    <a:lnTo>
                      <a:pt x="252" y="1251"/>
                    </a:lnTo>
                    <a:lnTo>
                      <a:pt x="241" y="1241"/>
                    </a:lnTo>
                    <a:lnTo>
                      <a:pt x="233" y="1233"/>
                    </a:lnTo>
                    <a:lnTo>
                      <a:pt x="225" y="1222"/>
                    </a:lnTo>
                    <a:lnTo>
                      <a:pt x="213" y="1204"/>
                    </a:lnTo>
                    <a:lnTo>
                      <a:pt x="201" y="1181"/>
                    </a:lnTo>
                    <a:lnTo>
                      <a:pt x="189" y="1154"/>
                    </a:lnTo>
                    <a:lnTo>
                      <a:pt x="182" y="1126"/>
                    </a:lnTo>
                    <a:lnTo>
                      <a:pt x="180" y="1097"/>
                    </a:lnTo>
                    <a:lnTo>
                      <a:pt x="187" y="1070"/>
                    </a:lnTo>
                    <a:lnTo>
                      <a:pt x="204" y="1044"/>
                    </a:lnTo>
                    <a:lnTo>
                      <a:pt x="224" y="1020"/>
                    </a:lnTo>
                    <a:lnTo>
                      <a:pt x="239" y="999"/>
                    </a:lnTo>
                    <a:lnTo>
                      <a:pt x="251" y="979"/>
                    </a:lnTo>
                    <a:lnTo>
                      <a:pt x="258" y="963"/>
                    </a:lnTo>
                    <a:lnTo>
                      <a:pt x="262" y="948"/>
                    </a:lnTo>
                    <a:lnTo>
                      <a:pt x="264" y="938"/>
                    </a:lnTo>
                    <a:lnTo>
                      <a:pt x="265" y="932"/>
                    </a:lnTo>
                    <a:lnTo>
                      <a:pt x="265" y="929"/>
                    </a:lnTo>
                    <a:lnTo>
                      <a:pt x="266" y="928"/>
                    </a:lnTo>
                    <a:lnTo>
                      <a:pt x="269" y="925"/>
                    </a:lnTo>
                    <a:lnTo>
                      <a:pt x="274" y="921"/>
                    </a:lnTo>
                    <a:lnTo>
                      <a:pt x="279" y="916"/>
                    </a:lnTo>
                    <a:lnTo>
                      <a:pt x="284" y="912"/>
                    </a:lnTo>
                    <a:lnTo>
                      <a:pt x="289" y="908"/>
                    </a:lnTo>
                    <a:lnTo>
                      <a:pt x="293" y="905"/>
                    </a:lnTo>
                    <a:lnTo>
                      <a:pt x="298" y="903"/>
                    </a:lnTo>
                    <a:lnTo>
                      <a:pt x="304" y="899"/>
                    </a:lnTo>
                    <a:lnTo>
                      <a:pt x="310" y="891"/>
                    </a:lnTo>
                    <a:lnTo>
                      <a:pt x="314" y="884"/>
                    </a:lnTo>
                    <a:lnTo>
                      <a:pt x="315" y="880"/>
                    </a:lnTo>
                    <a:lnTo>
                      <a:pt x="316" y="879"/>
                    </a:lnTo>
                    <a:lnTo>
                      <a:pt x="318" y="877"/>
                    </a:lnTo>
                    <a:lnTo>
                      <a:pt x="321" y="874"/>
                    </a:lnTo>
                    <a:lnTo>
                      <a:pt x="327" y="871"/>
                    </a:lnTo>
                    <a:lnTo>
                      <a:pt x="333" y="867"/>
                    </a:lnTo>
                    <a:lnTo>
                      <a:pt x="339" y="861"/>
                    </a:lnTo>
                    <a:lnTo>
                      <a:pt x="346" y="855"/>
                    </a:lnTo>
                    <a:lnTo>
                      <a:pt x="354" y="847"/>
                    </a:lnTo>
                    <a:lnTo>
                      <a:pt x="365" y="827"/>
                    </a:lnTo>
                    <a:lnTo>
                      <a:pt x="370" y="797"/>
                    </a:lnTo>
                    <a:lnTo>
                      <a:pt x="371" y="769"/>
                    </a:lnTo>
                    <a:lnTo>
                      <a:pt x="371" y="749"/>
                    </a:lnTo>
                    <a:lnTo>
                      <a:pt x="371" y="730"/>
                    </a:lnTo>
                    <a:lnTo>
                      <a:pt x="372" y="710"/>
                    </a:lnTo>
                    <a:lnTo>
                      <a:pt x="373" y="693"/>
                    </a:lnTo>
                    <a:lnTo>
                      <a:pt x="373" y="687"/>
                    </a:lnTo>
                    <a:lnTo>
                      <a:pt x="289" y="702"/>
                    </a:lnTo>
                    <a:lnTo>
                      <a:pt x="286" y="706"/>
                    </a:lnTo>
                    <a:lnTo>
                      <a:pt x="280" y="715"/>
                    </a:lnTo>
                    <a:lnTo>
                      <a:pt x="273" y="729"/>
                    </a:lnTo>
                    <a:lnTo>
                      <a:pt x="268" y="742"/>
                    </a:lnTo>
                    <a:lnTo>
                      <a:pt x="267" y="757"/>
                    </a:lnTo>
                    <a:lnTo>
                      <a:pt x="267" y="772"/>
                    </a:lnTo>
                    <a:lnTo>
                      <a:pt x="266" y="789"/>
                    </a:lnTo>
                    <a:lnTo>
                      <a:pt x="265" y="807"/>
                    </a:lnTo>
                    <a:lnTo>
                      <a:pt x="260" y="824"/>
                    </a:lnTo>
                    <a:lnTo>
                      <a:pt x="250" y="842"/>
                    </a:lnTo>
                    <a:lnTo>
                      <a:pt x="240" y="855"/>
                    </a:lnTo>
                    <a:lnTo>
                      <a:pt x="236" y="860"/>
                    </a:lnTo>
                    <a:lnTo>
                      <a:pt x="234" y="862"/>
                    </a:lnTo>
                    <a:lnTo>
                      <a:pt x="228" y="867"/>
                    </a:lnTo>
                    <a:lnTo>
                      <a:pt x="222" y="876"/>
                    </a:lnTo>
                    <a:lnTo>
                      <a:pt x="216" y="891"/>
                    </a:lnTo>
                    <a:lnTo>
                      <a:pt x="213" y="908"/>
                    </a:lnTo>
                    <a:lnTo>
                      <a:pt x="211" y="920"/>
                    </a:lnTo>
                    <a:lnTo>
                      <a:pt x="209" y="932"/>
                    </a:lnTo>
                    <a:lnTo>
                      <a:pt x="204" y="941"/>
                    </a:lnTo>
                    <a:lnTo>
                      <a:pt x="200" y="946"/>
                    </a:lnTo>
                    <a:lnTo>
                      <a:pt x="193" y="951"/>
                    </a:lnTo>
                    <a:lnTo>
                      <a:pt x="184" y="956"/>
                    </a:lnTo>
                    <a:lnTo>
                      <a:pt x="175" y="962"/>
                    </a:lnTo>
                    <a:lnTo>
                      <a:pt x="167" y="967"/>
                    </a:lnTo>
                    <a:lnTo>
                      <a:pt x="157" y="971"/>
                    </a:lnTo>
                    <a:lnTo>
                      <a:pt x="151" y="974"/>
                    </a:lnTo>
                    <a:lnTo>
                      <a:pt x="146" y="976"/>
                    </a:lnTo>
                    <a:lnTo>
                      <a:pt x="142" y="979"/>
                    </a:lnTo>
                    <a:lnTo>
                      <a:pt x="137" y="987"/>
                    </a:lnTo>
                    <a:lnTo>
                      <a:pt x="131" y="995"/>
                    </a:lnTo>
                    <a:lnTo>
                      <a:pt x="125" y="1005"/>
                    </a:lnTo>
                    <a:lnTo>
                      <a:pt x="118" y="1016"/>
                    </a:lnTo>
                    <a:lnTo>
                      <a:pt x="111" y="1026"/>
                    </a:lnTo>
                    <a:lnTo>
                      <a:pt x="105" y="1033"/>
                    </a:lnTo>
                    <a:lnTo>
                      <a:pt x="99" y="1038"/>
                    </a:lnTo>
                    <a:lnTo>
                      <a:pt x="93" y="1039"/>
                    </a:lnTo>
                    <a:lnTo>
                      <a:pt x="87" y="1038"/>
                    </a:lnTo>
                    <a:lnTo>
                      <a:pt x="80" y="1035"/>
                    </a:lnTo>
                    <a:lnTo>
                      <a:pt x="75" y="1032"/>
                    </a:lnTo>
                    <a:lnTo>
                      <a:pt x="70" y="1029"/>
                    </a:lnTo>
                    <a:lnTo>
                      <a:pt x="66" y="1026"/>
                    </a:lnTo>
                    <a:lnTo>
                      <a:pt x="63" y="1024"/>
                    </a:lnTo>
                    <a:lnTo>
                      <a:pt x="62" y="1023"/>
                    </a:lnTo>
                    <a:lnTo>
                      <a:pt x="59" y="1023"/>
                    </a:lnTo>
                    <a:lnTo>
                      <a:pt x="53" y="1023"/>
                    </a:lnTo>
                    <a:lnTo>
                      <a:pt x="45" y="1022"/>
                    </a:lnTo>
                    <a:lnTo>
                      <a:pt x="38" y="1017"/>
                    </a:lnTo>
                    <a:lnTo>
                      <a:pt x="32" y="1008"/>
                    </a:lnTo>
                    <a:lnTo>
                      <a:pt x="30" y="999"/>
                    </a:lnTo>
                    <a:lnTo>
                      <a:pt x="29" y="991"/>
                    </a:lnTo>
                    <a:lnTo>
                      <a:pt x="29" y="988"/>
                    </a:lnTo>
                    <a:lnTo>
                      <a:pt x="9" y="976"/>
                    </a:lnTo>
                    <a:lnTo>
                      <a:pt x="12" y="955"/>
                    </a:lnTo>
                    <a:lnTo>
                      <a:pt x="9" y="954"/>
                    </a:lnTo>
                    <a:lnTo>
                      <a:pt x="4" y="950"/>
                    </a:lnTo>
                    <a:lnTo>
                      <a:pt x="0" y="944"/>
                    </a:lnTo>
                    <a:lnTo>
                      <a:pt x="2" y="936"/>
                    </a:lnTo>
                    <a:lnTo>
                      <a:pt x="8" y="932"/>
                    </a:lnTo>
                    <a:lnTo>
                      <a:pt x="14" y="926"/>
                    </a:lnTo>
                    <a:lnTo>
                      <a:pt x="22" y="922"/>
                    </a:lnTo>
                    <a:lnTo>
                      <a:pt x="30" y="919"/>
                    </a:lnTo>
                    <a:lnTo>
                      <a:pt x="40" y="915"/>
                    </a:lnTo>
                    <a:lnTo>
                      <a:pt x="48" y="913"/>
                    </a:lnTo>
                    <a:lnTo>
                      <a:pt x="55" y="910"/>
                    </a:lnTo>
                    <a:lnTo>
                      <a:pt x="62" y="909"/>
                    </a:lnTo>
                    <a:lnTo>
                      <a:pt x="68" y="900"/>
                    </a:lnTo>
                    <a:lnTo>
                      <a:pt x="72" y="882"/>
                    </a:lnTo>
                    <a:lnTo>
                      <a:pt x="75" y="862"/>
                    </a:lnTo>
                    <a:lnTo>
                      <a:pt x="81" y="847"/>
                    </a:lnTo>
                    <a:lnTo>
                      <a:pt x="87" y="843"/>
                    </a:lnTo>
                    <a:lnTo>
                      <a:pt x="92" y="838"/>
                    </a:lnTo>
                    <a:lnTo>
                      <a:pt x="99" y="833"/>
                    </a:lnTo>
                    <a:lnTo>
                      <a:pt x="105" y="829"/>
                    </a:lnTo>
                    <a:lnTo>
                      <a:pt x="110" y="824"/>
                    </a:lnTo>
                    <a:lnTo>
                      <a:pt x="116" y="821"/>
                    </a:lnTo>
                    <a:lnTo>
                      <a:pt x="119" y="819"/>
                    </a:lnTo>
                    <a:lnTo>
                      <a:pt x="120" y="818"/>
                    </a:lnTo>
                    <a:lnTo>
                      <a:pt x="125" y="771"/>
                    </a:lnTo>
                    <a:lnTo>
                      <a:pt x="127" y="758"/>
                    </a:lnTo>
                    <a:lnTo>
                      <a:pt x="132" y="726"/>
                    </a:lnTo>
                    <a:lnTo>
                      <a:pt x="141" y="690"/>
                    </a:lnTo>
                    <a:lnTo>
                      <a:pt x="149" y="666"/>
                    </a:lnTo>
                    <a:lnTo>
                      <a:pt x="154" y="658"/>
                    </a:lnTo>
                    <a:lnTo>
                      <a:pt x="161" y="646"/>
                    </a:lnTo>
                    <a:lnTo>
                      <a:pt x="171" y="632"/>
                    </a:lnTo>
                    <a:lnTo>
                      <a:pt x="184" y="616"/>
                    </a:lnTo>
                    <a:lnTo>
                      <a:pt x="201" y="599"/>
                    </a:lnTo>
                    <a:lnTo>
                      <a:pt x="221" y="582"/>
                    </a:lnTo>
                    <a:lnTo>
                      <a:pt x="246" y="567"/>
                    </a:lnTo>
                    <a:lnTo>
                      <a:pt x="275" y="552"/>
                    </a:lnTo>
                    <a:lnTo>
                      <a:pt x="290" y="545"/>
                    </a:lnTo>
                    <a:lnTo>
                      <a:pt x="307" y="538"/>
                    </a:lnTo>
                    <a:lnTo>
                      <a:pt x="322" y="528"/>
                    </a:lnTo>
                    <a:lnTo>
                      <a:pt x="338" y="520"/>
                    </a:lnTo>
                    <a:lnTo>
                      <a:pt x="355" y="511"/>
                    </a:lnTo>
                    <a:lnTo>
                      <a:pt x="370" y="501"/>
                    </a:lnTo>
                    <a:lnTo>
                      <a:pt x="386" y="492"/>
                    </a:lnTo>
                    <a:lnTo>
                      <a:pt x="400" y="482"/>
                    </a:lnTo>
                    <a:lnTo>
                      <a:pt x="415" y="474"/>
                    </a:lnTo>
                    <a:lnTo>
                      <a:pt x="430" y="466"/>
                    </a:lnTo>
                    <a:lnTo>
                      <a:pt x="443" y="459"/>
                    </a:lnTo>
                    <a:lnTo>
                      <a:pt x="457" y="452"/>
                    </a:lnTo>
                    <a:lnTo>
                      <a:pt x="469" y="447"/>
                    </a:lnTo>
                    <a:lnTo>
                      <a:pt x="481" y="444"/>
                    </a:lnTo>
                    <a:lnTo>
                      <a:pt x="492" y="441"/>
                    </a:lnTo>
                    <a:lnTo>
                      <a:pt x="502" y="441"/>
                    </a:lnTo>
                    <a:lnTo>
                      <a:pt x="521" y="442"/>
                    </a:lnTo>
                    <a:lnTo>
                      <a:pt x="536" y="444"/>
                    </a:lnTo>
                    <a:lnTo>
                      <a:pt x="549" y="447"/>
                    </a:lnTo>
                    <a:lnTo>
                      <a:pt x="558" y="449"/>
                    </a:lnTo>
                    <a:lnTo>
                      <a:pt x="566" y="451"/>
                    </a:lnTo>
                    <a:lnTo>
                      <a:pt x="571" y="453"/>
                    </a:lnTo>
                    <a:lnTo>
                      <a:pt x="574" y="455"/>
                    </a:lnTo>
                    <a:lnTo>
                      <a:pt x="575" y="455"/>
                    </a:lnTo>
                    <a:lnTo>
                      <a:pt x="573" y="436"/>
                    </a:lnTo>
                    <a:lnTo>
                      <a:pt x="590" y="426"/>
                    </a:lnTo>
                    <a:lnTo>
                      <a:pt x="589" y="426"/>
                    </a:lnTo>
                    <a:lnTo>
                      <a:pt x="584" y="426"/>
                    </a:lnTo>
                    <a:lnTo>
                      <a:pt x="579" y="426"/>
                    </a:lnTo>
                    <a:lnTo>
                      <a:pt x="573" y="426"/>
                    </a:lnTo>
                    <a:lnTo>
                      <a:pt x="566" y="425"/>
                    </a:lnTo>
                    <a:lnTo>
                      <a:pt x="558" y="425"/>
                    </a:lnTo>
                    <a:lnTo>
                      <a:pt x="550" y="424"/>
                    </a:lnTo>
                    <a:lnTo>
                      <a:pt x="544" y="423"/>
                    </a:lnTo>
                    <a:lnTo>
                      <a:pt x="538" y="421"/>
                    </a:lnTo>
                    <a:lnTo>
                      <a:pt x="531" y="416"/>
                    </a:lnTo>
                    <a:lnTo>
                      <a:pt x="526" y="409"/>
                    </a:lnTo>
                    <a:lnTo>
                      <a:pt x="521" y="401"/>
                    </a:lnTo>
                    <a:lnTo>
                      <a:pt x="517" y="393"/>
                    </a:lnTo>
                    <a:lnTo>
                      <a:pt x="513" y="385"/>
                    </a:lnTo>
                    <a:lnTo>
                      <a:pt x="511" y="379"/>
                    </a:lnTo>
                    <a:lnTo>
                      <a:pt x="509" y="374"/>
                    </a:lnTo>
                    <a:lnTo>
                      <a:pt x="506" y="370"/>
                    </a:lnTo>
                    <a:lnTo>
                      <a:pt x="503" y="366"/>
                    </a:lnTo>
                    <a:lnTo>
                      <a:pt x="498" y="360"/>
                    </a:lnTo>
                    <a:lnTo>
                      <a:pt x="493" y="354"/>
                    </a:lnTo>
                    <a:lnTo>
                      <a:pt x="488" y="347"/>
                    </a:lnTo>
                    <a:lnTo>
                      <a:pt x="484" y="340"/>
                    </a:lnTo>
                    <a:lnTo>
                      <a:pt x="479" y="332"/>
                    </a:lnTo>
                    <a:lnTo>
                      <a:pt x="476" y="324"/>
                    </a:lnTo>
                    <a:lnTo>
                      <a:pt x="473" y="304"/>
                    </a:lnTo>
                    <a:lnTo>
                      <a:pt x="472" y="277"/>
                    </a:lnTo>
                    <a:lnTo>
                      <a:pt x="475" y="253"/>
                    </a:lnTo>
                    <a:lnTo>
                      <a:pt x="481" y="239"/>
                    </a:lnTo>
                    <a:lnTo>
                      <a:pt x="489" y="229"/>
                    </a:lnTo>
                    <a:lnTo>
                      <a:pt x="491" y="210"/>
                    </a:lnTo>
                    <a:lnTo>
                      <a:pt x="493" y="188"/>
                    </a:lnTo>
                    <a:lnTo>
                      <a:pt x="494" y="170"/>
                    </a:lnTo>
                    <a:lnTo>
                      <a:pt x="496" y="161"/>
                    </a:lnTo>
                    <a:lnTo>
                      <a:pt x="500" y="151"/>
                    </a:lnTo>
                    <a:lnTo>
                      <a:pt x="506" y="139"/>
                    </a:lnTo>
                    <a:lnTo>
                      <a:pt x="513" y="128"/>
                    </a:lnTo>
                    <a:lnTo>
                      <a:pt x="520" y="118"/>
                    </a:lnTo>
                    <a:lnTo>
                      <a:pt x="527" y="108"/>
                    </a:lnTo>
                    <a:lnTo>
                      <a:pt x="535" y="101"/>
                    </a:lnTo>
                    <a:lnTo>
                      <a:pt x="541" y="96"/>
                    </a:lnTo>
                    <a:lnTo>
                      <a:pt x="546" y="92"/>
                    </a:lnTo>
                    <a:lnTo>
                      <a:pt x="550" y="87"/>
                    </a:lnTo>
                    <a:lnTo>
                      <a:pt x="555" y="82"/>
                    </a:lnTo>
                    <a:lnTo>
                      <a:pt x="559" y="77"/>
                    </a:lnTo>
                    <a:lnTo>
                      <a:pt x="566" y="73"/>
                    </a:lnTo>
                    <a:lnTo>
                      <a:pt x="572" y="68"/>
                    </a:lnTo>
                    <a:lnTo>
                      <a:pt x="580" y="65"/>
                    </a:lnTo>
                    <a:lnTo>
                      <a:pt x="590" y="61"/>
                    </a:lnTo>
                    <a:lnTo>
                      <a:pt x="600" y="58"/>
                    </a:lnTo>
                    <a:lnTo>
                      <a:pt x="608" y="55"/>
                    </a:lnTo>
                    <a:lnTo>
                      <a:pt x="615" y="51"/>
                    </a:lnTo>
                    <a:lnTo>
                      <a:pt x="621" y="47"/>
                    </a:lnTo>
                    <a:lnTo>
                      <a:pt x="626" y="42"/>
                    </a:lnTo>
                    <a:lnTo>
                      <a:pt x="631" y="37"/>
                    </a:lnTo>
                    <a:lnTo>
                      <a:pt x="636" y="31"/>
                    </a:lnTo>
                    <a:lnTo>
                      <a:pt x="642" y="26"/>
                    </a:lnTo>
                    <a:lnTo>
                      <a:pt x="647" y="21"/>
                    </a:lnTo>
                    <a:lnTo>
                      <a:pt x="653" y="16"/>
                    </a:lnTo>
                    <a:lnTo>
                      <a:pt x="659" y="13"/>
                    </a:lnTo>
                    <a:lnTo>
                      <a:pt x="664" y="8"/>
                    </a:lnTo>
                    <a:lnTo>
                      <a:pt x="670" y="6"/>
                    </a:lnTo>
                    <a:lnTo>
                      <a:pt x="674" y="4"/>
                    </a:lnTo>
                    <a:lnTo>
                      <a:pt x="676" y="2"/>
                    </a:lnTo>
                    <a:lnTo>
                      <a:pt x="677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471062" name="Freeform 22"/>
              <p:cNvSpPr>
                <a:spLocks/>
              </p:cNvSpPr>
              <p:nvPr/>
            </p:nvSpPr>
            <p:spPr bwMode="auto">
              <a:xfrm>
                <a:off x="2882" y="887"/>
                <a:ext cx="506" cy="463"/>
              </a:xfrm>
              <a:custGeom>
                <a:avLst/>
                <a:gdLst>
                  <a:gd name="T0" fmla="*/ 336 w 506"/>
                  <a:gd name="T1" fmla="*/ 24 h 463"/>
                  <a:gd name="T2" fmla="*/ 360 w 506"/>
                  <a:gd name="T3" fmla="*/ 31 h 463"/>
                  <a:gd name="T4" fmla="*/ 385 w 506"/>
                  <a:gd name="T5" fmla="*/ 37 h 463"/>
                  <a:gd name="T6" fmla="*/ 415 w 506"/>
                  <a:gd name="T7" fmla="*/ 54 h 463"/>
                  <a:gd name="T8" fmla="*/ 432 w 506"/>
                  <a:gd name="T9" fmla="*/ 84 h 463"/>
                  <a:gd name="T10" fmla="*/ 452 w 506"/>
                  <a:gd name="T11" fmla="*/ 123 h 463"/>
                  <a:gd name="T12" fmla="*/ 469 w 506"/>
                  <a:gd name="T13" fmla="*/ 165 h 463"/>
                  <a:gd name="T14" fmla="*/ 498 w 506"/>
                  <a:gd name="T15" fmla="*/ 210 h 463"/>
                  <a:gd name="T16" fmla="*/ 505 w 506"/>
                  <a:gd name="T17" fmla="*/ 257 h 463"/>
                  <a:gd name="T18" fmla="*/ 486 w 506"/>
                  <a:gd name="T19" fmla="*/ 291 h 463"/>
                  <a:gd name="T20" fmla="*/ 464 w 506"/>
                  <a:gd name="T21" fmla="*/ 323 h 463"/>
                  <a:gd name="T22" fmla="*/ 437 w 506"/>
                  <a:gd name="T23" fmla="*/ 305 h 463"/>
                  <a:gd name="T24" fmla="*/ 414 w 506"/>
                  <a:gd name="T25" fmla="*/ 328 h 463"/>
                  <a:gd name="T26" fmla="*/ 424 w 506"/>
                  <a:gd name="T27" fmla="*/ 348 h 463"/>
                  <a:gd name="T28" fmla="*/ 403 w 506"/>
                  <a:gd name="T29" fmla="*/ 355 h 463"/>
                  <a:gd name="T30" fmla="*/ 377 w 506"/>
                  <a:gd name="T31" fmla="*/ 351 h 463"/>
                  <a:gd name="T32" fmla="*/ 359 w 506"/>
                  <a:gd name="T33" fmla="*/ 342 h 463"/>
                  <a:gd name="T34" fmla="*/ 344 w 506"/>
                  <a:gd name="T35" fmla="*/ 326 h 463"/>
                  <a:gd name="T36" fmla="*/ 318 w 506"/>
                  <a:gd name="T37" fmla="*/ 336 h 463"/>
                  <a:gd name="T38" fmla="*/ 288 w 506"/>
                  <a:gd name="T39" fmla="*/ 375 h 463"/>
                  <a:gd name="T40" fmla="*/ 295 w 506"/>
                  <a:gd name="T41" fmla="*/ 412 h 463"/>
                  <a:gd name="T42" fmla="*/ 316 w 506"/>
                  <a:gd name="T43" fmla="*/ 428 h 463"/>
                  <a:gd name="T44" fmla="*/ 307 w 506"/>
                  <a:gd name="T45" fmla="*/ 444 h 463"/>
                  <a:gd name="T46" fmla="*/ 292 w 506"/>
                  <a:gd name="T47" fmla="*/ 451 h 463"/>
                  <a:gd name="T48" fmla="*/ 269 w 506"/>
                  <a:gd name="T49" fmla="*/ 453 h 463"/>
                  <a:gd name="T50" fmla="*/ 246 w 506"/>
                  <a:gd name="T51" fmla="*/ 449 h 463"/>
                  <a:gd name="T52" fmla="*/ 222 w 506"/>
                  <a:gd name="T53" fmla="*/ 459 h 463"/>
                  <a:gd name="T54" fmla="*/ 198 w 506"/>
                  <a:gd name="T55" fmla="*/ 462 h 463"/>
                  <a:gd name="T56" fmla="*/ 173 w 506"/>
                  <a:gd name="T57" fmla="*/ 446 h 463"/>
                  <a:gd name="T58" fmla="*/ 160 w 506"/>
                  <a:gd name="T59" fmla="*/ 433 h 463"/>
                  <a:gd name="T60" fmla="*/ 137 w 506"/>
                  <a:gd name="T61" fmla="*/ 429 h 463"/>
                  <a:gd name="T62" fmla="*/ 122 w 506"/>
                  <a:gd name="T63" fmla="*/ 411 h 463"/>
                  <a:gd name="T64" fmla="*/ 119 w 506"/>
                  <a:gd name="T65" fmla="*/ 393 h 463"/>
                  <a:gd name="T66" fmla="*/ 86 w 506"/>
                  <a:gd name="T67" fmla="*/ 391 h 463"/>
                  <a:gd name="T68" fmla="*/ 61 w 506"/>
                  <a:gd name="T69" fmla="*/ 384 h 463"/>
                  <a:gd name="T70" fmla="*/ 40 w 506"/>
                  <a:gd name="T71" fmla="*/ 344 h 463"/>
                  <a:gd name="T72" fmla="*/ 11 w 506"/>
                  <a:gd name="T73" fmla="*/ 308 h 463"/>
                  <a:gd name="T74" fmla="*/ 2 w 506"/>
                  <a:gd name="T75" fmla="*/ 271 h 463"/>
                  <a:gd name="T76" fmla="*/ 29 w 506"/>
                  <a:gd name="T77" fmla="*/ 217 h 463"/>
                  <a:gd name="T78" fmla="*/ 36 w 506"/>
                  <a:gd name="T79" fmla="*/ 151 h 463"/>
                  <a:gd name="T80" fmla="*/ 55 w 506"/>
                  <a:gd name="T81" fmla="*/ 105 h 463"/>
                  <a:gd name="T82" fmla="*/ 84 w 506"/>
                  <a:gd name="T83" fmla="*/ 80 h 463"/>
                  <a:gd name="T84" fmla="*/ 112 w 506"/>
                  <a:gd name="T85" fmla="*/ 57 h 463"/>
                  <a:gd name="T86" fmla="*/ 133 w 506"/>
                  <a:gd name="T87" fmla="*/ 51 h 463"/>
                  <a:gd name="T88" fmla="*/ 153 w 506"/>
                  <a:gd name="T89" fmla="*/ 47 h 463"/>
                  <a:gd name="T90" fmla="*/ 184 w 506"/>
                  <a:gd name="T91" fmla="*/ 28 h 463"/>
                  <a:gd name="T92" fmla="*/ 200 w 506"/>
                  <a:gd name="T93" fmla="*/ 5 h 463"/>
                  <a:gd name="T94" fmla="*/ 241 w 506"/>
                  <a:gd name="T95" fmla="*/ 2 h 463"/>
                  <a:gd name="T96" fmla="*/ 312 w 506"/>
                  <a:gd name="T97" fmla="*/ 16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06" h="463">
                    <a:moveTo>
                      <a:pt x="327" y="19"/>
                    </a:moveTo>
                    <a:lnTo>
                      <a:pt x="328" y="20"/>
                    </a:lnTo>
                    <a:lnTo>
                      <a:pt x="331" y="22"/>
                    </a:lnTo>
                    <a:lnTo>
                      <a:pt x="336" y="24"/>
                    </a:lnTo>
                    <a:lnTo>
                      <a:pt x="341" y="26"/>
                    </a:lnTo>
                    <a:lnTo>
                      <a:pt x="348" y="28"/>
                    </a:lnTo>
                    <a:lnTo>
                      <a:pt x="355" y="30"/>
                    </a:lnTo>
                    <a:lnTo>
                      <a:pt x="360" y="31"/>
                    </a:lnTo>
                    <a:lnTo>
                      <a:pt x="365" y="32"/>
                    </a:lnTo>
                    <a:lnTo>
                      <a:pt x="371" y="33"/>
                    </a:lnTo>
                    <a:lnTo>
                      <a:pt x="378" y="34"/>
                    </a:lnTo>
                    <a:lnTo>
                      <a:pt x="385" y="37"/>
                    </a:lnTo>
                    <a:lnTo>
                      <a:pt x="393" y="40"/>
                    </a:lnTo>
                    <a:lnTo>
                      <a:pt x="402" y="44"/>
                    </a:lnTo>
                    <a:lnTo>
                      <a:pt x="409" y="49"/>
                    </a:lnTo>
                    <a:lnTo>
                      <a:pt x="415" y="54"/>
                    </a:lnTo>
                    <a:lnTo>
                      <a:pt x="418" y="58"/>
                    </a:lnTo>
                    <a:lnTo>
                      <a:pt x="421" y="64"/>
                    </a:lnTo>
                    <a:lnTo>
                      <a:pt x="426" y="73"/>
                    </a:lnTo>
                    <a:lnTo>
                      <a:pt x="432" y="84"/>
                    </a:lnTo>
                    <a:lnTo>
                      <a:pt x="437" y="96"/>
                    </a:lnTo>
                    <a:lnTo>
                      <a:pt x="443" y="107"/>
                    </a:lnTo>
                    <a:lnTo>
                      <a:pt x="448" y="116"/>
                    </a:lnTo>
                    <a:lnTo>
                      <a:pt x="452" y="123"/>
                    </a:lnTo>
                    <a:lnTo>
                      <a:pt x="453" y="125"/>
                    </a:lnTo>
                    <a:lnTo>
                      <a:pt x="455" y="133"/>
                    </a:lnTo>
                    <a:lnTo>
                      <a:pt x="461" y="148"/>
                    </a:lnTo>
                    <a:lnTo>
                      <a:pt x="469" y="165"/>
                    </a:lnTo>
                    <a:lnTo>
                      <a:pt x="477" y="174"/>
                    </a:lnTo>
                    <a:lnTo>
                      <a:pt x="484" y="183"/>
                    </a:lnTo>
                    <a:lnTo>
                      <a:pt x="491" y="196"/>
                    </a:lnTo>
                    <a:lnTo>
                      <a:pt x="498" y="210"/>
                    </a:lnTo>
                    <a:lnTo>
                      <a:pt x="503" y="221"/>
                    </a:lnTo>
                    <a:lnTo>
                      <a:pt x="505" y="233"/>
                    </a:lnTo>
                    <a:lnTo>
                      <a:pt x="506" y="245"/>
                    </a:lnTo>
                    <a:lnTo>
                      <a:pt x="505" y="257"/>
                    </a:lnTo>
                    <a:lnTo>
                      <a:pt x="499" y="268"/>
                    </a:lnTo>
                    <a:lnTo>
                      <a:pt x="495" y="274"/>
                    </a:lnTo>
                    <a:lnTo>
                      <a:pt x="491" y="281"/>
                    </a:lnTo>
                    <a:lnTo>
                      <a:pt x="486" y="291"/>
                    </a:lnTo>
                    <a:lnTo>
                      <a:pt x="481" y="300"/>
                    </a:lnTo>
                    <a:lnTo>
                      <a:pt x="474" y="308"/>
                    </a:lnTo>
                    <a:lnTo>
                      <a:pt x="469" y="317"/>
                    </a:lnTo>
                    <a:lnTo>
                      <a:pt x="464" y="323"/>
                    </a:lnTo>
                    <a:lnTo>
                      <a:pt x="459" y="327"/>
                    </a:lnTo>
                    <a:lnTo>
                      <a:pt x="452" y="325"/>
                    </a:lnTo>
                    <a:lnTo>
                      <a:pt x="444" y="315"/>
                    </a:lnTo>
                    <a:lnTo>
                      <a:pt x="437" y="305"/>
                    </a:lnTo>
                    <a:lnTo>
                      <a:pt x="430" y="303"/>
                    </a:lnTo>
                    <a:lnTo>
                      <a:pt x="421" y="310"/>
                    </a:lnTo>
                    <a:lnTo>
                      <a:pt x="416" y="319"/>
                    </a:lnTo>
                    <a:lnTo>
                      <a:pt x="414" y="328"/>
                    </a:lnTo>
                    <a:lnTo>
                      <a:pt x="418" y="332"/>
                    </a:lnTo>
                    <a:lnTo>
                      <a:pt x="424" y="336"/>
                    </a:lnTo>
                    <a:lnTo>
                      <a:pt x="425" y="342"/>
                    </a:lnTo>
                    <a:lnTo>
                      <a:pt x="424" y="348"/>
                    </a:lnTo>
                    <a:lnTo>
                      <a:pt x="418" y="353"/>
                    </a:lnTo>
                    <a:lnTo>
                      <a:pt x="414" y="355"/>
                    </a:lnTo>
                    <a:lnTo>
                      <a:pt x="409" y="355"/>
                    </a:lnTo>
                    <a:lnTo>
                      <a:pt x="403" y="355"/>
                    </a:lnTo>
                    <a:lnTo>
                      <a:pt x="395" y="355"/>
                    </a:lnTo>
                    <a:lnTo>
                      <a:pt x="389" y="354"/>
                    </a:lnTo>
                    <a:lnTo>
                      <a:pt x="382" y="353"/>
                    </a:lnTo>
                    <a:lnTo>
                      <a:pt x="377" y="351"/>
                    </a:lnTo>
                    <a:lnTo>
                      <a:pt x="372" y="350"/>
                    </a:lnTo>
                    <a:lnTo>
                      <a:pt x="367" y="348"/>
                    </a:lnTo>
                    <a:lnTo>
                      <a:pt x="363" y="345"/>
                    </a:lnTo>
                    <a:lnTo>
                      <a:pt x="359" y="342"/>
                    </a:lnTo>
                    <a:lnTo>
                      <a:pt x="355" y="336"/>
                    </a:lnTo>
                    <a:lnTo>
                      <a:pt x="351" y="332"/>
                    </a:lnTo>
                    <a:lnTo>
                      <a:pt x="348" y="329"/>
                    </a:lnTo>
                    <a:lnTo>
                      <a:pt x="344" y="326"/>
                    </a:lnTo>
                    <a:lnTo>
                      <a:pt x="339" y="324"/>
                    </a:lnTo>
                    <a:lnTo>
                      <a:pt x="333" y="325"/>
                    </a:lnTo>
                    <a:lnTo>
                      <a:pt x="326" y="329"/>
                    </a:lnTo>
                    <a:lnTo>
                      <a:pt x="318" y="336"/>
                    </a:lnTo>
                    <a:lnTo>
                      <a:pt x="308" y="345"/>
                    </a:lnTo>
                    <a:lnTo>
                      <a:pt x="300" y="355"/>
                    </a:lnTo>
                    <a:lnTo>
                      <a:pt x="293" y="366"/>
                    </a:lnTo>
                    <a:lnTo>
                      <a:pt x="288" y="375"/>
                    </a:lnTo>
                    <a:lnTo>
                      <a:pt x="286" y="382"/>
                    </a:lnTo>
                    <a:lnTo>
                      <a:pt x="287" y="395"/>
                    </a:lnTo>
                    <a:lnTo>
                      <a:pt x="292" y="405"/>
                    </a:lnTo>
                    <a:lnTo>
                      <a:pt x="295" y="412"/>
                    </a:lnTo>
                    <a:lnTo>
                      <a:pt x="296" y="414"/>
                    </a:lnTo>
                    <a:lnTo>
                      <a:pt x="315" y="424"/>
                    </a:lnTo>
                    <a:lnTo>
                      <a:pt x="315" y="425"/>
                    </a:lnTo>
                    <a:lnTo>
                      <a:pt x="316" y="428"/>
                    </a:lnTo>
                    <a:lnTo>
                      <a:pt x="315" y="432"/>
                    </a:lnTo>
                    <a:lnTo>
                      <a:pt x="312" y="438"/>
                    </a:lnTo>
                    <a:lnTo>
                      <a:pt x="310" y="441"/>
                    </a:lnTo>
                    <a:lnTo>
                      <a:pt x="307" y="444"/>
                    </a:lnTo>
                    <a:lnTo>
                      <a:pt x="304" y="446"/>
                    </a:lnTo>
                    <a:lnTo>
                      <a:pt x="301" y="448"/>
                    </a:lnTo>
                    <a:lnTo>
                      <a:pt x="297" y="449"/>
                    </a:lnTo>
                    <a:lnTo>
                      <a:pt x="292" y="451"/>
                    </a:lnTo>
                    <a:lnTo>
                      <a:pt x="286" y="452"/>
                    </a:lnTo>
                    <a:lnTo>
                      <a:pt x="280" y="453"/>
                    </a:lnTo>
                    <a:lnTo>
                      <a:pt x="274" y="453"/>
                    </a:lnTo>
                    <a:lnTo>
                      <a:pt x="269" y="453"/>
                    </a:lnTo>
                    <a:lnTo>
                      <a:pt x="262" y="452"/>
                    </a:lnTo>
                    <a:lnTo>
                      <a:pt x="257" y="450"/>
                    </a:lnTo>
                    <a:lnTo>
                      <a:pt x="251" y="450"/>
                    </a:lnTo>
                    <a:lnTo>
                      <a:pt x="246" y="449"/>
                    </a:lnTo>
                    <a:lnTo>
                      <a:pt x="240" y="450"/>
                    </a:lnTo>
                    <a:lnTo>
                      <a:pt x="233" y="453"/>
                    </a:lnTo>
                    <a:lnTo>
                      <a:pt x="227" y="456"/>
                    </a:lnTo>
                    <a:lnTo>
                      <a:pt x="222" y="459"/>
                    </a:lnTo>
                    <a:lnTo>
                      <a:pt x="216" y="461"/>
                    </a:lnTo>
                    <a:lnTo>
                      <a:pt x="210" y="463"/>
                    </a:lnTo>
                    <a:lnTo>
                      <a:pt x="204" y="463"/>
                    </a:lnTo>
                    <a:lnTo>
                      <a:pt x="198" y="462"/>
                    </a:lnTo>
                    <a:lnTo>
                      <a:pt x="192" y="460"/>
                    </a:lnTo>
                    <a:lnTo>
                      <a:pt x="184" y="455"/>
                    </a:lnTo>
                    <a:lnTo>
                      <a:pt x="177" y="450"/>
                    </a:lnTo>
                    <a:lnTo>
                      <a:pt x="173" y="446"/>
                    </a:lnTo>
                    <a:lnTo>
                      <a:pt x="169" y="441"/>
                    </a:lnTo>
                    <a:lnTo>
                      <a:pt x="166" y="438"/>
                    </a:lnTo>
                    <a:lnTo>
                      <a:pt x="163" y="435"/>
                    </a:lnTo>
                    <a:lnTo>
                      <a:pt x="160" y="433"/>
                    </a:lnTo>
                    <a:lnTo>
                      <a:pt x="155" y="432"/>
                    </a:lnTo>
                    <a:lnTo>
                      <a:pt x="149" y="432"/>
                    </a:lnTo>
                    <a:lnTo>
                      <a:pt x="143" y="431"/>
                    </a:lnTo>
                    <a:lnTo>
                      <a:pt x="137" y="429"/>
                    </a:lnTo>
                    <a:lnTo>
                      <a:pt x="131" y="426"/>
                    </a:lnTo>
                    <a:lnTo>
                      <a:pt x="127" y="422"/>
                    </a:lnTo>
                    <a:lnTo>
                      <a:pt x="124" y="417"/>
                    </a:lnTo>
                    <a:lnTo>
                      <a:pt x="122" y="411"/>
                    </a:lnTo>
                    <a:lnTo>
                      <a:pt x="122" y="405"/>
                    </a:lnTo>
                    <a:lnTo>
                      <a:pt x="123" y="400"/>
                    </a:lnTo>
                    <a:lnTo>
                      <a:pt x="123" y="396"/>
                    </a:lnTo>
                    <a:lnTo>
                      <a:pt x="119" y="393"/>
                    </a:lnTo>
                    <a:lnTo>
                      <a:pt x="113" y="391"/>
                    </a:lnTo>
                    <a:lnTo>
                      <a:pt x="104" y="391"/>
                    </a:lnTo>
                    <a:lnTo>
                      <a:pt x="95" y="391"/>
                    </a:lnTo>
                    <a:lnTo>
                      <a:pt x="86" y="391"/>
                    </a:lnTo>
                    <a:lnTo>
                      <a:pt x="77" y="392"/>
                    </a:lnTo>
                    <a:lnTo>
                      <a:pt x="71" y="392"/>
                    </a:lnTo>
                    <a:lnTo>
                      <a:pt x="66" y="389"/>
                    </a:lnTo>
                    <a:lnTo>
                      <a:pt x="61" y="384"/>
                    </a:lnTo>
                    <a:lnTo>
                      <a:pt x="57" y="376"/>
                    </a:lnTo>
                    <a:lnTo>
                      <a:pt x="51" y="366"/>
                    </a:lnTo>
                    <a:lnTo>
                      <a:pt x="46" y="354"/>
                    </a:lnTo>
                    <a:lnTo>
                      <a:pt x="40" y="344"/>
                    </a:lnTo>
                    <a:lnTo>
                      <a:pt x="33" y="333"/>
                    </a:lnTo>
                    <a:lnTo>
                      <a:pt x="24" y="324"/>
                    </a:lnTo>
                    <a:lnTo>
                      <a:pt x="17" y="317"/>
                    </a:lnTo>
                    <a:lnTo>
                      <a:pt x="11" y="308"/>
                    </a:lnTo>
                    <a:lnTo>
                      <a:pt x="6" y="299"/>
                    </a:lnTo>
                    <a:lnTo>
                      <a:pt x="2" y="290"/>
                    </a:lnTo>
                    <a:lnTo>
                      <a:pt x="0" y="280"/>
                    </a:lnTo>
                    <a:lnTo>
                      <a:pt x="2" y="271"/>
                    </a:lnTo>
                    <a:lnTo>
                      <a:pt x="6" y="262"/>
                    </a:lnTo>
                    <a:lnTo>
                      <a:pt x="13" y="253"/>
                    </a:lnTo>
                    <a:lnTo>
                      <a:pt x="24" y="237"/>
                    </a:lnTo>
                    <a:lnTo>
                      <a:pt x="29" y="217"/>
                    </a:lnTo>
                    <a:lnTo>
                      <a:pt x="29" y="195"/>
                    </a:lnTo>
                    <a:lnTo>
                      <a:pt x="31" y="174"/>
                    </a:lnTo>
                    <a:lnTo>
                      <a:pt x="33" y="164"/>
                    </a:lnTo>
                    <a:lnTo>
                      <a:pt x="36" y="151"/>
                    </a:lnTo>
                    <a:lnTo>
                      <a:pt x="39" y="139"/>
                    </a:lnTo>
                    <a:lnTo>
                      <a:pt x="43" y="126"/>
                    </a:lnTo>
                    <a:lnTo>
                      <a:pt x="48" y="115"/>
                    </a:lnTo>
                    <a:lnTo>
                      <a:pt x="55" y="105"/>
                    </a:lnTo>
                    <a:lnTo>
                      <a:pt x="61" y="96"/>
                    </a:lnTo>
                    <a:lnTo>
                      <a:pt x="68" y="90"/>
                    </a:lnTo>
                    <a:lnTo>
                      <a:pt x="75" y="85"/>
                    </a:lnTo>
                    <a:lnTo>
                      <a:pt x="84" y="80"/>
                    </a:lnTo>
                    <a:lnTo>
                      <a:pt x="91" y="73"/>
                    </a:lnTo>
                    <a:lnTo>
                      <a:pt x="98" y="67"/>
                    </a:lnTo>
                    <a:lnTo>
                      <a:pt x="104" y="62"/>
                    </a:lnTo>
                    <a:lnTo>
                      <a:pt x="112" y="57"/>
                    </a:lnTo>
                    <a:lnTo>
                      <a:pt x="118" y="54"/>
                    </a:lnTo>
                    <a:lnTo>
                      <a:pt x="123" y="52"/>
                    </a:lnTo>
                    <a:lnTo>
                      <a:pt x="128" y="52"/>
                    </a:lnTo>
                    <a:lnTo>
                      <a:pt x="133" y="51"/>
                    </a:lnTo>
                    <a:lnTo>
                      <a:pt x="138" y="51"/>
                    </a:lnTo>
                    <a:lnTo>
                      <a:pt x="142" y="51"/>
                    </a:lnTo>
                    <a:lnTo>
                      <a:pt x="147" y="50"/>
                    </a:lnTo>
                    <a:lnTo>
                      <a:pt x="153" y="47"/>
                    </a:lnTo>
                    <a:lnTo>
                      <a:pt x="161" y="44"/>
                    </a:lnTo>
                    <a:lnTo>
                      <a:pt x="170" y="40"/>
                    </a:lnTo>
                    <a:lnTo>
                      <a:pt x="178" y="34"/>
                    </a:lnTo>
                    <a:lnTo>
                      <a:pt x="184" y="28"/>
                    </a:lnTo>
                    <a:lnTo>
                      <a:pt x="189" y="22"/>
                    </a:lnTo>
                    <a:lnTo>
                      <a:pt x="193" y="15"/>
                    </a:lnTo>
                    <a:lnTo>
                      <a:pt x="196" y="10"/>
                    </a:lnTo>
                    <a:lnTo>
                      <a:pt x="200" y="5"/>
                    </a:lnTo>
                    <a:lnTo>
                      <a:pt x="206" y="2"/>
                    </a:lnTo>
                    <a:lnTo>
                      <a:pt x="214" y="0"/>
                    </a:lnTo>
                    <a:lnTo>
                      <a:pt x="225" y="0"/>
                    </a:lnTo>
                    <a:lnTo>
                      <a:pt x="241" y="2"/>
                    </a:lnTo>
                    <a:lnTo>
                      <a:pt x="259" y="5"/>
                    </a:lnTo>
                    <a:lnTo>
                      <a:pt x="279" y="8"/>
                    </a:lnTo>
                    <a:lnTo>
                      <a:pt x="297" y="12"/>
                    </a:lnTo>
                    <a:lnTo>
                      <a:pt x="312" y="16"/>
                    </a:lnTo>
                    <a:lnTo>
                      <a:pt x="323" y="18"/>
                    </a:lnTo>
                    <a:lnTo>
                      <a:pt x="327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471063" name="Freeform 23"/>
              <p:cNvSpPr>
                <a:spLocks/>
              </p:cNvSpPr>
              <p:nvPr/>
            </p:nvSpPr>
            <p:spPr bwMode="auto">
              <a:xfrm>
                <a:off x="2984" y="1313"/>
                <a:ext cx="180" cy="110"/>
              </a:xfrm>
              <a:custGeom>
                <a:avLst/>
                <a:gdLst>
                  <a:gd name="T0" fmla="*/ 0 w 180"/>
                  <a:gd name="T1" fmla="*/ 5 h 110"/>
                  <a:gd name="T2" fmla="*/ 1 w 180"/>
                  <a:gd name="T3" fmla="*/ 4 h 110"/>
                  <a:gd name="T4" fmla="*/ 3 w 180"/>
                  <a:gd name="T5" fmla="*/ 2 h 110"/>
                  <a:gd name="T6" fmla="*/ 7 w 180"/>
                  <a:gd name="T7" fmla="*/ 0 h 110"/>
                  <a:gd name="T8" fmla="*/ 11 w 180"/>
                  <a:gd name="T9" fmla="*/ 0 h 110"/>
                  <a:gd name="T10" fmla="*/ 14 w 180"/>
                  <a:gd name="T11" fmla="*/ 2 h 110"/>
                  <a:gd name="T12" fmla="*/ 20 w 180"/>
                  <a:gd name="T13" fmla="*/ 5 h 110"/>
                  <a:gd name="T14" fmla="*/ 27 w 180"/>
                  <a:gd name="T15" fmla="*/ 9 h 110"/>
                  <a:gd name="T16" fmla="*/ 36 w 180"/>
                  <a:gd name="T17" fmla="*/ 14 h 110"/>
                  <a:gd name="T18" fmla="*/ 43 w 180"/>
                  <a:gd name="T19" fmla="*/ 21 h 110"/>
                  <a:gd name="T20" fmla="*/ 51 w 180"/>
                  <a:gd name="T21" fmla="*/ 25 h 110"/>
                  <a:gd name="T22" fmla="*/ 56 w 180"/>
                  <a:gd name="T23" fmla="*/ 29 h 110"/>
                  <a:gd name="T24" fmla="*/ 61 w 180"/>
                  <a:gd name="T25" fmla="*/ 32 h 110"/>
                  <a:gd name="T26" fmla="*/ 64 w 180"/>
                  <a:gd name="T27" fmla="*/ 34 h 110"/>
                  <a:gd name="T28" fmla="*/ 69 w 180"/>
                  <a:gd name="T29" fmla="*/ 36 h 110"/>
                  <a:gd name="T30" fmla="*/ 75 w 180"/>
                  <a:gd name="T31" fmla="*/ 39 h 110"/>
                  <a:gd name="T32" fmla="*/ 82 w 180"/>
                  <a:gd name="T33" fmla="*/ 40 h 110"/>
                  <a:gd name="T34" fmla="*/ 90 w 180"/>
                  <a:gd name="T35" fmla="*/ 43 h 110"/>
                  <a:gd name="T36" fmla="*/ 96 w 180"/>
                  <a:gd name="T37" fmla="*/ 45 h 110"/>
                  <a:gd name="T38" fmla="*/ 102 w 180"/>
                  <a:gd name="T39" fmla="*/ 46 h 110"/>
                  <a:gd name="T40" fmla="*/ 107 w 180"/>
                  <a:gd name="T41" fmla="*/ 47 h 110"/>
                  <a:gd name="T42" fmla="*/ 113 w 180"/>
                  <a:gd name="T43" fmla="*/ 50 h 110"/>
                  <a:gd name="T44" fmla="*/ 122 w 180"/>
                  <a:gd name="T45" fmla="*/ 55 h 110"/>
                  <a:gd name="T46" fmla="*/ 133 w 180"/>
                  <a:gd name="T47" fmla="*/ 61 h 110"/>
                  <a:gd name="T48" fmla="*/ 145 w 180"/>
                  <a:gd name="T49" fmla="*/ 68 h 110"/>
                  <a:gd name="T50" fmla="*/ 156 w 180"/>
                  <a:gd name="T51" fmla="*/ 76 h 110"/>
                  <a:gd name="T52" fmla="*/ 167 w 180"/>
                  <a:gd name="T53" fmla="*/ 82 h 110"/>
                  <a:gd name="T54" fmla="*/ 174 w 180"/>
                  <a:gd name="T55" fmla="*/ 86 h 110"/>
                  <a:gd name="T56" fmla="*/ 176 w 180"/>
                  <a:gd name="T57" fmla="*/ 88 h 110"/>
                  <a:gd name="T58" fmla="*/ 180 w 180"/>
                  <a:gd name="T59" fmla="*/ 104 h 110"/>
                  <a:gd name="T60" fmla="*/ 178 w 180"/>
                  <a:gd name="T61" fmla="*/ 105 h 110"/>
                  <a:gd name="T62" fmla="*/ 172 w 180"/>
                  <a:gd name="T63" fmla="*/ 107 h 110"/>
                  <a:gd name="T64" fmla="*/ 166 w 180"/>
                  <a:gd name="T65" fmla="*/ 109 h 110"/>
                  <a:gd name="T66" fmla="*/ 159 w 180"/>
                  <a:gd name="T67" fmla="*/ 110 h 110"/>
                  <a:gd name="T68" fmla="*/ 155 w 180"/>
                  <a:gd name="T69" fmla="*/ 109 h 110"/>
                  <a:gd name="T70" fmla="*/ 148 w 180"/>
                  <a:gd name="T71" fmla="*/ 107 h 110"/>
                  <a:gd name="T72" fmla="*/ 139 w 180"/>
                  <a:gd name="T73" fmla="*/ 103 h 110"/>
                  <a:gd name="T74" fmla="*/ 128 w 180"/>
                  <a:gd name="T75" fmla="*/ 99 h 110"/>
                  <a:gd name="T76" fmla="*/ 117 w 180"/>
                  <a:gd name="T77" fmla="*/ 93 h 110"/>
                  <a:gd name="T78" fmla="*/ 106 w 180"/>
                  <a:gd name="T79" fmla="*/ 89 h 110"/>
                  <a:gd name="T80" fmla="*/ 97 w 180"/>
                  <a:gd name="T81" fmla="*/ 84 h 110"/>
                  <a:gd name="T82" fmla="*/ 91 w 180"/>
                  <a:gd name="T83" fmla="*/ 81 h 110"/>
                  <a:gd name="T84" fmla="*/ 85 w 180"/>
                  <a:gd name="T85" fmla="*/ 77 h 110"/>
                  <a:gd name="T86" fmla="*/ 75 w 180"/>
                  <a:gd name="T87" fmla="*/ 72 h 110"/>
                  <a:gd name="T88" fmla="*/ 65 w 180"/>
                  <a:gd name="T89" fmla="*/ 65 h 110"/>
                  <a:gd name="T90" fmla="*/ 54 w 180"/>
                  <a:gd name="T91" fmla="*/ 59 h 110"/>
                  <a:gd name="T92" fmla="*/ 43 w 180"/>
                  <a:gd name="T93" fmla="*/ 54 h 110"/>
                  <a:gd name="T94" fmla="*/ 34 w 180"/>
                  <a:gd name="T95" fmla="*/ 49 h 110"/>
                  <a:gd name="T96" fmla="*/ 25 w 180"/>
                  <a:gd name="T97" fmla="*/ 45 h 110"/>
                  <a:gd name="T98" fmla="*/ 19 w 180"/>
                  <a:gd name="T99" fmla="*/ 41 h 110"/>
                  <a:gd name="T100" fmla="*/ 12 w 180"/>
                  <a:gd name="T101" fmla="*/ 36 h 110"/>
                  <a:gd name="T102" fmla="*/ 6 w 180"/>
                  <a:gd name="T103" fmla="*/ 31 h 110"/>
                  <a:gd name="T104" fmla="*/ 1 w 180"/>
                  <a:gd name="T105" fmla="*/ 27 h 110"/>
                  <a:gd name="T106" fmla="*/ 0 w 180"/>
                  <a:gd name="T107" fmla="*/ 25 h 110"/>
                  <a:gd name="T108" fmla="*/ 0 w 180"/>
                  <a:gd name="T109" fmla="*/ 5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80" h="110">
                    <a:moveTo>
                      <a:pt x="0" y="5"/>
                    </a:moveTo>
                    <a:lnTo>
                      <a:pt x="1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4" y="2"/>
                    </a:lnTo>
                    <a:lnTo>
                      <a:pt x="20" y="5"/>
                    </a:lnTo>
                    <a:lnTo>
                      <a:pt x="27" y="9"/>
                    </a:lnTo>
                    <a:lnTo>
                      <a:pt x="36" y="14"/>
                    </a:lnTo>
                    <a:lnTo>
                      <a:pt x="43" y="21"/>
                    </a:lnTo>
                    <a:lnTo>
                      <a:pt x="51" y="25"/>
                    </a:lnTo>
                    <a:lnTo>
                      <a:pt x="56" y="29"/>
                    </a:lnTo>
                    <a:lnTo>
                      <a:pt x="61" y="32"/>
                    </a:lnTo>
                    <a:lnTo>
                      <a:pt x="64" y="34"/>
                    </a:lnTo>
                    <a:lnTo>
                      <a:pt x="69" y="36"/>
                    </a:lnTo>
                    <a:lnTo>
                      <a:pt x="75" y="39"/>
                    </a:lnTo>
                    <a:lnTo>
                      <a:pt x="82" y="40"/>
                    </a:lnTo>
                    <a:lnTo>
                      <a:pt x="90" y="43"/>
                    </a:lnTo>
                    <a:lnTo>
                      <a:pt x="96" y="45"/>
                    </a:lnTo>
                    <a:lnTo>
                      <a:pt x="102" y="46"/>
                    </a:lnTo>
                    <a:lnTo>
                      <a:pt x="107" y="47"/>
                    </a:lnTo>
                    <a:lnTo>
                      <a:pt x="113" y="50"/>
                    </a:lnTo>
                    <a:lnTo>
                      <a:pt x="122" y="55"/>
                    </a:lnTo>
                    <a:lnTo>
                      <a:pt x="133" y="61"/>
                    </a:lnTo>
                    <a:lnTo>
                      <a:pt x="145" y="68"/>
                    </a:lnTo>
                    <a:lnTo>
                      <a:pt x="156" y="76"/>
                    </a:lnTo>
                    <a:lnTo>
                      <a:pt x="167" y="82"/>
                    </a:lnTo>
                    <a:lnTo>
                      <a:pt x="174" y="86"/>
                    </a:lnTo>
                    <a:lnTo>
                      <a:pt x="176" y="88"/>
                    </a:lnTo>
                    <a:lnTo>
                      <a:pt x="180" y="104"/>
                    </a:lnTo>
                    <a:lnTo>
                      <a:pt x="178" y="105"/>
                    </a:lnTo>
                    <a:lnTo>
                      <a:pt x="172" y="107"/>
                    </a:lnTo>
                    <a:lnTo>
                      <a:pt x="166" y="109"/>
                    </a:lnTo>
                    <a:lnTo>
                      <a:pt x="159" y="110"/>
                    </a:lnTo>
                    <a:lnTo>
                      <a:pt x="155" y="109"/>
                    </a:lnTo>
                    <a:lnTo>
                      <a:pt x="148" y="107"/>
                    </a:lnTo>
                    <a:lnTo>
                      <a:pt x="139" y="103"/>
                    </a:lnTo>
                    <a:lnTo>
                      <a:pt x="128" y="99"/>
                    </a:lnTo>
                    <a:lnTo>
                      <a:pt x="117" y="93"/>
                    </a:lnTo>
                    <a:lnTo>
                      <a:pt x="106" y="89"/>
                    </a:lnTo>
                    <a:lnTo>
                      <a:pt x="97" y="84"/>
                    </a:lnTo>
                    <a:lnTo>
                      <a:pt x="91" y="81"/>
                    </a:lnTo>
                    <a:lnTo>
                      <a:pt x="85" y="77"/>
                    </a:lnTo>
                    <a:lnTo>
                      <a:pt x="75" y="72"/>
                    </a:lnTo>
                    <a:lnTo>
                      <a:pt x="65" y="65"/>
                    </a:lnTo>
                    <a:lnTo>
                      <a:pt x="54" y="59"/>
                    </a:lnTo>
                    <a:lnTo>
                      <a:pt x="43" y="54"/>
                    </a:lnTo>
                    <a:lnTo>
                      <a:pt x="34" y="49"/>
                    </a:lnTo>
                    <a:lnTo>
                      <a:pt x="25" y="45"/>
                    </a:lnTo>
                    <a:lnTo>
                      <a:pt x="19" y="41"/>
                    </a:lnTo>
                    <a:lnTo>
                      <a:pt x="12" y="36"/>
                    </a:lnTo>
                    <a:lnTo>
                      <a:pt x="6" y="31"/>
                    </a:lnTo>
                    <a:lnTo>
                      <a:pt x="1" y="27"/>
                    </a:lnTo>
                    <a:lnTo>
                      <a:pt x="0" y="2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EDDB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471064" name="Freeform 24"/>
              <p:cNvSpPr>
                <a:spLocks/>
              </p:cNvSpPr>
              <p:nvPr/>
            </p:nvSpPr>
            <p:spPr bwMode="auto">
              <a:xfrm>
                <a:off x="2529" y="1647"/>
                <a:ext cx="119" cy="78"/>
              </a:xfrm>
              <a:custGeom>
                <a:avLst/>
                <a:gdLst>
                  <a:gd name="T0" fmla="*/ 6 w 119"/>
                  <a:gd name="T1" fmla="*/ 3 h 78"/>
                  <a:gd name="T2" fmla="*/ 8 w 119"/>
                  <a:gd name="T3" fmla="*/ 3 h 78"/>
                  <a:gd name="T4" fmla="*/ 14 w 119"/>
                  <a:gd name="T5" fmla="*/ 2 h 78"/>
                  <a:gd name="T6" fmla="*/ 22 w 119"/>
                  <a:gd name="T7" fmla="*/ 1 h 78"/>
                  <a:gd name="T8" fmla="*/ 31 w 119"/>
                  <a:gd name="T9" fmla="*/ 0 h 78"/>
                  <a:gd name="T10" fmla="*/ 42 w 119"/>
                  <a:gd name="T11" fmla="*/ 0 h 78"/>
                  <a:gd name="T12" fmla="*/ 52 w 119"/>
                  <a:gd name="T13" fmla="*/ 0 h 78"/>
                  <a:gd name="T14" fmla="*/ 62 w 119"/>
                  <a:gd name="T15" fmla="*/ 2 h 78"/>
                  <a:gd name="T16" fmla="*/ 71 w 119"/>
                  <a:gd name="T17" fmla="*/ 4 h 78"/>
                  <a:gd name="T18" fmla="*/ 78 w 119"/>
                  <a:gd name="T19" fmla="*/ 8 h 78"/>
                  <a:gd name="T20" fmla="*/ 86 w 119"/>
                  <a:gd name="T21" fmla="*/ 12 h 78"/>
                  <a:gd name="T22" fmla="*/ 94 w 119"/>
                  <a:gd name="T23" fmla="*/ 16 h 78"/>
                  <a:gd name="T24" fmla="*/ 102 w 119"/>
                  <a:gd name="T25" fmla="*/ 19 h 78"/>
                  <a:gd name="T26" fmla="*/ 108 w 119"/>
                  <a:gd name="T27" fmla="*/ 23 h 78"/>
                  <a:gd name="T28" fmla="*/ 113 w 119"/>
                  <a:gd name="T29" fmla="*/ 27 h 78"/>
                  <a:gd name="T30" fmla="*/ 118 w 119"/>
                  <a:gd name="T31" fmla="*/ 28 h 78"/>
                  <a:gd name="T32" fmla="*/ 119 w 119"/>
                  <a:gd name="T33" fmla="*/ 29 h 78"/>
                  <a:gd name="T34" fmla="*/ 117 w 119"/>
                  <a:gd name="T35" fmla="*/ 36 h 78"/>
                  <a:gd name="T36" fmla="*/ 110 w 119"/>
                  <a:gd name="T37" fmla="*/ 52 h 78"/>
                  <a:gd name="T38" fmla="*/ 103 w 119"/>
                  <a:gd name="T39" fmla="*/ 68 h 78"/>
                  <a:gd name="T40" fmla="*/ 97 w 119"/>
                  <a:gd name="T41" fmla="*/ 76 h 78"/>
                  <a:gd name="T42" fmla="*/ 92 w 119"/>
                  <a:gd name="T43" fmla="*/ 78 h 78"/>
                  <a:gd name="T44" fmla="*/ 85 w 119"/>
                  <a:gd name="T45" fmla="*/ 76 h 78"/>
                  <a:gd name="T46" fmla="*/ 79 w 119"/>
                  <a:gd name="T47" fmla="*/ 73 h 78"/>
                  <a:gd name="T48" fmla="*/ 71 w 119"/>
                  <a:gd name="T49" fmla="*/ 68 h 78"/>
                  <a:gd name="T50" fmla="*/ 67 w 119"/>
                  <a:gd name="T51" fmla="*/ 65 h 78"/>
                  <a:gd name="T52" fmla="*/ 63 w 119"/>
                  <a:gd name="T53" fmla="*/ 63 h 78"/>
                  <a:gd name="T54" fmla="*/ 59 w 119"/>
                  <a:gd name="T55" fmla="*/ 61 h 78"/>
                  <a:gd name="T56" fmla="*/ 57 w 119"/>
                  <a:gd name="T57" fmla="*/ 59 h 78"/>
                  <a:gd name="T58" fmla="*/ 53 w 119"/>
                  <a:gd name="T59" fmla="*/ 57 h 78"/>
                  <a:gd name="T60" fmla="*/ 50 w 119"/>
                  <a:gd name="T61" fmla="*/ 56 h 78"/>
                  <a:gd name="T62" fmla="*/ 45 w 119"/>
                  <a:gd name="T63" fmla="*/ 55 h 78"/>
                  <a:gd name="T64" fmla="*/ 40 w 119"/>
                  <a:gd name="T65" fmla="*/ 54 h 78"/>
                  <a:gd name="T66" fmla="*/ 33 w 119"/>
                  <a:gd name="T67" fmla="*/ 54 h 78"/>
                  <a:gd name="T68" fmla="*/ 27 w 119"/>
                  <a:gd name="T69" fmla="*/ 53 h 78"/>
                  <a:gd name="T70" fmla="*/ 21 w 119"/>
                  <a:gd name="T71" fmla="*/ 53 h 78"/>
                  <a:gd name="T72" fmla="*/ 15 w 119"/>
                  <a:gd name="T73" fmla="*/ 52 h 78"/>
                  <a:gd name="T74" fmla="*/ 9 w 119"/>
                  <a:gd name="T75" fmla="*/ 52 h 78"/>
                  <a:gd name="T76" fmla="*/ 6 w 119"/>
                  <a:gd name="T77" fmla="*/ 51 h 78"/>
                  <a:gd name="T78" fmla="*/ 3 w 119"/>
                  <a:gd name="T79" fmla="*/ 51 h 78"/>
                  <a:gd name="T80" fmla="*/ 2 w 119"/>
                  <a:gd name="T81" fmla="*/ 51 h 78"/>
                  <a:gd name="T82" fmla="*/ 1 w 119"/>
                  <a:gd name="T83" fmla="*/ 51 h 78"/>
                  <a:gd name="T84" fmla="*/ 0 w 119"/>
                  <a:gd name="T85" fmla="*/ 48 h 78"/>
                  <a:gd name="T86" fmla="*/ 0 w 119"/>
                  <a:gd name="T87" fmla="*/ 44 h 78"/>
                  <a:gd name="T88" fmla="*/ 2 w 119"/>
                  <a:gd name="T89" fmla="*/ 36 h 78"/>
                  <a:gd name="T90" fmla="*/ 4 w 119"/>
                  <a:gd name="T91" fmla="*/ 26 h 78"/>
                  <a:gd name="T92" fmla="*/ 6 w 119"/>
                  <a:gd name="T93" fmla="*/ 14 h 78"/>
                  <a:gd name="T94" fmla="*/ 6 w 119"/>
                  <a:gd name="T95" fmla="*/ 6 h 78"/>
                  <a:gd name="T96" fmla="*/ 6 w 119"/>
                  <a:gd name="T97" fmla="*/ 3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9" h="78">
                    <a:moveTo>
                      <a:pt x="6" y="3"/>
                    </a:moveTo>
                    <a:lnTo>
                      <a:pt x="8" y="3"/>
                    </a:lnTo>
                    <a:lnTo>
                      <a:pt x="14" y="2"/>
                    </a:lnTo>
                    <a:lnTo>
                      <a:pt x="22" y="1"/>
                    </a:lnTo>
                    <a:lnTo>
                      <a:pt x="31" y="0"/>
                    </a:lnTo>
                    <a:lnTo>
                      <a:pt x="42" y="0"/>
                    </a:lnTo>
                    <a:lnTo>
                      <a:pt x="52" y="0"/>
                    </a:lnTo>
                    <a:lnTo>
                      <a:pt x="62" y="2"/>
                    </a:lnTo>
                    <a:lnTo>
                      <a:pt x="71" y="4"/>
                    </a:lnTo>
                    <a:lnTo>
                      <a:pt x="78" y="8"/>
                    </a:lnTo>
                    <a:lnTo>
                      <a:pt x="86" y="12"/>
                    </a:lnTo>
                    <a:lnTo>
                      <a:pt x="94" y="16"/>
                    </a:lnTo>
                    <a:lnTo>
                      <a:pt x="102" y="19"/>
                    </a:lnTo>
                    <a:lnTo>
                      <a:pt x="108" y="23"/>
                    </a:lnTo>
                    <a:lnTo>
                      <a:pt x="113" y="27"/>
                    </a:lnTo>
                    <a:lnTo>
                      <a:pt x="118" y="28"/>
                    </a:lnTo>
                    <a:lnTo>
                      <a:pt x="119" y="29"/>
                    </a:lnTo>
                    <a:lnTo>
                      <a:pt x="117" y="36"/>
                    </a:lnTo>
                    <a:lnTo>
                      <a:pt x="110" y="52"/>
                    </a:lnTo>
                    <a:lnTo>
                      <a:pt x="103" y="68"/>
                    </a:lnTo>
                    <a:lnTo>
                      <a:pt x="97" y="76"/>
                    </a:lnTo>
                    <a:lnTo>
                      <a:pt x="92" y="78"/>
                    </a:lnTo>
                    <a:lnTo>
                      <a:pt x="85" y="76"/>
                    </a:lnTo>
                    <a:lnTo>
                      <a:pt x="79" y="73"/>
                    </a:lnTo>
                    <a:lnTo>
                      <a:pt x="71" y="68"/>
                    </a:lnTo>
                    <a:lnTo>
                      <a:pt x="67" y="65"/>
                    </a:lnTo>
                    <a:lnTo>
                      <a:pt x="63" y="63"/>
                    </a:lnTo>
                    <a:lnTo>
                      <a:pt x="59" y="61"/>
                    </a:lnTo>
                    <a:lnTo>
                      <a:pt x="57" y="59"/>
                    </a:lnTo>
                    <a:lnTo>
                      <a:pt x="53" y="57"/>
                    </a:lnTo>
                    <a:lnTo>
                      <a:pt x="50" y="56"/>
                    </a:lnTo>
                    <a:lnTo>
                      <a:pt x="45" y="55"/>
                    </a:lnTo>
                    <a:lnTo>
                      <a:pt x="40" y="54"/>
                    </a:lnTo>
                    <a:lnTo>
                      <a:pt x="33" y="54"/>
                    </a:lnTo>
                    <a:lnTo>
                      <a:pt x="27" y="53"/>
                    </a:lnTo>
                    <a:lnTo>
                      <a:pt x="21" y="53"/>
                    </a:lnTo>
                    <a:lnTo>
                      <a:pt x="15" y="52"/>
                    </a:lnTo>
                    <a:lnTo>
                      <a:pt x="9" y="52"/>
                    </a:lnTo>
                    <a:lnTo>
                      <a:pt x="6" y="51"/>
                    </a:lnTo>
                    <a:lnTo>
                      <a:pt x="3" y="51"/>
                    </a:lnTo>
                    <a:lnTo>
                      <a:pt x="2" y="51"/>
                    </a:lnTo>
                    <a:lnTo>
                      <a:pt x="1" y="51"/>
                    </a:lnTo>
                    <a:lnTo>
                      <a:pt x="0" y="48"/>
                    </a:lnTo>
                    <a:lnTo>
                      <a:pt x="0" y="44"/>
                    </a:lnTo>
                    <a:lnTo>
                      <a:pt x="2" y="36"/>
                    </a:lnTo>
                    <a:lnTo>
                      <a:pt x="4" y="26"/>
                    </a:lnTo>
                    <a:lnTo>
                      <a:pt x="6" y="14"/>
                    </a:lnTo>
                    <a:lnTo>
                      <a:pt x="6" y="6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DDB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471065" name="Freeform 25"/>
              <p:cNvSpPr>
                <a:spLocks/>
              </p:cNvSpPr>
              <p:nvPr/>
            </p:nvSpPr>
            <p:spPr bwMode="auto">
              <a:xfrm>
                <a:off x="3327" y="1694"/>
                <a:ext cx="50" cy="114"/>
              </a:xfrm>
              <a:custGeom>
                <a:avLst/>
                <a:gdLst>
                  <a:gd name="T0" fmla="*/ 0 w 50"/>
                  <a:gd name="T1" fmla="*/ 0 h 114"/>
                  <a:gd name="T2" fmla="*/ 2 w 50"/>
                  <a:gd name="T3" fmla="*/ 1 h 114"/>
                  <a:gd name="T4" fmla="*/ 7 w 50"/>
                  <a:gd name="T5" fmla="*/ 4 h 114"/>
                  <a:gd name="T6" fmla="*/ 14 w 50"/>
                  <a:gd name="T7" fmla="*/ 8 h 114"/>
                  <a:gd name="T8" fmla="*/ 21 w 50"/>
                  <a:gd name="T9" fmla="*/ 12 h 114"/>
                  <a:gd name="T10" fmla="*/ 29 w 50"/>
                  <a:gd name="T11" fmla="*/ 17 h 114"/>
                  <a:gd name="T12" fmla="*/ 37 w 50"/>
                  <a:gd name="T13" fmla="*/ 23 h 114"/>
                  <a:gd name="T14" fmla="*/ 42 w 50"/>
                  <a:gd name="T15" fmla="*/ 28 h 114"/>
                  <a:gd name="T16" fmla="*/ 45 w 50"/>
                  <a:gd name="T17" fmla="*/ 33 h 114"/>
                  <a:gd name="T18" fmla="*/ 47 w 50"/>
                  <a:gd name="T19" fmla="*/ 47 h 114"/>
                  <a:gd name="T20" fmla="*/ 48 w 50"/>
                  <a:gd name="T21" fmla="*/ 67 h 114"/>
                  <a:gd name="T22" fmla="*/ 50 w 50"/>
                  <a:gd name="T23" fmla="*/ 86 h 114"/>
                  <a:gd name="T24" fmla="*/ 50 w 50"/>
                  <a:gd name="T25" fmla="*/ 93 h 114"/>
                  <a:gd name="T26" fmla="*/ 25 w 50"/>
                  <a:gd name="T27" fmla="*/ 114 h 114"/>
                  <a:gd name="T28" fmla="*/ 8 w 50"/>
                  <a:gd name="T29" fmla="*/ 114 h 114"/>
                  <a:gd name="T30" fmla="*/ 8 w 50"/>
                  <a:gd name="T31" fmla="*/ 112 h 114"/>
                  <a:gd name="T32" fmla="*/ 9 w 50"/>
                  <a:gd name="T33" fmla="*/ 107 h 114"/>
                  <a:gd name="T34" fmla="*/ 10 w 50"/>
                  <a:gd name="T35" fmla="*/ 100 h 114"/>
                  <a:gd name="T36" fmla="*/ 13 w 50"/>
                  <a:gd name="T37" fmla="*/ 93 h 114"/>
                  <a:gd name="T38" fmla="*/ 15 w 50"/>
                  <a:gd name="T39" fmla="*/ 79 h 114"/>
                  <a:gd name="T40" fmla="*/ 16 w 50"/>
                  <a:gd name="T41" fmla="*/ 59 h 114"/>
                  <a:gd name="T42" fmla="*/ 15 w 50"/>
                  <a:gd name="T43" fmla="*/ 39 h 114"/>
                  <a:gd name="T44" fmla="*/ 13 w 50"/>
                  <a:gd name="T45" fmla="*/ 25 h 114"/>
                  <a:gd name="T46" fmla="*/ 9 w 50"/>
                  <a:gd name="T47" fmla="*/ 17 h 114"/>
                  <a:gd name="T48" fmla="*/ 5 w 50"/>
                  <a:gd name="T49" fmla="*/ 9 h 114"/>
                  <a:gd name="T50" fmla="*/ 1 w 50"/>
                  <a:gd name="T51" fmla="*/ 2 h 114"/>
                  <a:gd name="T52" fmla="*/ 0 w 50"/>
                  <a:gd name="T5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0" h="114">
                    <a:moveTo>
                      <a:pt x="0" y="0"/>
                    </a:moveTo>
                    <a:lnTo>
                      <a:pt x="2" y="1"/>
                    </a:lnTo>
                    <a:lnTo>
                      <a:pt x="7" y="4"/>
                    </a:lnTo>
                    <a:lnTo>
                      <a:pt x="14" y="8"/>
                    </a:lnTo>
                    <a:lnTo>
                      <a:pt x="21" y="12"/>
                    </a:lnTo>
                    <a:lnTo>
                      <a:pt x="29" y="17"/>
                    </a:lnTo>
                    <a:lnTo>
                      <a:pt x="37" y="23"/>
                    </a:lnTo>
                    <a:lnTo>
                      <a:pt x="42" y="28"/>
                    </a:lnTo>
                    <a:lnTo>
                      <a:pt x="45" y="33"/>
                    </a:lnTo>
                    <a:lnTo>
                      <a:pt x="47" y="47"/>
                    </a:lnTo>
                    <a:lnTo>
                      <a:pt x="48" y="67"/>
                    </a:lnTo>
                    <a:lnTo>
                      <a:pt x="50" y="86"/>
                    </a:lnTo>
                    <a:lnTo>
                      <a:pt x="50" y="93"/>
                    </a:lnTo>
                    <a:lnTo>
                      <a:pt x="25" y="114"/>
                    </a:lnTo>
                    <a:lnTo>
                      <a:pt x="8" y="114"/>
                    </a:lnTo>
                    <a:lnTo>
                      <a:pt x="8" y="112"/>
                    </a:lnTo>
                    <a:lnTo>
                      <a:pt x="9" y="107"/>
                    </a:lnTo>
                    <a:lnTo>
                      <a:pt x="10" y="100"/>
                    </a:lnTo>
                    <a:lnTo>
                      <a:pt x="13" y="93"/>
                    </a:lnTo>
                    <a:lnTo>
                      <a:pt x="15" y="79"/>
                    </a:lnTo>
                    <a:lnTo>
                      <a:pt x="16" y="59"/>
                    </a:lnTo>
                    <a:lnTo>
                      <a:pt x="15" y="39"/>
                    </a:lnTo>
                    <a:lnTo>
                      <a:pt x="13" y="25"/>
                    </a:lnTo>
                    <a:lnTo>
                      <a:pt x="9" y="17"/>
                    </a:lnTo>
                    <a:lnTo>
                      <a:pt x="5" y="9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DB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471066" name="Freeform 26"/>
              <p:cNvSpPr>
                <a:spLocks/>
              </p:cNvSpPr>
              <p:nvPr/>
            </p:nvSpPr>
            <p:spPr bwMode="auto">
              <a:xfrm>
                <a:off x="2634" y="2239"/>
                <a:ext cx="108" cy="141"/>
              </a:xfrm>
              <a:custGeom>
                <a:avLst/>
                <a:gdLst>
                  <a:gd name="T0" fmla="*/ 0 w 108"/>
                  <a:gd name="T1" fmla="*/ 50 h 141"/>
                  <a:gd name="T2" fmla="*/ 3 w 108"/>
                  <a:gd name="T3" fmla="*/ 53 h 141"/>
                  <a:gd name="T4" fmla="*/ 12 w 108"/>
                  <a:gd name="T5" fmla="*/ 60 h 141"/>
                  <a:gd name="T6" fmla="*/ 24 w 108"/>
                  <a:gd name="T7" fmla="*/ 71 h 141"/>
                  <a:gd name="T8" fmla="*/ 37 w 108"/>
                  <a:gd name="T9" fmla="*/ 83 h 141"/>
                  <a:gd name="T10" fmla="*/ 51 w 108"/>
                  <a:gd name="T11" fmla="*/ 97 h 141"/>
                  <a:gd name="T12" fmla="*/ 61 w 108"/>
                  <a:gd name="T13" fmla="*/ 109 h 141"/>
                  <a:gd name="T14" fmla="*/ 69 w 108"/>
                  <a:gd name="T15" fmla="*/ 120 h 141"/>
                  <a:gd name="T16" fmla="*/ 70 w 108"/>
                  <a:gd name="T17" fmla="*/ 127 h 141"/>
                  <a:gd name="T18" fmla="*/ 68 w 108"/>
                  <a:gd name="T19" fmla="*/ 135 h 141"/>
                  <a:gd name="T20" fmla="*/ 70 w 108"/>
                  <a:gd name="T21" fmla="*/ 139 h 141"/>
                  <a:gd name="T22" fmla="*/ 73 w 108"/>
                  <a:gd name="T23" fmla="*/ 141 h 141"/>
                  <a:gd name="T24" fmla="*/ 75 w 108"/>
                  <a:gd name="T25" fmla="*/ 141 h 141"/>
                  <a:gd name="T26" fmla="*/ 78 w 108"/>
                  <a:gd name="T27" fmla="*/ 136 h 141"/>
                  <a:gd name="T28" fmla="*/ 86 w 108"/>
                  <a:gd name="T29" fmla="*/ 125 h 141"/>
                  <a:gd name="T30" fmla="*/ 96 w 108"/>
                  <a:gd name="T31" fmla="*/ 111 h 141"/>
                  <a:gd name="T32" fmla="*/ 103 w 108"/>
                  <a:gd name="T33" fmla="*/ 101 h 141"/>
                  <a:gd name="T34" fmla="*/ 106 w 108"/>
                  <a:gd name="T35" fmla="*/ 92 h 141"/>
                  <a:gd name="T36" fmla="*/ 107 w 108"/>
                  <a:gd name="T37" fmla="*/ 80 h 141"/>
                  <a:gd name="T38" fmla="*/ 108 w 108"/>
                  <a:gd name="T39" fmla="*/ 72 h 141"/>
                  <a:gd name="T40" fmla="*/ 108 w 108"/>
                  <a:gd name="T41" fmla="*/ 68 h 141"/>
                  <a:gd name="T42" fmla="*/ 107 w 108"/>
                  <a:gd name="T43" fmla="*/ 66 h 141"/>
                  <a:gd name="T44" fmla="*/ 105 w 108"/>
                  <a:gd name="T45" fmla="*/ 61 h 141"/>
                  <a:gd name="T46" fmla="*/ 102 w 108"/>
                  <a:gd name="T47" fmla="*/ 54 h 141"/>
                  <a:gd name="T48" fmla="*/ 99 w 108"/>
                  <a:gd name="T49" fmla="*/ 46 h 141"/>
                  <a:gd name="T50" fmla="*/ 94 w 108"/>
                  <a:gd name="T51" fmla="*/ 36 h 141"/>
                  <a:gd name="T52" fmla="*/ 88 w 108"/>
                  <a:gd name="T53" fmla="*/ 28 h 141"/>
                  <a:gd name="T54" fmla="*/ 83 w 108"/>
                  <a:gd name="T55" fmla="*/ 20 h 141"/>
                  <a:gd name="T56" fmla="*/ 77 w 108"/>
                  <a:gd name="T57" fmla="*/ 15 h 141"/>
                  <a:gd name="T58" fmla="*/ 70 w 108"/>
                  <a:gd name="T59" fmla="*/ 11 h 141"/>
                  <a:gd name="T60" fmla="*/ 62 w 108"/>
                  <a:gd name="T61" fmla="*/ 7 h 141"/>
                  <a:gd name="T62" fmla="*/ 55 w 108"/>
                  <a:gd name="T63" fmla="*/ 5 h 141"/>
                  <a:gd name="T64" fmla="*/ 48 w 108"/>
                  <a:gd name="T65" fmla="*/ 3 h 141"/>
                  <a:gd name="T66" fmla="*/ 41 w 108"/>
                  <a:gd name="T67" fmla="*/ 2 h 141"/>
                  <a:gd name="T68" fmla="*/ 35 w 108"/>
                  <a:gd name="T69" fmla="*/ 1 h 141"/>
                  <a:gd name="T70" fmla="*/ 31 w 108"/>
                  <a:gd name="T71" fmla="*/ 0 h 141"/>
                  <a:gd name="T72" fmla="*/ 30 w 108"/>
                  <a:gd name="T73" fmla="*/ 0 h 141"/>
                  <a:gd name="T74" fmla="*/ 0 w 108"/>
                  <a:gd name="T75" fmla="*/ 45 h 141"/>
                  <a:gd name="T76" fmla="*/ 0 w 108"/>
                  <a:gd name="T77" fmla="*/ 5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08" h="141">
                    <a:moveTo>
                      <a:pt x="0" y="50"/>
                    </a:moveTo>
                    <a:lnTo>
                      <a:pt x="3" y="53"/>
                    </a:lnTo>
                    <a:lnTo>
                      <a:pt x="12" y="60"/>
                    </a:lnTo>
                    <a:lnTo>
                      <a:pt x="24" y="71"/>
                    </a:lnTo>
                    <a:lnTo>
                      <a:pt x="37" y="83"/>
                    </a:lnTo>
                    <a:lnTo>
                      <a:pt x="51" y="97"/>
                    </a:lnTo>
                    <a:lnTo>
                      <a:pt x="61" y="109"/>
                    </a:lnTo>
                    <a:lnTo>
                      <a:pt x="69" y="120"/>
                    </a:lnTo>
                    <a:lnTo>
                      <a:pt x="70" y="127"/>
                    </a:lnTo>
                    <a:lnTo>
                      <a:pt x="68" y="135"/>
                    </a:lnTo>
                    <a:lnTo>
                      <a:pt x="70" y="139"/>
                    </a:lnTo>
                    <a:lnTo>
                      <a:pt x="73" y="141"/>
                    </a:lnTo>
                    <a:lnTo>
                      <a:pt x="75" y="141"/>
                    </a:lnTo>
                    <a:lnTo>
                      <a:pt x="78" y="136"/>
                    </a:lnTo>
                    <a:lnTo>
                      <a:pt x="86" y="125"/>
                    </a:lnTo>
                    <a:lnTo>
                      <a:pt x="96" y="111"/>
                    </a:lnTo>
                    <a:lnTo>
                      <a:pt x="103" y="101"/>
                    </a:lnTo>
                    <a:lnTo>
                      <a:pt x="106" y="92"/>
                    </a:lnTo>
                    <a:lnTo>
                      <a:pt x="107" y="80"/>
                    </a:lnTo>
                    <a:lnTo>
                      <a:pt x="108" y="72"/>
                    </a:lnTo>
                    <a:lnTo>
                      <a:pt x="108" y="68"/>
                    </a:lnTo>
                    <a:lnTo>
                      <a:pt x="107" y="66"/>
                    </a:lnTo>
                    <a:lnTo>
                      <a:pt x="105" y="61"/>
                    </a:lnTo>
                    <a:lnTo>
                      <a:pt x="102" y="54"/>
                    </a:lnTo>
                    <a:lnTo>
                      <a:pt x="99" y="46"/>
                    </a:lnTo>
                    <a:lnTo>
                      <a:pt x="94" y="36"/>
                    </a:lnTo>
                    <a:lnTo>
                      <a:pt x="88" y="28"/>
                    </a:lnTo>
                    <a:lnTo>
                      <a:pt x="83" y="20"/>
                    </a:lnTo>
                    <a:lnTo>
                      <a:pt x="77" y="15"/>
                    </a:lnTo>
                    <a:lnTo>
                      <a:pt x="70" y="11"/>
                    </a:lnTo>
                    <a:lnTo>
                      <a:pt x="62" y="7"/>
                    </a:lnTo>
                    <a:lnTo>
                      <a:pt x="55" y="5"/>
                    </a:lnTo>
                    <a:lnTo>
                      <a:pt x="48" y="3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1" y="0"/>
                    </a:lnTo>
                    <a:lnTo>
                      <a:pt x="30" y="0"/>
                    </a:lnTo>
                    <a:lnTo>
                      <a:pt x="0" y="45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5B99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471067" name="Freeform 27"/>
              <p:cNvSpPr>
                <a:spLocks/>
              </p:cNvSpPr>
              <p:nvPr/>
            </p:nvSpPr>
            <p:spPr bwMode="auto">
              <a:xfrm>
                <a:off x="2660" y="2609"/>
                <a:ext cx="122" cy="119"/>
              </a:xfrm>
              <a:custGeom>
                <a:avLst/>
                <a:gdLst>
                  <a:gd name="T0" fmla="*/ 16 w 122"/>
                  <a:gd name="T1" fmla="*/ 0 h 119"/>
                  <a:gd name="T2" fmla="*/ 17 w 122"/>
                  <a:gd name="T3" fmla="*/ 1 h 119"/>
                  <a:gd name="T4" fmla="*/ 21 w 122"/>
                  <a:gd name="T5" fmla="*/ 5 h 119"/>
                  <a:gd name="T6" fmla="*/ 26 w 122"/>
                  <a:gd name="T7" fmla="*/ 11 h 119"/>
                  <a:gd name="T8" fmla="*/ 33 w 122"/>
                  <a:gd name="T9" fmla="*/ 17 h 119"/>
                  <a:gd name="T10" fmla="*/ 41 w 122"/>
                  <a:gd name="T11" fmla="*/ 24 h 119"/>
                  <a:gd name="T12" fmla="*/ 48 w 122"/>
                  <a:gd name="T13" fmla="*/ 30 h 119"/>
                  <a:gd name="T14" fmla="*/ 55 w 122"/>
                  <a:gd name="T15" fmla="*/ 34 h 119"/>
                  <a:gd name="T16" fmla="*/ 62 w 122"/>
                  <a:gd name="T17" fmla="*/ 38 h 119"/>
                  <a:gd name="T18" fmla="*/ 69 w 122"/>
                  <a:gd name="T19" fmla="*/ 40 h 119"/>
                  <a:gd name="T20" fmla="*/ 77 w 122"/>
                  <a:gd name="T21" fmla="*/ 41 h 119"/>
                  <a:gd name="T22" fmla="*/ 85 w 122"/>
                  <a:gd name="T23" fmla="*/ 42 h 119"/>
                  <a:gd name="T24" fmla="*/ 95 w 122"/>
                  <a:gd name="T25" fmla="*/ 43 h 119"/>
                  <a:gd name="T26" fmla="*/ 102 w 122"/>
                  <a:gd name="T27" fmla="*/ 44 h 119"/>
                  <a:gd name="T28" fmla="*/ 110 w 122"/>
                  <a:gd name="T29" fmla="*/ 44 h 119"/>
                  <a:gd name="T30" fmla="*/ 115 w 122"/>
                  <a:gd name="T31" fmla="*/ 43 h 119"/>
                  <a:gd name="T32" fmla="*/ 120 w 122"/>
                  <a:gd name="T33" fmla="*/ 42 h 119"/>
                  <a:gd name="T34" fmla="*/ 122 w 122"/>
                  <a:gd name="T35" fmla="*/ 43 h 119"/>
                  <a:gd name="T36" fmla="*/ 120 w 122"/>
                  <a:gd name="T37" fmla="*/ 51 h 119"/>
                  <a:gd name="T38" fmla="*/ 115 w 122"/>
                  <a:gd name="T39" fmla="*/ 60 h 119"/>
                  <a:gd name="T40" fmla="*/ 112 w 122"/>
                  <a:gd name="T41" fmla="*/ 67 h 119"/>
                  <a:gd name="T42" fmla="*/ 111 w 122"/>
                  <a:gd name="T43" fmla="*/ 73 h 119"/>
                  <a:gd name="T44" fmla="*/ 111 w 122"/>
                  <a:gd name="T45" fmla="*/ 81 h 119"/>
                  <a:gd name="T46" fmla="*/ 112 w 122"/>
                  <a:gd name="T47" fmla="*/ 89 h 119"/>
                  <a:gd name="T48" fmla="*/ 112 w 122"/>
                  <a:gd name="T49" fmla="*/ 92 h 119"/>
                  <a:gd name="T50" fmla="*/ 118 w 122"/>
                  <a:gd name="T51" fmla="*/ 105 h 119"/>
                  <a:gd name="T52" fmla="*/ 115 w 122"/>
                  <a:gd name="T53" fmla="*/ 106 h 119"/>
                  <a:gd name="T54" fmla="*/ 110 w 122"/>
                  <a:gd name="T55" fmla="*/ 110 h 119"/>
                  <a:gd name="T56" fmla="*/ 101 w 122"/>
                  <a:gd name="T57" fmla="*/ 115 h 119"/>
                  <a:gd name="T58" fmla="*/ 88 w 122"/>
                  <a:gd name="T59" fmla="*/ 119 h 119"/>
                  <a:gd name="T60" fmla="*/ 83 w 122"/>
                  <a:gd name="T61" fmla="*/ 119 h 119"/>
                  <a:gd name="T62" fmla="*/ 73 w 122"/>
                  <a:gd name="T63" fmla="*/ 118 h 119"/>
                  <a:gd name="T64" fmla="*/ 60 w 122"/>
                  <a:gd name="T65" fmla="*/ 117 h 119"/>
                  <a:gd name="T66" fmla="*/ 47 w 122"/>
                  <a:gd name="T67" fmla="*/ 115 h 119"/>
                  <a:gd name="T68" fmla="*/ 32 w 122"/>
                  <a:gd name="T69" fmla="*/ 112 h 119"/>
                  <a:gd name="T70" fmla="*/ 20 w 122"/>
                  <a:gd name="T71" fmla="*/ 110 h 119"/>
                  <a:gd name="T72" fmla="*/ 9 w 122"/>
                  <a:gd name="T73" fmla="*/ 108 h 119"/>
                  <a:gd name="T74" fmla="*/ 4 w 122"/>
                  <a:gd name="T75" fmla="*/ 105 h 119"/>
                  <a:gd name="T76" fmla="*/ 0 w 122"/>
                  <a:gd name="T77" fmla="*/ 99 h 119"/>
                  <a:gd name="T78" fmla="*/ 2 w 122"/>
                  <a:gd name="T79" fmla="*/ 91 h 119"/>
                  <a:gd name="T80" fmla="*/ 7 w 122"/>
                  <a:gd name="T81" fmla="*/ 77 h 119"/>
                  <a:gd name="T82" fmla="*/ 14 w 122"/>
                  <a:gd name="T83" fmla="*/ 57 h 119"/>
                  <a:gd name="T84" fmla="*/ 18 w 122"/>
                  <a:gd name="T85" fmla="*/ 34 h 119"/>
                  <a:gd name="T86" fmla="*/ 18 w 122"/>
                  <a:gd name="T87" fmla="*/ 17 h 119"/>
                  <a:gd name="T88" fmla="*/ 17 w 122"/>
                  <a:gd name="T89" fmla="*/ 4 h 119"/>
                  <a:gd name="T90" fmla="*/ 16 w 122"/>
                  <a:gd name="T91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22" h="119">
                    <a:moveTo>
                      <a:pt x="16" y="0"/>
                    </a:moveTo>
                    <a:lnTo>
                      <a:pt x="17" y="1"/>
                    </a:lnTo>
                    <a:lnTo>
                      <a:pt x="21" y="5"/>
                    </a:lnTo>
                    <a:lnTo>
                      <a:pt x="26" y="11"/>
                    </a:lnTo>
                    <a:lnTo>
                      <a:pt x="33" y="17"/>
                    </a:lnTo>
                    <a:lnTo>
                      <a:pt x="41" y="24"/>
                    </a:lnTo>
                    <a:lnTo>
                      <a:pt x="48" y="30"/>
                    </a:lnTo>
                    <a:lnTo>
                      <a:pt x="55" y="34"/>
                    </a:lnTo>
                    <a:lnTo>
                      <a:pt x="62" y="38"/>
                    </a:lnTo>
                    <a:lnTo>
                      <a:pt x="69" y="40"/>
                    </a:lnTo>
                    <a:lnTo>
                      <a:pt x="77" y="41"/>
                    </a:lnTo>
                    <a:lnTo>
                      <a:pt x="85" y="42"/>
                    </a:lnTo>
                    <a:lnTo>
                      <a:pt x="95" y="43"/>
                    </a:lnTo>
                    <a:lnTo>
                      <a:pt x="102" y="44"/>
                    </a:lnTo>
                    <a:lnTo>
                      <a:pt x="110" y="44"/>
                    </a:lnTo>
                    <a:lnTo>
                      <a:pt x="115" y="43"/>
                    </a:lnTo>
                    <a:lnTo>
                      <a:pt x="120" y="42"/>
                    </a:lnTo>
                    <a:lnTo>
                      <a:pt x="122" y="43"/>
                    </a:lnTo>
                    <a:lnTo>
                      <a:pt x="120" y="51"/>
                    </a:lnTo>
                    <a:lnTo>
                      <a:pt x="115" y="60"/>
                    </a:lnTo>
                    <a:lnTo>
                      <a:pt x="112" y="67"/>
                    </a:lnTo>
                    <a:lnTo>
                      <a:pt x="111" y="73"/>
                    </a:lnTo>
                    <a:lnTo>
                      <a:pt x="111" y="81"/>
                    </a:lnTo>
                    <a:lnTo>
                      <a:pt x="112" y="89"/>
                    </a:lnTo>
                    <a:lnTo>
                      <a:pt x="112" y="92"/>
                    </a:lnTo>
                    <a:lnTo>
                      <a:pt x="118" y="105"/>
                    </a:lnTo>
                    <a:lnTo>
                      <a:pt x="115" y="106"/>
                    </a:lnTo>
                    <a:lnTo>
                      <a:pt x="110" y="110"/>
                    </a:lnTo>
                    <a:lnTo>
                      <a:pt x="101" y="115"/>
                    </a:lnTo>
                    <a:lnTo>
                      <a:pt x="88" y="119"/>
                    </a:lnTo>
                    <a:lnTo>
                      <a:pt x="83" y="119"/>
                    </a:lnTo>
                    <a:lnTo>
                      <a:pt x="73" y="118"/>
                    </a:lnTo>
                    <a:lnTo>
                      <a:pt x="60" y="117"/>
                    </a:lnTo>
                    <a:lnTo>
                      <a:pt x="47" y="115"/>
                    </a:lnTo>
                    <a:lnTo>
                      <a:pt x="32" y="112"/>
                    </a:lnTo>
                    <a:lnTo>
                      <a:pt x="20" y="110"/>
                    </a:lnTo>
                    <a:lnTo>
                      <a:pt x="9" y="108"/>
                    </a:lnTo>
                    <a:lnTo>
                      <a:pt x="4" y="105"/>
                    </a:lnTo>
                    <a:lnTo>
                      <a:pt x="0" y="99"/>
                    </a:lnTo>
                    <a:lnTo>
                      <a:pt x="2" y="91"/>
                    </a:lnTo>
                    <a:lnTo>
                      <a:pt x="7" y="77"/>
                    </a:lnTo>
                    <a:lnTo>
                      <a:pt x="14" y="57"/>
                    </a:lnTo>
                    <a:lnTo>
                      <a:pt x="18" y="34"/>
                    </a:lnTo>
                    <a:lnTo>
                      <a:pt x="18" y="17"/>
                    </a:lnTo>
                    <a:lnTo>
                      <a:pt x="17" y="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5B99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471068" name="Freeform 28"/>
              <p:cNvSpPr>
                <a:spLocks/>
              </p:cNvSpPr>
              <p:nvPr/>
            </p:nvSpPr>
            <p:spPr bwMode="auto">
              <a:xfrm>
                <a:off x="2541" y="1326"/>
                <a:ext cx="784" cy="632"/>
              </a:xfrm>
              <a:custGeom>
                <a:avLst/>
                <a:gdLst>
                  <a:gd name="T0" fmla="*/ 360 w 784"/>
                  <a:gd name="T1" fmla="*/ 0 h 632"/>
                  <a:gd name="T2" fmla="*/ 400 w 784"/>
                  <a:gd name="T3" fmla="*/ 5 h 632"/>
                  <a:gd name="T4" fmla="*/ 429 w 784"/>
                  <a:gd name="T5" fmla="*/ 23 h 632"/>
                  <a:gd name="T6" fmla="*/ 461 w 784"/>
                  <a:gd name="T7" fmla="*/ 48 h 632"/>
                  <a:gd name="T8" fmla="*/ 506 w 784"/>
                  <a:gd name="T9" fmla="*/ 73 h 632"/>
                  <a:gd name="T10" fmla="*/ 567 w 784"/>
                  <a:gd name="T11" fmla="*/ 103 h 632"/>
                  <a:gd name="T12" fmla="*/ 600 w 784"/>
                  <a:gd name="T13" fmla="*/ 105 h 632"/>
                  <a:gd name="T14" fmla="*/ 636 w 784"/>
                  <a:gd name="T15" fmla="*/ 107 h 632"/>
                  <a:gd name="T16" fmla="*/ 665 w 784"/>
                  <a:gd name="T17" fmla="*/ 123 h 632"/>
                  <a:gd name="T18" fmla="*/ 696 w 784"/>
                  <a:gd name="T19" fmla="*/ 149 h 632"/>
                  <a:gd name="T20" fmla="*/ 720 w 784"/>
                  <a:gd name="T21" fmla="*/ 228 h 632"/>
                  <a:gd name="T22" fmla="*/ 751 w 784"/>
                  <a:gd name="T23" fmla="*/ 342 h 632"/>
                  <a:gd name="T24" fmla="*/ 771 w 784"/>
                  <a:gd name="T25" fmla="*/ 381 h 632"/>
                  <a:gd name="T26" fmla="*/ 784 w 784"/>
                  <a:gd name="T27" fmla="*/ 461 h 632"/>
                  <a:gd name="T28" fmla="*/ 771 w 784"/>
                  <a:gd name="T29" fmla="*/ 491 h 632"/>
                  <a:gd name="T30" fmla="*/ 754 w 784"/>
                  <a:gd name="T31" fmla="*/ 504 h 632"/>
                  <a:gd name="T32" fmla="*/ 716 w 784"/>
                  <a:gd name="T33" fmla="*/ 487 h 632"/>
                  <a:gd name="T34" fmla="*/ 667 w 784"/>
                  <a:gd name="T35" fmla="*/ 444 h 632"/>
                  <a:gd name="T36" fmla="*/ 644 w 784"/>
                  <a:gd name="T37" fmla="*/ 401 h 632"/>
                  <a:gd name="T38" fmla="*/ 639 w 784"/>
                  <a:gd name="T39" fmla="*/ 352 h 632"/>
                  <a:gd name="T40" fmla="*/ 616 w 784"/>
                  <a:gd name="T41" fmla="*/ 344 h 632"/>
                  <a:gd name="T42" fmla="*/ 592 w 784"/>
                  <a:gd name="T43" fmla="*/ 355 h 632"/>
                  <a:gd name="T44" fmla="*/ 609 w 784"/>
                  <a:gd name="T45" fmla="*/ 367 h 632"/>
                  <a:gd name="T46" fmla="*/ 612 w 784"/>
                  <a:gd name="T47" fmla="*/ 406 h 632"/>
                  <a:gd name="T48" fmla="*/ 574 w 784"/>
                  <a:gd name="T49" fmla="*/ 483 h 632"/>
                  <a:gd name="T50" fmla="*/ 488 w 784"/>
                  <a:gd name="T51" fmla="*/ 628 h 632"/>
                  <a:gd name="T52" fmla="*/ 422 w 784"/>
                  <a:gd name="T53" fmla="*/ 601 h 632"/>
                  <a:gd name="T54" fmla="*/ 349 w 784"/>
                  <a:gd name="T55" fmla="*/ 613 h 632"/>
                  <a:gd name="T56" fmla="*/ 319 w 784"/>
                  <a:gd name="T57" fmla="*/ 596 h 632"/>
                  <a:gd name="T58" fmla="*/ 291 w 784"/>
                  <a:gd name="T59" fmla="*/ 554 h 632"/>
                  <a:gd name="T60" fmla="*/ 251 w 784"/>
                  <a:gd name="T61" fmla="*/ 534 h 632"/>
                  <a:gd name="T62" fmla="*/ 203 w 784"/>
                  <a:gd name="T63" fmla="*/ 517 h 632"/>
                  <a:gd name="T64" fmla="*/ 196 w 784"/>
                  <a:gd name="T65" fmla="*/ 453 h 632"/>
                  <a:gd name="T66" fmla="*/ 190 w 784"/>
                  <a:gd name="T67" fmla="*/ 428 h 632"/>
                  <a:gd name="T68" fmla="*/ 211 w 784"/>
                  <a:gd name="T69" fmla="*/ 411 h 632"/>
                  <a:gd name="T70" fmla="*/ 235 w 784"/>
                  <a:gd name="T71" fmla="*/ 385 h 632"/>
                  <a:gd name="T72" fmla="*/ 251 w 784"/>
                  <a:gd name="T73" fmla="*/ 355 h 632"/>
                  <a:gd name="T74" fmla="*/ 247 w 784"/>
                  <a:gd name="T75" fmla="*/ 253 h 632"/>
                  <a:gd name="T76" fmla="*/ 260 w 784"/>
                  <a:gd name="T77" fmla="*/ 193 h 632"/>
                  <a:gd name="T78" fmla="*/ 282 w 784"/>
                  <a:gd name="T79" fmla="*/ 123 h 632"/>
                  <a:gd name="T80" fmla="*/ 248 w 784"/>
                  <a:gd name="T81" fmla="*/ 118 h 632"/>
                  <a:gd name="T82" fmla="*/ 255 w 784"/>
                  <a:gd name="T83" fmla="*/ 140 h 632"/>
                  <a:gd name="T84" fmla="*/ 237 w 784"/>
                  <a:gd name="T85" fmla="*/ 210 h 632"/>
                  <a:gd name="T86" fmla="*/ 217 w 784"/>
                  <a:gd name="T87" fmla="*/ 225 h 632"/>
                  <a:gd name="T88" fmla="*/ 171 w 784"/>
                  <a:gd name="T89" fmla="*/ 230 h 632"/>
                  <a:gd name="T90" fmla="*/ 143 w 784"/>
                  <a:gd name="T91" fmla="*/ 230 h 632"/>
                  <a:gd name="T92" fmla="*/ 124 w 784"/>
                  <a:gd name="T93" fmla="*/ 241 h 632"/>
                  <a:gd name="T94" fmla="*/ 113 w 784"/>
                  <a:gd name="T95" fmla="*/ 264 h 632"/>
                  <a:gd name="T96" fmla="*/ 108 w 784"/>
                  <a:gd name="T97" fmla="*/ 329 h 632"/>
                  <a:gd name="T98" fmla="*/ 90 w 784"/>
                  <a:gd name="T99" fmla="*/ 323 h 632"/>
                  <a:gd name="T100" fmla="*/ 66 w 784"/>
                  <a:gd name="T101" fmla="*/ 315 h 632"/>
                  <a:gd name="T102" fmla="*/ 49 w 784"/>
                  <a:gd name="T103" fmla="*/ 308 h 632"/>
                  <a:gd name="T104" fmla="*/ 28 w 784"/>
                  <a:gd name="T105" fmla="*/ 306 h 632"/>
                  <a:gd name="T106" fmla="*/ 0 w 784"/>
                  <a:gd name="T107" fmla="*/ 312 h 632"/>
                  <a:gd name="T108" fmla="*/ 8 w 784"/>
                  <a:gd name="T109" fmla="*/ 267 h 632"/>
                  <a:gd name="T110" fmla="*/ 23 w 784"/>
                  <a:gd name="T111" fmla="*/ 210 h 632"/>
                  <a:gd name="T112" fmla="*/ 47 w 784"/>
                  <a:gd name="T113" fmla="*/ 178 h 632"/>
                  <a:gd name="T114" fmla="*/ 90 w 784"/>
                  <a:gd name="T115" fmla="*/ 141 h 632"/>
                  <a:gd name="T116" fmla="*/ 154 w 784"/>
                  <a:gd name="T117" fmla="*/ 100 h 632"/>
                  <a:gd name="T118" fmla="*/ 218 w 784"/>
                  <a:gd name="T119" fmla="*/ 66 h 632"/>
                  <a:gd name="T120" fmla="*/ 291 w 784"/>
                  <a:gd name="T121" fmla="*/ 31 h 632"/>
                  <a:gd name="T122" fmla="*/ 339 w 784"/>
                  <a:gd name="T123" fmla="*/ 1 h 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84" h="632">
                    <a:moveTo>
                      <a:pt x="339" y="1"/>
                    </a:moveTo>
                    <a:lnTo>
                      <a:pt x="344" y="1"/>
                    </a:lnTo>
                    <a:lnTo>
                      <a:pt x="351" y="0"/>
                    </a:lnTo>
                    <a:lnTo>
                      <a:pt x="360" y="0"/>
                    </a:lnTo>
                    <a:lnTo>
                      <a:pt x="371" y="0"/>
                    </a:lnTo>
                    <a:lnTo>
                      <a:pt x="381" y="1"/>
                    </a:lnTo>
                    <a:lnTo>
                      <a:pt x="391" y="2"/>
                    </a:lnTo>
                    <a:lnTo>
                      <a:pt x="400" y="5"/>
                    </a:lnTo>
                    <a:lnTo>
                      <a:pt x="407" y="8"/>
                    </a:lnTo>
                    <a:lnTo>
                      <a:pt x="413" y="12"/>
                    </a:lnTo>
                    <a:lnTo>
                      <a:pt x="420" y="17"/>
                    </a:lnTo>
                    <a:lnTo>
                      <a:pt x="429" y="23"/>
                    </a:lnTo>
                    <a:lnTo>
                      <a:pt x="437" y="30"/>
                    </a:lnTo>
                    <a:lnTo>
                      <a:pt x="445" y="37"/>
                    </a:lnTo>
                    <a:lnTo>
                      <a:pt x="454" y="43"/>
                    </a:lnTo>
                    <a:lnTo>
                      <a:pt x="461" y="48"/>
                    </a:lnTo>
                    <a:lnTo>
                      <a:pt x="468" y="52"/>
                    </a:lnTo>
                    <a:lnTo>
                      <a:pt x="478" y="58"/>
                    </a:lnTo>
                    <a:lnTo>
                      <a:pt x="490" y="65"/>
                    </a:lnTo>
                    <a:lnTo>
                      <a:pt x="506" y="73"/>
                    </a:lnTo>
                    <a:lnTo>
                      <a:pt x="522" y="81"/>
                    </a:lnTo>
                    <a:lnTo>
                      <a:pt x="539" y="91"/>
                    </a:lnTo>
                    <a:lnTo>
                      <a:pt x="555" y="98"/>
                    </a:lnTo>
                    <a:lnTo>
                      <a:pt x="567" y="103"/>
                    </a:lnTo>
                    <a:lnTo>
                      <a:pt x="575" y="105"/>
                    </a:lnTo>
                    <a:lnTo>
                      <a:pt x="583" y="105"/>
                    </a:lnTo>
                    <a:lnTo>
                      <a:pt x="591" y="105"/>
                    </a:lnTo>
                    <a:lnTo>
                      <a:pt x="600" y="105"/>
                    </a:lnTo>
                    <a:lnTo>
                      <a:pt x="610" y="105"/>
                    </a:lnTo>
                    <a:lnTo>
                      <a:pt x="619" y="105"/>
                    </a:lnTo>
                    <a:lnTo>
                      <a:pt x="627" y="106"/>
                    </a:lnTo>
                    <a:lnTo>
                      <a:pt x="636" y="107"/>
                    </a:lnTo>
                    <a:lnTo>
                      <a:pt x="642" y="111"/>
                    </a:lnTo>
                    <a:lnTo>
                      <a:pt x="648" y="115"/>
                    </a:lnTo>
                    <a:lnTo>
                      <a:pt x="656" y="119"/>
                    </a:lnTo>
                    <a:lnTo>
                      <a:pt x="665" y="123"/>
                    </a:lnTo>
                    <a:lnTo>
                      <a:pt x="674" y="128"/>
                    </a:lnTo>
                    <a:lnTo>
                      <a:pt x="682" y="134"/>
                    </a:lnTo>
                    <a:lnTo>
                      <a:pt x="690" y="141"/>
                    </a:lnTo>
                    <a:lnTo>
                      <a:pt x="696" y="149"/>
                    </a:lnTo>
                    <a:lnTo>
                      <a:pt x="700" y="157"/>
                    </a:lnTo>
                    <a:lnTo>
                      <a:pt x="704" y="173"/>
                    </a:lnTo>
                    <a:lnTo>
                      <a:pt x="712" y="197"/>
                    </a:lnTo>
                    <a:lnTo>
                      <a:pt x="720" y="228"/>
                    </a:lnTo>
                    <a:lnTo>
                      <a:pt x="728" y="260"/>
                    </a:lnTo>
                    <a:lnTo>
                      <a:pt x="738" y="293"/>
                    </a:lnTo>
                    <a:lnTo>
                      <a:pt x="745" y="321"/>
                    </a:lnTo>
                    <a:lnTo>
                      <a:pt x="751" y="342"/>
                    </a:lnTo>
                    <a:lnTo>
                      <a:pt x="755" y="353"/>
                    </a:lnTo>
                    <a:lnTo>
                      <a:pt x="760" y="362"/>
                    </a:lnTo>
                    <a:lnTo>
                      <a:pt x="766" y="372"/>
                    </a:lnTo>
                    <a:lnTo>
                      <a:pt x="771" y="381"/>
                    </a:lnTo>
                    <a:lnTo>
                      <a:pt x="777" y="391"/>
                    </a:lnTo>
                    <a:lnTo>
                      <a:pt x="782" y="409"/>
                    </a:lnTo>
                    <a:lnTo>
                      <a:pt x="784" y="436"/>
                    </a:lnTo>
                    <a:lnTo>
                      <a:pt x="784" y="461"/>
                    </a:lnTo>
                    <a:lnTo>
                      <a:pt x="780" y="478"/>
                    </a:lnTo>
                    <a:lnTo>
                      <a:pt x="777" y="482"/>
                    </a:lnTo>
                    <a:lnTo>
                      <a:pt x="774" y="487"/>
                    </a:lnTo>
                    <a:lnTo>
                      <a:pt x="771" y="491"/>
                    </a:lnTo>
                    <a:lnTo>
                      <a:pt x="768" y="495"/>
                    </a:lnTo>
                    <a:lnTo>
                      <a:pt x="764" y="499"/>
                    </a:lnTo>
                    <a:lnTo>
                      <a:pt x="759" y="501"/>
                    </a:lnTo>
                    <a:lnTo>
                      <a:pt x="754" y="504"/>
                    </a:lnTo>
                    <a:lnTo>
                      <a:pt x="749" y="505"/>
                    </a:lnTo>
                    <a:lnTo>
                      <a:pt x="741" y="502"/>
                    </a:lnTo>
                    <a:lnTo>
                      <a:pt x="729" y="496"/>
                    </a:lnTo>
                    <a:lnTo>
                      <a:pt x="716" y="487"/>
                    </a:lnTo>
                    <a:lnTo>
                      <a:pt x="701" y="477"/>
                    </a:lnTo>
                    <a:lnTo>
                      <a:pt x="688" y="465"/>
                    </a:lnTo>
                    <a:lnTo>
                      <a:pt x="676" y="454"/>
                    </a:lnTo>
                    <a:lnTo>
                      <a:pt x="667" y="444"/>
                    </a:lnTo>
                    <a:lnTo>
                      <a:pt x="664" y="437"/>
                    </a:lnTo>
                    <a:lnTo>
                      <a:pt x="660" y="425"/>
                    </a:lnTo>
                    <a:lnTo>
                      <a:pt x="652" y="412"/>
                    </a:lnTo>
                    <a:lnTo>
                      <a:pt x="644" y="401"/>
                    </a:lnTo>
                    <a:lnTo>
                      <a:pt x="640" y="388"/>
                    </a:lnTo>
                    <a:lnTo>
                      <a:pt x="640" y="376"/>
                    </a:lnTo>
                    <a:lnTo>
                      <a:pt x="640" y="363"/>
                    </a:lnTo>
                    <a:lnTo>
                      <a:pt x="639" y="352"/>
                    </a:lnTo>
                    <a:lnTo>
                      <a:pt x="635" y="344"/>
                    </a:lnTo>
                    <a:lnTo>
                      <a:pt x="629" y="343"/>
                    </a:lnTo>
                    <a:lnTo>
                      <a:pt x="623" y="343"/>
                    </a:lnTo>
                    <a:lnTo>
                      <a:pt x="616" y="344"/>
                    </a:lnTo>
                    <a:lnTo>
                      <a:pt x="608" y="347"/>
                    </a:lnTo>
                    <a:lnTo>
                      <a:pt x="600" y="349"/>
                    </a:lnTo>
                    <a:lnTo>
                      <a:pt x="595" y="352"/>
                    </a:lnTo>
                    <a:lnTo>
                      <a:pt x="592" y="355"/>
                    </a:lnTo>
                    <a:lnTo>
                      <a:pt x="591" y="357"/>
                    </a:lnTo>
                    <a:lnTo>
                      <a:pt x="595" y="360"/>
                    </a:lnTo>
                    <a:lnTo>
                      <a:pt x="602" y="363"/>
                    </a:lnTo>
                    <a:lnTo>
                      <a:pt x="609" y="367"/>
                    </a:lnTo>
                    <a:lnTo>
                      <a:pt x="615" y="373"/>
                    </a:lnTo>
                    <a:lnTo>
                      <a:pt x="617" y="381"/>
                    </a:lnTo>
                    <a:lnTo>
                      <a:pt x="616" y="393"/>
                    </a:lnTo>
                    <a:lnTo>
                      <a:pt x="612" y="406"/>
                    </a:lnTo>
                    <a:lnTo>
                      <a:pt x="607" y="415"/>
                    </a:lnTo>
                    <a:lnTo>
                      <a:pt x="604" y="421"/>
                    </a:lnTo>
                    <a:lnTo>
                      <a:pt x="593" y="446"/>
                    </a:lnTo>
                    <a:lnTo>
                      <a:pt x="574" y="483"/>
                    </a:lnTo>
                    <a:lnTo>
                      <a:pt x="551" y="525"/>
                    </a:lnTo>
                    <a:lnTo>
                      <a:pt x="528" y="568"/>
                    </a:lnTo>
                    <a:lnTo>
                      <a:pt x="506" y="604"/>
                    </a:lnTo>
                    <a:lnTo>
                      <a:pt x="488" y="628"/>
                    </a:lnTo>
                    <a:lnTo>
                      <a:pt x="479" y="632"/>
                    </a:lnTo>
                    <a:lnTo>
                      <a:pt x="462" y="615"/>
                    </a:lnTo>
                    <a:lnTo>
                      <a:pt x="442" y="605"/>
                    </a:lnTo>
                    <a:lnTo>
                      <a:pt x="422" y="601"/>
                    </a:lnTo>
                    <a:lnTo>
                      <a:pt x="401" y="602"/>
                    </a:lnTo>
                    <a:lnTo>
                      <a:pt x="381" y="605"/>
                    </a:lnTo>
                    <a:lnTo>
                      <a:pt x="363" y="610"/>
                    </a:lnTo>
                    <a:lnTo>
                      <a:pt x="349" y="613"/>
                    </a:lnTo>
                    <a:lnTo>
                      <a:pt x="339" y="613"/>
                    </a:lnTo>
                    <a:lnTo>
                      <a:pt x="332" y="610"/>
                    </a:lnTo>
                    <a:lnTo>
                      <a:pt x="325" y="603"/>
                    </a:lnTo>
                    <a:lnTo>
                      <a:pt x="319" y="596"/>
                    </a:lnTo>
                    <a:lnTo>
                      <a:pt x="311" y="586"/>
                    </a:lnTo>
                    <a:lnTo>
                      <a:pt x="305" y="575"/>
                    </a:lnTo>
                    <a:lnTo>
                      <a:pt x="298" y="565"/>
                    </a:lnTo>
                    <a:lnTo>
                      <a:pt x="291" y="554"/>
                    </a:lnTo>
                    <a:lnTo>
                      <a:pt x="282" y="544"/>
                    </a:lnTo>
                    <a:lnTo>
                      <a:pt x="276" y="540"/>
                    </a:lnTo>
                    <a:lnTo>
                      <a:pt x="265" y="536"/>
                    </a:lnTo>
                    <a:lnTo>
                      <a:pt x="251" y="534"/>
                    </a:lnTo>
                    <a:lnTo>
                      <a:pt x="238" y="531"/>
                    </a:lnTo>
                    <a:lnTo>
                      <a:pt x="223" y="526"/>
                    </a:lnTo>
                    <a:lnTo>
                      <a:pt x="212" y="522"/>
                    </a:lnTo>
                    <a:lnTo>
                      <a:pt x="203" y="517"/>
                    </a:lnTo>
                    <a:lnTo>
                      <a:pt x="201" y="509"/>
                    </a:lnTo>
                    <a:lnTo>
                      <a:pt x="201" y="484"/>
                    </a:lnTo>
                    <a:lnTo>
                      <a:pt x="200" y="466"/>
                    </a:lnTo>
                    <a:lnTo>
                      <a:pt x="196" y="453"/>
                    </a:lnTo>
                    <a:lnTo>
                      <a:pt x="189" y="440"/>
                    </a:lnTo>
                    <a:lnTo>
                      <a:pt x="187" y="436"/>
                    </a:lnTo>
                    <a:lnTo>
                      <a:pt x="188" y="432"/>
                    </a:lnTo>
                    <a:lnTo>
                      <a:pt x="190" y="428"/>
                    </a:lnTo>
                    <a:lnTo>
                      <a:pt x="194" y="423"/>
                    </a:lnTo>
                    <a:lnTo>
                      <a:pt x="198" y="419"/>
                    </a:lnTo>
                    <a:lnTo>
                      <a:pt x="204" y="415"/>
                    </a:lnTo>
                    <a:lnTo>
                      <a:pt x="211" y="411"/>
                    </a:lnTo>
                    <a:lnTo>
                      <a:pt x="217" y="406"/>
                    </a:lnTo>
                    <a:lnTo>
                      <a:pt x="223" y="400"/>
                    </a:lnTo>
                    <a:lnTo>
                      <a:pt x="229" y="392"/>
                    </a:lnTo>
                    <a:lnTo>
                      <a:pt x="235" y="385"/>
                    </a:lnTo>
                    <a:lnTo>
                      <a:pt x="241" y="377"/>
                    </a:lnTo>
                    <a:lnTo>
                      <a:pt x="246" y="368"/>
                    </a:lnTo>
                    <a:lnTo>
                      <a:pt x="249" y="361"/>
                    </a:lnTo>
                    <a:lnTo>
                      <a:pt x="251" y="355"/>
                    </a:lnTo>
                    <a:lnTo>
                      <a:pt x="251" y="349"/>
                    </a:lnTo>
                    <a:lnTo>
                      <a:pt x="249" y="326"/>
                    </a:lnTo>
                    <a:lnTo>
                      <a:pt x="248" y="289"/>
                    </a:lnTo>
                    <a:lnTo>
                      <a:pt x="247" y="253"/>
                    </a:lnTo>
                    <a:lnTo>
                      <a:pt x="248" y="234"/>
                    </a:lnTo>
                    <a:lnTo>
                      <a:pt x="251" y="224"/>
                    </a:lnTo>
                    <a:lnTo>
                      <a:pt x="255" y="208"/>
                    </a:lnTo>
                    <a:lnTo>
                      <a:pt x="260" y="193"/>
                    </a:lnTo>
                    <a:lnTo>
                      <a:pt x="265" y="179"/>
                    </a:lnTo>
                    <a:lnTo>
                      <a:pt x="270" y="164"/>
                    </a:lnTo>
                    <a:lnTo>
                      <a:pt x="276" y="142"/>
                    </a:lnTo>
                    <a:lnTo>
                      <a:pt x="282" y="123"/>
                    </a:lnTo>
                    <a:lnTo>
                      <a:pt x="284" y="115"/>
                    </a:lnTo>
                    <a:lnTo>
                      <a:pt x="253" y="111"/>
                    </a:lnTo>
                    <a:lnTo>
                      <a:pt x="251" y="113"/>
                    </a:lnTo>
                    <a:lnTo>
                      <a:pt x="248" y="118"/>
                    </a:lnTo>
                    <a:lnTo>
                      <a:pt x="246" y="123"/>
                    </a:lnTo>
                    <a:lnTo>
                      <a:pt x="248" y="128"/>
                    </a:lnTo>
                    <a:lnTo>
                      <a:pt x="252" y="133"/>
                    </a:lnTo>
                    <a:lnTo>
                      <a:pt x="255" y="140"/>
                    </a:lnTo>
                    <a:lnTo>
                      <a:pt x="258" y="144"/>
                    </a:lnTo>
                    <a:lnTo>
                      <a:pt x="259" y="146"/>
                    </a:lnTo>
                    <a:lnTo>
                      <a:pt x="238" y="208"/>
                    </a:lnTo>
                    <a:lnTo>
                      <a:pt x="237" y="210"/>
                    </a:lnTo>
                    <a:lnTo>
                      <a:pt x="233" y="216"/>
                    </a:lnTo>
                    <a:lnTo>
                      <a:pt x="229" y="221"/>
                    </a:lnTo>
                    <a:lnTo>
                      <a:pt x="222" y="224"/>
                    </a:lnTo>
                    <a:lnTo>
                      <a:pt x="217" y="225"/>
                    </a:lnTo>
                    <a:lnTo>
                      <a:pt x="207" y="226"/>
                    </a:lnTo>
                    <a:lnTo>
                      <a:pt x="196" y="227"/>
                    </a:lnTo>
                    <a:lnTo>
                      <a:pt x="184" y="228"/>
                    </a:lnTo>
                    <a:lnTo>
                      <a:pt x="171" y="230"/>
                    </a:lnTo>
                    <a:lnTo>
                      <a:pt x="161" y="230"/>
                    </a:lnTo>
                    <a:lnTo>
                      <a:pt x="151" y="230"/>
                    </a:lnTo>
                    <a:lnTo>
                      <a:pt x="146" y="230"/>
                    </a:lnTo>
                    <a:lnTo>
                      <a:pt x="143" y="230"/>
                    </a:lnTo>
                    <a:lnTo>
                      <a:pt x="139" y="231"/>
                    </a:lnTo>
                    <a:lnTo>
                      <a:pt x="134" y="234"/>
                    </a:lnTo>
                    <a:lnTo>
                      <a:pt x="129" y="237"/>
                    </a:lnTo>
                    <a:lnTo>
                      <a:pt x="124" y="241"/>
                    </a:lnTo>
                    <a:lnTo>
                      <a:pt x="120" y="245"/>
                    </a:lnTo>
                    <a:lnTo>
                      <a:pt x="117" y="248"/>
                    </a:lnTo>
                    <a:lnTo>
                      <a:pt x="115" y="251"/>
                    </a:lnTo>
                    <a:lnTo>
                      <a:pt x="113" y="264"/>
                    </a:lnTo>
                    <a:lnTo>
                      <a:pt x="112" y="284"/>
                    </a:lnTo>
                    <a:lnTo>
                      <a:pt x="111" y="304"/>
                    </a:lnTo>
                    <a:lnTo>
                      <a:pt x="111" y="312"/>
                    </a:lnTo>
                    <a:lnTo>
                      <a:pt x="108" y="329"/>
                    </a:lnTo>
                    <a:lnTo>
                      <a:pt x="107" y="329"/>
                    </a:lnTo>
                    <a:lnTo>
                      <a:pt x="102" y="327"/>
                    </a:lnTo>
                    <a:lnTo>
                      <a:pt x="96" y="325"/>
                    </a:lnTo>
                    <a:lnTo>
                      <a:pt x="90" y="323"/>
                    </a:lnTo>
                    <a:lnTo>
                      <a:pt x="83" y="321"/>
                    </a:lnTo>
                    <a:lnTo>
                      <a:pt x="76" y="318"/>
                    </a:lnTo>
                    <a:lnTo>
                      <a:pt x="70" y="316"/>
                    </a:lnTo>
                    <a:lnTo>
                      <a:pt x="66" y="315"/>
                    </a:lnTo>
                    <a:lnTo>
                      <a:pt x="63" y="314"/>
                    </a:lnTo>
                    <a:lnTo>
                      <a:pt x="59" y="312"/>
                    </a:lnTo>
                    <a:lnTo>
                      <a:pt x="55" y="310"/>
                    </a:lnTo>
                    <a:lnTo>
                      <a:pt x="49" y="308"/>
                    </a:lnTo>
                    <a:lnTo>
                      <a:pt x="44" y="307"/>
                    </a:lnTo>
                    <a:lnTo>
                      <a:pt x="38" y="305"/>
                    </a:lnTo>
                    <a:lnTo>
                      <a:pt x="33" y="305"/>
                    </a:lnTo>
                    <a:lnTo>
                      <a:pt x="28" y="306"/>
                    </a:lnTo>
                    <a:lnTo>
                      <a:pt x="17" y="309"/>
                    </a:lnTo>
                    <a:lnTo>
                      <a:pt x="9" y="310"/>
                    </a:lnTo>
                    <a:lnTo>
                      <a:pt x="2" y="312"/>
                    </a:lnTo>
                    <a:lnTo>
                      <a:pt x="0" y="312"/>
                    </a:lnTo>
                    <a:lnTo>
                      <a:pt x="1" y="307"/>
                    </a:lnTo>
                    <a:lnTo>
                      <a:pt x="3" y="294"/>
                    </a:lnTo>
                    <a:lnTo>
                      <a:pt x="6" y="279"/>
                    </a:lnTo>
                    <a:lnTo>
                      <a:pt x="8" y="267"/>
                    </a:lnTo>
                    <a:lnTo>
                      <a:pt x="10" y="254"/>
                    </a:lnTo>
                    <a:lnTo>
                      <a:pt x="14" y="238"/>
                    </a:lnTo>
                    <a:lnTo>
                      <a:pt x="18" y="223"/>
                    </a:lnTo>
                    <a:lnTo>
                      <a:pt x="23" y="210"/>
                    </a:lnTo>
                    <a:lnTo>
                      <a:pt x="27" y="205"/>
                    </a:lnTo>
                    <a:lnTo>
                      <a:pt x="32" y="197"/>
                    </a:lnTo>
                    <a:lnTo>
                      <a:pt x="39" y="189"/>
                    </a:lnTo>
                    <a:lnTo>
                      <a:pt x="47" y="178"/>
                    </a:lnTo>
                    <a:lnTo>
                      <a:pt x="57" y="168"/>
                    </a:lnTo>
                    <a:lnTo>
                      <a:pt x="67" y="158"/>
                    </a:lnTo>
                    <a:lnTo>
                      <a:pt x="79" y="149"/>
                    </a:lnTo>
                    <a:lnTo>
                      <a:pt x="90" y="141"/>
                    </a:lnTo>
                    <a:lnTo>
                      <a:pt x="103" y="132"/>
                    </a:lnTo>
                    <a:lnTo>
                      <a:pt x="119" y="122"/>
                    </a:lnTo>
                    <a:lnTo>
                      <a:pt x="136" y="112"/>
                    </a:lnTo>
                    <a:lnTo>
                      <a:pt x="154" y="100"/>
                    </a:lnTo>
                    <a:lnTo>
                      <a:pt x="172" y="89"/>
                    </a:lnTo>
                    <a:lnTo>
                      <a:pt x="189" y="79"/>
                    </a:lnTo>
                    <a:lnTo>
                      <a:pt x="204" y="71"/>
                    </a:lnTo>
                    <a:lnTo>
                      <a:pt x="218" y="66"/>
                    </a:lnTo>
                    <a:lnTo>
                      <a:pt x="232" y="61"/>
                    </a:lnTo>
                    <a:lnTo>
                      <a:pt x="250" y="52"/>
                    </a:lnTo>
                    <a:lnTo>
                      <a:pt x="270" y="41"/>
                    </a:lnTo>
                    <a:lnTo>
                      <a:pt x="291" y="31"/>
                    </a:lnTo>
                    <a:lnTo>
                      <a:pt x="309" y="19"/>
                    </a:lnTo>
                    <a:lnTo>
                      <a:pt x="325" y="10"/>
                    </a:lnTo>
                    <a:lnTo>
                      <a:pt x="335" y="4"/>
                    </a:lnTo>
                    <a:lnTo>
                      <a:pt x="339" y="1"/>
                    </a:lnTo>
                    <a:close/>
                  </a:path>
                </a:pathLst>
              </a:custGeom>
              <a:solidFill>
                <a:srgbClr val="EDDB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471069" name="Freeform 29"/>
              <p:cNvSpPr>
                <a:spLocks/>
              </p:cNvSpPr>
              <p:nvPr/>
            </p:nvSpPr>
            <p:spPr bwMode="auto">
              <a:xfrm>
                <a:off x="2600" y="1772"/>
                <a:ext cx="451" cy="871"/>
              </a:xfrm>
              <a:custGeom>
                <a:avLst/>
                <a:gdLst>
                  <a:gd name="T0" fmla="*/ 107 w 451"/>
                  <a:gd name="T1" fmla="*/ 623 h 871"/>
                  <a:gd name="T2" fmla="*/ 158 w 451"/>
                  <a:gd name="T3" fmla="*/ 561 h 871"/>
                  <a:gd name="T4" fmla="*/ 174 w 451"/>
                  <a:gd name="T5" fmla="*/ 521 h 871"/>
                  <a:gd name="T6" fmla="*/ 179 w 451"/>
                  <a:gd name="T7" fmla="*/ 479 h 871"/>
                  <a:gd name="T8" fmla="*/ 163 w 451"/>
                  <a:gd name="T9" fmla="*/ 403 h 871"/>
                  <a:gd name="T10" fmla="*/ 137 w 451"/>
                  <a:gd name="T11" fmla="*/ 381 h 871"/>
                  <a:gd name="T12" fmla="*/ 102 w 451"/>
                  <a:gd name="T13" fmla="*/ 359 h 871"/>
                  <a:gd name="T14" fmla="*/ 78 w 451"/>
                  <a:gd name="T15" fmla="*/ 344 h 871"/>
                  <a:gd name="T16" fmla="*/ 52 w 451"/>
                  <a:gd name="T17" fmla="*/ 323 h 871"/>
                  <a:gd name="T18" fmla="*/ 17 w 451"/>
                  <a:gd name="T19" fmla="*/ 280 h 871"/>
                  <a:gd name="T20" fmla="*/ 4 w 451"/>
                  <a:gd name="T21" fmla="*/ 225 h 871"/>
                  <a:gd name="T22" fmla="*/ 11 w 451"/>
                  <a:gd name="T23" fmla="*/ 171 h 871"/>
                  <a:gd name="T24" fmla="*/ 38 w 451"/>
                  <a:gd name="T25" fmla="*/ 131 h 871"/>
                  <a:gd name="T26" fmla="*/ 66 w 451"/>
                  <a:gd name="T27" fmla="*/ 85 h 871"/>
                  <a:gd name="T28" fmla="*/ 75 w 451"/>
                  <a:gd name="T29" fmla="*/ 58 h 871"/>
                  <a:gd name="T30" fmla="*/ 89 w 451"/>
                  <a:gd name="T31" fmla="*/ 16 h 871"/>
                  <a:gd name="T32" fmla="*/ 115 w 451"/>
                  <a:gd name="T33" fmla="*/ 16 h 871"/>
                  <a:gd name="T34" fmla="*/ 140 w 451"/>
                  <a:gd name="T35" fmla="*/ 42 h 871"/>
                  <a:gd name="T36" fmla="*/ 168 w 451"/>
                  <a:gd name="T37" fmla="*/ 76 h 871"/>
                  <a:gd name="T38" fmla="*/ 182 w 451"/>
                  <a:gd name="T39" fmla="*/ 106 h 871"/>
                  <a:gd name="T40" fmla="*/ 194 w 451"/>
                  <a:gd name="T41" fmla="*/ 114 h 871"/>
                  <a:gd name="T42" fmla="*/ 235 w 451"/>
                  <a:gd name="T43" fmla="*/ 131 h 871"/>
                  <a:gd name="T44" fmla="*/ 265 w 451"/>
                  <a:gd name="T45" fmla="*/ 150 h 871"/>
                  <a:gd name="T46" fmla="*/ 289 w 451"/>
                  <a:gd name="T47" fmla="*/ 160 h 871"/>
                  <a:gd name="T48" fmla="*/ 323 w 451"/>
                  <a:gd name="T49" fmla="*/ 164 h 871"/>
                  <a:gd name="T50" fmla="*/ 348 w 451"/>
                  <a:gd name="T51" fmla="*/ 163 h 871"/>
                  <a:gd name="T52" fmla="*/ 375 w 451"/>
                  <a:gd name="T53" fmla="*/ 172 h 871"/>
                  <a:gd name="T54" fmla="*/ 401 w 451"/>
                  <a:gd name="T55" fmla="*/ 184 h 871"/>
                  <a:gd name="T56" fmla="*/ 421 w 451"/>
                  <a:gd name="T57" fmla="*/ 186 h 871"/>
                  <a:gd name="T58" fmla="*/ 442 w 451"/>
                  <a:gd name="T59" fmla="*/ 180 h 871"/>
                  <a:gd name="T60" fmla="*/ 451 w 451"/>
                  <a:gd name="T61" fmla="*/ 175 h 871"/>
                  <a:gd name="T62" fmla="*/ 439 w 451"/>
                  <a:gd name="T63" fmla="*/ 212 h 871"/>
                  <a:gd name="T64" fmla="*/ 430 w 451"/>
                  <a:gd name="T65" fmla="*/ 279 h 871"/>
                  <a:gd name="T66" fmla="*/ 406 w 451"/>
                  <a:gd name="T67" fmla="*/ 429 h 871"/>
                  <a:gd name="T68" fmla="*/ 391 w 451"/>
                  <a:gd name="T69" fmla="*/ 521 h 871"/>
                  <a:gd name="T70" fmla="*/ 372 w 451"/>
                  <a:gd name="T71" fmla="*/ 554 h 871"/>
                  <a:gd name="T72" fmla="*/ 329 w 451"/>
                  <a:gd name="T73" fmla="*/ 630 h 871"/>
                  <a:gd name="T74" fmla="*/ 276 w 451"/>
                  <a:gd name="T75" fmla="*/ 722 h 871"/>
                  <a:gd name="T76" fmla="*/ 228 w 451"/>
                  <a:gd name="T77" fmla="*/ 805 h 871"/>
                  <a:gd name="T78" fmla="*/ 199 w 451"/>
                  <a:gd name="T79" fmla="*/ 854 h 871"/>
                  <a:gd name="T80" fmla="*/ 188 w 451"/>
                  <a:gd name="T81" fmla="*/ 866 h 871"/>
                  <a:gd name="T82" fmla="*/ 168 w 451"/>
                  <a:gd name="T83" fmla="*/ 871 h 871"/>
                  <a:gd name="T84" fmla="*/ 152 w 451"/>
                  <a:gd name="T85" fmla="*/ 870 h 871"/>
                  <a:gd name="T86" fmla="*/ 135 w 451"/>
                  <a:gd name="T87" fmla="*/ 866 h 871"/>
                  <a:gd name="T88" fmla="*/ 116 w 451"/>
                  <a:gd name="T89" fmla="*/ 856 h 871"/>
                  <a:gd name="T90" fmla="*/ 94 w 451"/>
                  <a:gd name="T91" fmla="*/ 838 h 871"/>
                  <a:gd name="T92" fmla="*/ 83 w 451"/>
                  <a:gd name="T93" fmla="*/ 828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51" h="871">
                    <a:moveTo>
                      <a:pt x="83" y="705"/>
                    </a:moveTo>
                    <a:lnTo>
                      <a:pt x="81" y="672"/>
                    </a:lnTo>
                    <a:lnTo>
                      <a:pt x="107" y="623"/>
                    </a:lnTo>
                    <a:lnTo>
                      <a:pt x="145" y="588"/>
                    </a:lnTo>
                    <a:lnTo>
                      <a:pt x="149" y="579"/>
                    </a:lnTo>
                    <a:lnTo>
                      <a:pt x="158" y="561"/>
                    </a:lnTo>
                    <a:lnTo>
                      <a:pt x="166" y="541"/>
                    </a:lnTo>
                    <a:lnTo>
                      <a:pt x="171" y="529"/>
                    </a:lnTo>
                    <a:lnTo>
                      <a:pt x="174" y="521"/>
                    </a:lnTo>
                    <a:lnTo>
                      <a:pt x="178" y="509"/>
                    </a:lnTo>
                    <a:lnTo>
                      <a:pt x="180" y="493"/>
                    </a:lnTo>
                    <a:lnTo>
                      <a:pt x="179" y="479"/>
                    </a:lnTo>
                    <a:lnTo>
                      <a:pt x="174" y="458"/>
                    </a:lnTo>
                    <a:lnTo>
                      <a:pt x="169" y="429"/>
                    </a:lnTo>
                    <a:lnTo>
                      <a:pt x="163" y="403"/>
                    </a:lnTo>
                    <a:lnTo>
                      <a:pt x="154" y="389"/>
                    </a:lnTo>
                    <a:lnTo>
                      <a:pt x="146" y="386"/>
                    </a:lnTo>
                    <a:lnTo>
                      <a:pt x="137" y="381"/>
                    </a:lnTo>
                    <a:lnTo>
                      <a:pt x="126" y="375"/>
                    </a:lnTo>
                    <a:lnTo>
                      <a:pt x="113" y="366"/>
                    </a:lnTo>
                    <a:lnTo>
                      <a:pt x="102" y="359"/>
                    </a:lnTo>
                    <a:lnTo>
                      <a:pt x="91" y="353"/>
                    </a:lnTo>
                    <a:lnTo>
                      <a:pt x="83" y="348"/>
                    </a:lnTo>
                    <a:lnTo>
                      <a:pt x="78" y="344"/>
                    </a:lnTo>
                    <a:lnTo>
                      <a:pt x="73" y="340"/>
                    </a:lnTo>
                    <a:lnTo>
                      <a:pt x="63" y="333"/>
                    </a:lnTo>
                    <a:lnTo>
                      <a:pt x="52" y="323"/>
                    </a:lnTo>
                    <a:lnTo>
                      <a:pt x="39" y="310"/>
                    </a:lnTo>
                    <a:lnTo>
                      <a:pt x="27" y="296"/>
                    </a:lnTo>
                    <a:lnTo>
                      <a:pt x="17" y="280"/>
                    </a:lnTo>
                    <a:lnTo>
                      <a:pt x="10" y="264"/>
                    </a:lnTo>
                    <a:lnTo>
                      <a:pt x="7" y="249"/>
                    </a:lnTo>
                    <a:lnTo>
                      <a:pt x="4" y="225"/>
                    </a:lnTo>
                    <a:lnTo>
                      <a:pt x="0" y="208"/>
                    </a:lnTo>
                    <a:lnTo>
                      <a:pt x="0" y="193"/>
                    </a:lnTo>
                    <a:lnTo>
                      <a:pt x="11" y="171"/>
                    </a:lnTo>
                    <a:lnTo>
                      <a:pt x="18" y="160"/>
                    </a:lnTo>
                    <a:lnTo>
                      <a:pt x="28" y="147"/>
                    </a:lnTo>
                    <a:lnTo>
                      <a:pt x="38" y="131"/>
                    </a:lnTo>
                    <a:lnTo>
                      <a:pt x="49" y="115"/>
                    </a:lnTo>
                    <a:lnTo>
                      <a:pt x="58" y="99"/>
                    </a:lnTo>
                    <a:lnTo>
                      <a:pt x="66" y="85"/>
                    </a:lnTo>
                    <a:lnTo>
                      <a:pt x="71" y="74"/>
                    </a:lnTo>
                    <a:lnTo>
                      <a:pt x="74" y="69"/>
                    </a:lnTo>
                    <a:lnTo>
                      <a:pt x="75" y="58"/>
                    </a:lnTo>
                    <a:lnTo>
                      <a:pt x="78" y="40"/>
                    </a:lnTo>
                    <a:lnTo>
                      <a:pt x="83" y="24"/>
                    </a:lnTo>
                    <a:lnTo>
                      <a:pt x="89" y="16"/>
                    </a:lnTo>
                    <a:lnTo>
                      <a:pt x="118" y="0"/>
                    </a:lnTo>
                    <a:lnTo>
                      <a:pt x="117" y="5"/>
                    </a:lnTo>
                    <a:lnTo>
                      <a:pt x="115" y="16"/>
                    </a:lnTo>
                    <a:lnTo>
                      <a:pt x="118" y="27"/>
                    </a:lnTo>
                    <a:lnTo>
                      <a:pt x="128" y="36"/>
                    </a:lnTo>
                    <a:lnTo>
                      <a:pt x="140" y="42"/>
                    </a:lnTo>
                    <a:lnTo>
                      <a:pt x="152" y="51"/>
                    </a:lnTo>
                    <a:lnTo>
                      <a:pt x="161" y="63"/>
                    </a:lnTo>
                    <a:lnTo>
                      <a:pt x="168" y="76"/>
                    </a:lnTo>
                    <a:lnTo>
                      <a:pt x="174" y="89"/>
                    </a:lnTo>
                    <a:lnTo>
                      <a:pt x="180" y="99"/>
                    </a:lnTo>
                    <a:lnTo>
                      <a:pt x="182" y="106"/>
                    </a:lnTo>
                    <a:lnTo>
                      <a:pt x="183" y="110"/>
                    </a:lnTo>
                    <a:lnTo>
                      <a:pt x="186" y="111"/>
                    </a:lnTo>
                    <a:lnTo>
                      <a:pt x="194" y="114"/>
                    </a:lnTo>
                    <a:lnTo>
                      <a:pt x="206" y="119"/>
                    </a:lnTo>
                    <a:lnTo>
                      <a:pt x="220" y="125"/>
                    </a:lnTo>
                    <a:lnTo>
                      <a:pt x="235" y="131"/>
                    </a:lnTo>
                    <a:lnTo>
                      <a:pt x="247" y="138"/>
                    </a:lnTo>
                    <a:lnTo>
                      <a:pt x="259" y="145"/>
                    </a:lnTo>
                    <a:lnTo>
                      <a:pt x="265" y="150"/>
                    </a:lnTo>
                    <a:lnTo>
                      <a:pt x="270" y="154"/>
                    </a:lnTo>
                    <a:lnTo>
                      <a:pt x="278" y="157"/>
                    </a:lnTo>
                    <a:lnTo>
                      <a:pt x="289" y="160"/>
                    </a:lnTo>
                    <a:lnTo>
                      <a:pt x="300" y="163"/>
                    </a:lnTo>
                    <a:lnTo>
                      <a:pt x="312" y="164"/>
                    </a:lnTo>
                    <a:lnTo>
                      <a:pt x="323" y="164"/>
                    </a:lnTo>
                    <a:lnTo>
                      <a:pt x="332" y="164"/>
                    </a:lnTo>
                    <a:lnTo>
                      <a:pt x="341" y="163"/>
                    </a:lnTo>
                    <a:lnTo>
                      <a:pt x="348" y="163"/>
                    </a:lnTo>
                    <a:lnTo>
                      <a:pt x="356" y="165"/>
                    </a:lnTo>
                    <a:lnTo>
                      <a:pt x="366" y="168"/>
                    </a:lnTo>
                    <a:lnTo>
                      <a:pt x="375" y="172"/>
                    </a:lnTo>
                    <a:lnTo>
                      <a:pt x="384" y="176"/>
                    </a:lnTo>
                    <a:lnTo>
                      <a:pt x="393" y="180"/>
                    </a:lnTo>
                    <a:lnTo>
                      <a:pt x="401" y="184"/>
                    </a:lnTo>
                    <a:lnTo>
                      <a:pt x="407" y="186"/>
                    </a:lnTo>
                    <a:lnTo>
                      <a:pt x="413" y="187"/>
                    </a:lnTo>
                    <a:lnTo>
                      <a:pt x="421" y="186"/>
                    </a:lnTo>
                    <a:lnTo>
                      <a:pt x="428" y="184"/>
                    </a:lnTo>
                    <a:lnTo>
                      <a:pt x="435" y="182"/>
                    </a:lnTo>
                    <a:lnTo>
                      <a:pt x="442" y="180"/>
                    </a:lnTo>
                    <a:lnTo>
                      <a:pt x="447" y="177"/>
                    </a:lnTo>
                    <a:lnTo>
                      <a:pt x="450" y="176"/>
                    </a:lnTo>
                    <a:lnTo>
                      <a:pt x="451" y="175"/>
                    </a:lnTo>
                    <a:lnTo>
                      <a:pt x="449" y="181"/>
                    </a:lnTo>
                    <a:lnTo>
                      <a:pt x="445" y="195"/>
                    </a:lnTo>
                    <a:lnTo>
                      <a:pt x="439" y="212"/>
                    </a:lnTo>
                    <a:lnTo>
                      <a:pt x="437" y="227"/>
                    </a:lnTo>
                    <a:lnTo>
                      <a:pt x="435" y="244"/>
                    </a:lnTo>
                    <a:lnTo>
                      <a:pt x="430" y="279"/>
                    </a:lnTo>
                    <a:lnTo>
                      <a:pt x="423" y="325"/>
                    </a:lnTo>
                    <a:lnTo>
                      <a:pt x="415" y="377"/>
                    </a:lnTo>
                    <a:lnTo>
                      <a:pt x="406" y="429"/>
                    </a:lnTo>
                    <a:lnTo>
                      <a:pt x="398" y="474"/>
                    </a:lnTo>
                    <a:lnTo>
                      <a:pt x="393" y="507"/>
                    </a:lnTo>
                    <a:lnTo>
                      <a:pt x="391" y="521"/>
                    </a:lnTo>
                    <a:lnTo>
                      <a:pt x="389" y="526"/>
                    </a:lnTo>
                    <a:lnTo>
                      <a:pt x="382" y="538"/>
                    </a:lnTo>
                    <a:lnTo>
                      <a:pt x="372" y="554"/>
                    </a:lnTo>
                    <a:lnTo>
                      <a:pt x="360" y="576"/>
                    </a:lnTo>
                    <a:lnTo>
                      <a:pt x="346" y="602"/>
                    </a:lnTo>
                    <a:lnTo>
                      <a:pt x="329" y="630"/>
                    </a:lnTo>
                    <a:lnTo>
                      <a:pt x="312" y="660"/>
                    </a:lnTo>
                    <a:lnTo>
                      <a:pt x="294" y="691"/>
                    </a:lnTo>
                    <a:lnTo>
                      <a:pt x="276" y="722"/>
                    </a:lnTo>
                    <a:lnTo>
                      <a:pt x="259" y="752"/>
                    </a:lnTo>
                    <a:lnTo>
                      <a:pt x="243" y="780"/>
                    </a:lnTo>
                    <a:lnTo>
                      <a:pt x="228" y="805"/>
                    </a:lnTo>
                    <a:lnTo>
                      <a:pt x="216" y="826"/>
                    </a:lnTo>
                    <a:lnTo>
                      <a:pt x="206" y="843"/>
                    </a:lnTo>
                    <a:lnTo>
                      <a:pt x="199" y="854"/>
                    </a:lnTo>
                    <a:lnTo>
                      <a:pt x="196" y="859"/>
                    </a:lnTo>
                    <a:lnTo>
                      <a:pt x="192" y="863"/>
                    </a:lnTo>
                    <a:lnTo>
                      <a:pt x="188" y="866"/>
                    </a:lnTo>
                    <a:lnTo>
                      <a:pt x="182" y="868"/>
                    </a:lnTo>
                    <a:lnTo>
                      <a:pt x="173" y="870"/>
                    </a:lnTo>
                    <a:lnTo>
                      <a:pt x="168" y="871"/>
                    </a:lnTo>
                    <a:lnTo>
                      <a:pt x="163" y="871"/>
                    </a:lnTo>
                    <a:lnTo>
                      <a:pt x="158" y="871"/>
                    </a:lnTo>
                    <a:lnTo>
                      <a:pt x="152" y="870"/>
                    </a:lnTo>
                    <a:lnTo>
                      <a:pt x="146" y="869"/>
                    </a:lnTo>
                    <a:lnTo>
                      <a:pt x="140" y="868"/>
                    </a:lnTo>
                    <a:lnTo>
                      <a:pt x="135" y="866"/>
                    </a:lnTo>
                    <a:lnTo>
                      <a:pt x="130" y="864"/>
                    </a:lnTo>
                    <a:lnTo>
                      <a:pt x="123" y="861"/>
                    </a:lnTo>
                    <a:lnTo>
                      <a:pt x="116" y="856"/>
                    </a:lnTo>
                    <a:lnTo>
                      <a:pt x="109" y="851"/>
                    </a:lnTo>
                    <a:lnTo>
                      <a:pt x="102" y="844"/>
                    </a:lnTo>
                    <a:lnTo>
                      <a:pt x="94" y="838"/>
                    </a:lnTo>
                    <a:lnTo>
                      <a:pt x="88" y="833"/>
                    </a:lnTo>
                    <a:lnTo>
                      <a:pt x="84" y="829"/>
                    </a:lnTo>
                    <a:lnTo>
                      <a:pt x="83" y="828"/>
                    </a:lnTo>
                    <a:lnTo>
                      <a:pt x="76" y="746"/>
                    </a:lnTo>
                    <a:lnTo>
                      <a:pt x="83" y="705"/>
                    </a:lnTo>
                    <a:close/>
                  </a:path>
                </a:pathLst>
              </a:custGeom>
              <a:solidFill>
                <a:srgbClr val="0044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471070" name="Freeform 30"/>
              <p:cNvSpPr>
                <a:spLocks/>
              </p:cNvSpPr>
              <p:nvPr/>
            </p:nvSpPr>
            <p:spPr bwMode="auto">
              <a:xfrm>
                <a:off x="2667" y="2146"/>
                <a:ext cx="96" cy="162"/>
              </a:xfrm>
              <a:custGeom>
                <a:avLst/>
                <a:gdLst>
                  <a:gd name="T0" fmla="*/ 34 w 96"/>
                  <a:gd name="T1" fmla="*/ 0 h 162"/>
                  <a:gd name="T2" fmla="*/ 82 w 96"/>
                  <a:gd name="T3" fmla="*/ 29 h 162"/>
                  <a:gd name="T4" fmla="*/ 85 w 96"/>
                  <a:gd name="T5" fmla="*/ 38 h 162"/>
                  <a:gd name="T6" fmla="*/ 90 w 96"/>
                  <a:gd name="T7" fmla="*/ 59 h 162"/>
                  <a:gd name="T8" fmla="*/ 95 w 96"/>
                  <a:gd name="T9" fmla="*/ 83 h 162"/>
                  <a:gd name="T10" fmla="*/ 96 w 96"/>
                  <a:gd name="T11" fmla="*/ 99 h 162"/>
                  <a:gd name="T12" fmla="*/ 94 w 96"/>
                  <a:gd name="T13" fmla="*/ 114 h 162"/>
                  <a:gd name="T14" fmla="*/ 91 w 96"/>
                  <a:gd name="T15" fmla="*/ 135 h 162"/>
                  <a:gd name="T16" fmla="*/ 88 w 96"/>
                  <a:gd name="T17" fmla="*/ 153 h 162"/>
                  <a:gd name="T18" fmla="*/ 87 w 96"/>
                  <a:gd name="T19" fmla="*/ 162 h 162"/>
                  <a:gd name="T20" fmla="*/ 85 w 96"/>
                  <a:gd name="T21" fmla="*/ 157 h 162"/>
                  <a:gd name="T22" fmla="*/ 80 w 96"/>
                  <a:gd name="T23" fmla="*/ 143 h 162"/>
                  <a:gd name="T24" fmla="*/ 73 w 96"/>
                  <a:gd name="T25" fmla="*/ 128 h 162"/>
                  <a:gd name="T26" fmla="*/ 67 w 96"/>
                  <a:gd name="T27" fmla="*/ 115 h 162"/>
                  <a:gd name="T28" fmla="*/ 62 w 96"/>
                  <a:gd name="T29" fmla="*/ 110 h 162"/>
                  <a:gd name="T30" fmla="*/ 53 w 96"/>
                  <a:gd name="T31" fmla="*/ 104 h 162"/>
                  <a:gd name="T32" fmla="*/ 43 w 96"/>
                  <a:gd name="T33" fmla="*/ 97 h 162"/>
                  <a:gd name="T34" fmla="*/ 30 w 96"/>
                  <a:gd name="T35" fmla="*/ 92 h 162"/>
                  <a:gd name="T36" fmla="*/ 19 w 96"/>
                  <a:gd name="T37" fmla="*/ 87 h 162"/>
                  <a:gd name="T38" fmla="*/ 10 w 96"/>
                  <a:gd name="T39" fmla="*/ 83 h 162"/>
                  <a:gd name="T40" fmla="*/ 2 w 96"/>
                  <a:gd name="T41" fmla="*/ 81 h 162"/>
                  <a:gd name="T42" fmla="*/ 0 w 96"/>
                  <a:gd name="T43" fmla="*/ 80 h 162"/>
                  <a:gd name="T44" fmla="*/ 1 w 96"/>
                  <a:gd name="T45" fmla="*/ 79 h 162"/>
                  <a:gd name="T46" fmla="*/ 4 w 96"/>
                  <a:gd name="T47" fmla="*/ 76 h 162"/>
                  <a:gd name="T48" fmla="*/ 9 w 96"/>
                  <a:gd name="T49" fmla="*/ 73 h 162"/>
                  <a:gd name="T50" fmla="*/ 14 w 96"/>
                  <a:gd name="T51" fmla="*/ 69 h 162"/>
                  <a:gd name="T52" fmla="*/ 19 w 96"/>
                  <a:gd name="T53" fmla="*/ 65 h 162"/>
                  <a:gd name="T54" fmla="*/ 24 w 96"/>
                  <a:gd name="T55" fmla="*/ 61 h 162"/>
                  <a:gd name="T56" fmla="*/ 28 w 96"/>
                  <a:gd name="T57" fmla="*/ 57 h 162"/>
                  <a:gd name="T58" fmla="*/ 32 w 96"/>
                  <a:gd name="T59" fmla="*/ 53 h 162"/>
                  <a:gd name="T60" fmla="*/ 37 w 96"/>
                  <a:gd name="T61" fmla="*/ 43 h 162"/>
                  <a:gd name="T62" fmla="*/ 41 w 96"/>
                  <a:gd name="T63" fmla="*/ 32 h 162"/>
                  <a:gd name="T64" fmla="*/ 44 w 96"/>
                  <a:gd name="T65" fmla="*/ 23 h 162"/>
                  <a:gd name="T66" fmla="*/ 45 w 96"/>
                  <a:gd name="T67" fmla="*/ 19 h 162"/>
                  <a:gd name="T68" fmla="*/ 34 w 96"/>
                  <a:gd name="T69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6" h="162">
                    <a:moveTo>
                      <a:pt x="34" y="0"/>
                    </a:moveTo>
                    <a:lnTo>
                      <a:pt x="82" y="29"/>
                    </a:lnTo>
                    <a:lnTo>
                      <a:pt x="85" y="38"/>
                    </a:lnTo>
                    <a:lnTo>
                      <a:pt x="90" y="59"/>
                    </a:lnTo>
                    <a:lnTo>
                      <a:pt x="95" y="83"/>
                    </a:lnTo>
                    <a:lnTo>
                      <a:pt x="96" y="99"/>
                    </a:lnTo>
                    <a:lnTo>
                      <a:pt x="94" y="114"/>
                    </a:lnTo>
                    <a:lnTo>
                      <a:pt x="91" y="135"/>
                    </a:lnTo>
                    <a:lnTo>
                      <a:pt x="88" y="153"/>
                    </a:lnTo>
                    <a:lnTo>
                      <a:pt x="87" y="162"/>
                    </a:lnTo>
                    <a:lnTo>
                      <a:pt x="85" y="157"/>
                    </a:lnTo>
                    <a:lnTo>
                      <a:pt x="80" y="143"/>
                    </a:lnTo>
                    <a:lnTo>
                      <a:pt x="73" y="128"/>
                    </a:lnTo>
                    <a:lnTo>
                      <a:pt x="67" y="115"/>
                    </a:lnTo>
                    <a:lnTo>
                      <a:pt x="62" y="110"/>
                    </a:lnTo>
                    <a:lnTo>
                      <a:pt x="53" y="104"/>
                    </a:lnTo>
                    <a:lnTo>
                      <a:pt x="43" y="97"/>
                    </a:lnTo>
                    <a:lnTo>
                      <a:pt x="30" y="92"/>
                    </a:lnTo>
                    <a:lnTo>
                      <a:pt x="19" y="87"/>
                    </a:lnTo>
                    <a:lnTo>
                      <a:pt x="10" y="83"/>
                    </a:lnTo>
                    <a:lnTo>
                      <a:pt x="2" y="81"/>
                    </a:lnTo>
                    <a:lnTo>
                      <a:pt x="0" y="80"/>
                    </a:lnTo>
                    <a:lnTo>
                      <a:pt x="1" y="79"/>
                    </a:lnTo>
                    <a:lnTo>
                      <a:pt x="4" y="76"/>
                    </a:lnTo>
                    <a:lnTo>
                      <a:pt x="9" y="73"/>
                    </a:lnTo>
                    <a:lnTo>
                      <a:pt x="14" y="69"/>
                    </a:lnTo>
                    <a:lnTo>
                      <a:pt x="19" y="65"/>
                    </a:lnTo>
                    <a:lnTo>
                      <a:pt x="24" y="61"/>
                    </a:lnTo>
                    <a:lnTo>
                      <a:pt x="28" y="57"/>
                    </a:lnTo>
                    <a:lnTo>
                      <a:pt x="32" y="53"/>
                    </a:lnTo>
                    <a:lnTo>
                      <a:pt x="37" y="43"/>
                    </a:lnTo>
                    <a:lnTo>
                      <a:pt x="41" y="32"/>
                    </a:lnTo>
                    <a:lnTo>
                      <a:pt x="44" y="23"/>
                    </a:lnTo>
                    <a:lnTo>
                      <a:pt x="45" y="19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44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471071" name="Freeform 31"/>
              <p:cNvSpPr>
                <a:spLocks/>
              </p:cNvSpPr>
              <p:nvPr/>
            </p:nvSpPr>
            <p:spPr bwMode="auto">
              <a:xfrm>
                <a:off x="2734" y="1820"/>
                <a:ext cx="30" cy="33"/>
              </a:xfrm>
              <a:custGeom>
                <a:avLst/>
                <a:gdLst>
                  <a:gd name="T0" fmla="*/ 14 w 30"/>
                  <a:gd name="T1" fmla="*/ 33 h 33"/>
                  <a:gd name="T2" fmla="*/ 21 w 30"/>
                  <a:gd name="T3" fmla="*/ 32 h 33"/>
                  <a:gd name="T4" fmla="*/ 26 w 30"/>
                  <a:gd name="T5" fmla="*/ 28 h 33"/>
                  <a:gd name="T6" fmla="*/ 29 w 30"/>
                  <a:gd name="T7" fmla="*/ 23 h 33"/>
                  <a:gd name="T8" fmla="*/ 30 w 30"/>
                  <a:gd name="T9" fmla="*/ 17 h 33"/>
                  <a:gd name="T10" fmla="*/ 29 w 30"/>
                  <a:gd name="T11" fmla="*/ 11 h 33"/>
                  <a:gd name="T12" fmla="*/ 26 w 30"/>
                  <a:gd name="T13" fmla="*/ 5 h 33"/>
                  <a:gd name="T14" fmla="*/ 21 w 30"/>
                  <a:gd name="T15" fmla="*/ 1 h 33"/>
                  <a:gd name="T16" fmla="*/ 14 w 30"/>
                  <a:gd name="T17" fmla="*/ 0 h 33"/>
                  <a:gd name="T18" fmla="*/ 8 w 30"/>
                  <a:gd name="T19" fmla="*/ 1 h 33"/>
                  <a:gd name="T20" fmla="*/ 4 w 30"/>
                  <a:gd name="T21" fmla="*/ 5 h 33"/>
                  <a:gd name="T22" fmla="*/ 1 w 30"/>
                  <a:gd name="T23" fmla="*/ 11 h 33"/>
                  <a:gd name="T24" fmla="*/ 0 w 30"/>
                  <a:gd name="T25" fmla="*/ 17 h 33"/>
                  <a:gd name="T26" fmla="*/ 1 w 30"/>
                  <a:gd name="T27" fmla="*/ 23 h 33"/>
                  <a:gd name="T28" fmla="*/ 4 w 30"/>
                  <a:gd name="T29" fmla="*/ 28 h 33"/>
                  <a:gd name="T30" fmla="*/ 8 w 30"/>
                  <a:gd name="T31" fmla="*/ 32 h 33"/>
                  <a:gd name="T32" fmla="*/ 14 w 30"/>
                  <a:gd name="T3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0" h="33">
                    <a:moveTo>
                      <a:pt x="14" y="33"/>
                    </a:moveTo>
                    <a:lnTo>
                      <a:pt x="21" y="32"/>
                    </a:lnTo>
                    <a:lnTo>
                      <a:pt x="26" y="28"/>
                    </a:lnTo>
                    <a:lnTo>
                      <a:pt x="29" y="23"/>
                    </a:lnTo>
                    <a:lnTo>
                      <a:pt x="30" y="17"/>
                    </a:lnTo>
                    <a:lnTo>
                      <a:pt x="29" y="11"/>
                    </a:lnTo>
                    <a:lnTo>
                      <a:pt x="26" y="5"/>
                    </a:lnTo>
                    <a:lnTo>
                      <a:pt x="21" y="1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1" y="11"/>
                    </a:lnTo>
                    <a:lnTo>
                      <a:pt x="0" y="17"/>
                    </a:lnTo>
                    <a:lnTo>
                      <a:pt x="1" y="23"/>
                    </a:lnTo>
                    <a:lnTo>
                      <a:pt x="4" y="28"/>
                    </a:lnTo>
                    <a:lnTo>
                      <a:pt x="8" y="32"/>
                    </a:lnTo>
                    <a:lnTo>
                      <a:pt x="14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471072" name="Freeform 32"/>
              <p:cNvSpPr>
                <a:spLocks/>
              </p:cNvSpPr>
              <p:nvPr/>
            </p:nvSpPr>
            <p:spPr bwMode="auto">
              <a:xfrm>
                <a:off x="2865" y="1928"/>
                <a:ext cx="30" cy="34"/>
              </a:xfrm>
              <a:custGeom>
                <a:avLst/>
                <a:gdLst>
                  <a:gd name="T0" fmla="*/ 15 w 30"/>
                  <a:gd name="T1" fmla="*/ 34 h 34"/>
                  <a:gd name="T2" fmla="*/ 22 w 30"/>
                  <a:gd name="T3" fmla="*/ 33 h 34"/>
                  <a:gd name="T4" fmla="*/ 26 w 30"/>
                  <a:gd name="T5" fmla="*/ 28 h 34"/>
                  <a:gd name="T6" fmla="*/ 29 w 30"/>
                  <a:gd name="T7" fmla="*/ 23 h 34"/>
                  <a:gd name="T8" fmla="*/ 30 w 30"/>
                  <a:gd name="T9" fmla="*/ 17 h 34"/>
                  <a:gd name="T10" fmla="*/ 29 w 30"/>
                  <a:gd name="T11" fmla="*/ 11 h 34"/>
                  <a:gd name="T12" fmla="*/ 26 w 30"/>
                  <a:gd name="T13" fmla="*/ 5 h 34"/>
                  <a:gd name="T14" fmla="*/ 22 w 30"/>
                  <a:gd name="T15" fmla="*/ 1 h 34"/>
                  <a:gd name="T16" fmla="*/ 15 w 30"/>
                  <a:gd name="T17" fmla="*/ 0 h 34"/>
                  <a:gd name="T18" fmla="*/ 9 w 30"/>
                  <a:gd name="T19" fmla="*/ 1 h 34"/>
                  <a:gd name="T20" fmla="*/ 5 w 30"/>
                  <a:gd name="T21" fmla="*/ 5 h 34"/>
                  <a:gd name="T22" fmla="*/ 1 w 30"/>
                  <a:gd name="T23" fmla="*/ 11 h 34"/>
                  <a:gd name="T24" fmla="*/ 0 w 30"/>
                  <a:gd name="T25" fmla="*/ 17 h 34"/>
                  <a:gd name="T26" fmla="*/ 1 w 30"/>
                  <a:gd name="T27" fmla="*/ 23 h 34"/>
                  <a:gd name="T28" fmla="*/ 5 w 30"/>
                  <a:gd name="T29" fmla="*/ 28 h 34"/>
                  <a:gd name="T30" fmla="*/ 9 w 30"/>
                  <a:gd name="T31" fmla="*/ 33 h 34"/>
                  <a:gd name="T32" fmla="*/ 15 w 30"/>
                  <a:gd name="T3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0" h="34">
                    <a:moveTo>
                      <a:pt x="15" y="34"/>
                    </a:moveTo>
                    <a:lnTo>
                      <a:pt x="22" y="33"/>
                    </a:lnTo>
                    <a:lnTo>
                      <a:pt x="26" y="28"/>
                    </a:lnTo>
                    <a:lnTo>
                      <a:pt x="29" y="23"/>
                    </a:lnTo>
                    <a:lnTo>
                      <a:pt x="30" y="17"/>
                    </a:lnTo>
                    <a:lnTo>
                      <a:pt x="29" y="11"/>
                    </a:lnTo>
                    <a:lnTo>
                      <a:pt x="26" y="5"/>
                    </a:lnTo>
                    <a:lnTo>
                      <a:pt x="22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5" y="5"/>
                    </a:lnTo>
                    <a:lnTo>
                      <a:pt x="1" y="11"/>
                    </a:lnTo>
                    <a:lnTo>
                      <a:pt x="0" y="17"/>
                    </a:lnTo>
                    <a:lnTo>
                      <a:pt x="1" y="23"/>
                    </a:lnTo>
                    <a:lnTo>
                      <a:pt x="5" y="28"/>
                    </a:lnTo>
                    <a:lnTo>
                      <a:pt x="9" y="33"/>
                    </a:lnTo>
                    <a:lnTo>
                      <a:pt x="15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471073" name="Freeform 33"/>
              <p:cNvSpPr>
                <a:spLocks/>
              </p:cNvSpPr>
              <p:nvPr/>
            </p:nvSpPr>
            <p:spPr bwMode="auto">
              <a:xfrm>
                <a:off x="3004" y="1949"/>
                <a:ext cx="30" cy="33"/>
              </a:xfrm>
              <a:custGeom>
                <a:avLst/>
                <a:gdLst>
                  <a:gd name="T0" fmla="*/ 16 w 30"/>
                  <a:gd name="T1" fmla="*/ 33 h 33"/>
                  <a:gd name="T2" fmla="*/ 22 w 30"/>
                  <a:gd name="T3" fmla="*/ 32 h 33"/>
                  <a:gd name="T4" fmla="*/ 26 w 30"/>
                  <a:gd name="T5" fmla="*/ 28 h 33"/>
                  <a:gd name="T6" fmla="*/ 29 w 30"/>
                  <a:gd name="T7" fmla="*/ 23 h 33"/>
                  <a:gd name="T8" fmla="*/ 30 w 30"/>
                  <a:gd name="T9" fmla="*/ 17 h 33"/>
                  <a:gd name="T10" fmla="*/ 29 w 30"/>
                  <a:gd name="T11" fmla="*/ 10 h 33"/>
                  <a:gd name="T12" fmla="*/ 26 w 30"/>
                  <a:gd name="T13" fmla="*/ 5 h 33"/>
                  <a:gd name="T14" fmla="*/ 22 w 30"/>
                  <a:gd name="T15" fmla="*/ 1 h 33"/>
                  <a:gd name="T16" fmla="*/ 16 w 30"/>
                  <a:gd name="T17" fmla="*/ 0 h 33"/>
                  <a:gd name="T18" fmla="*/ 9 w 30"/>
                  <a:gd name="T19" fmla="*/ 1 h 33"/>
                  <a:gd name="T20" fmla="*/ 5 w 30"/>
                  <a:gd name="T21" fmla="*/ 5 h 33"/>
                  <a:gd name="T22" fmla="*/ 1 w 30"/>
                  <a:gd name="T23" fmla="*/ 10 h 33"/>
                  <a:gd name="T24" fmla="*/ 0 w 30"/>
                  <a:gd name="T25" fmla="*/ 17 h 33"/>
                  <a:gd name="T26" fmla="*/ 1 w 30"/>
                  <a:gd name="T27" fmla="*/ 23 h 33"/>
                  <a:gd name="T28" fmla="*/ 5 w 30"/>
                  <a:gd name="T29" fmla="*/ 28 h 33"/>
                  <a:gd name="T30" fmla="*/ 9 w 30"/>
                  <a:gd name="T31" fmla="*/ 32 h 33"/>
                  <a:gd name="T32" fmla="*/ 16 w 30"/>
                  <a:gd name="T3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0" h="33">
                    <a:moveTo>
                      <a:pt x="16" y="33"/>
                    </a:moveTo>
                    <a:lnTo>
                      <a:pt x="22" y="32"/>
                    </a:lnTo>
                    <a:lnTo>
                      <a:pt x="26" y="28"/>
                    </a:lnTo>
                    <a:lnTo>
                      <a:pt x="29" y="23"/>
                    </a:lnTo>
                    <a:lnTo>
                      <a:pt x="30" y="17"/>
                    </a:lnTo>
                    <a:lnTo>
                      <a:pt x="29" y="10"/>
                    </a:lnTo>
                    <a:lnTo>
                      <a:pt x="26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1"/>
                    </a:lnTo>
                    <a:lnTo>
                      <a:pt x="5" y="5"/>
                    </a:lnTo>
                    <a:lnTo>
                      <a:pt x="1" y="10"/>
                    </a:lnTo>
                    <a:lnTo>
                      <a:pt x="0" y="17"/>
                    </a:lnTo>
                    <a:lnTo>
                      <a:pt x="1" y="23"/>
                    </a:lnTo>
                    <a:lnTo>
                      <a:pt x="5" y="28"/>
                    </a:lnTo>
                    <a:lnTo>
                      <a:pt x="9" y="32"/>
                    </a:lnTo>
                    <a:lnTo>
                      <a:pt x="16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471074" name="Freeform 34"/>
              <p:cNvSpPr>
                <a:spLocks/>
              </p:cNvSpPr>
              <p:nvPr/>
            </p:nvSpPr>
            <p:spPr bwMode="auto">
              <a:xfrm>
                <a:off x="3113" y="1200"/>
                <a:ext cx="216" cy="205"/>
              </a:xfrm>
              <a:custGeom>
                <a:avLst/>
                <a:gdLst>
                  <a:gd name="T0" fmla="*/ 204 w 216"/>
                  <a:gd name="T1" fmla="*/ 2 h 205"/>
                  <a:gd name="T2" fmla="*/ 211 w 216"/>
                  <a:gd name="T3" fmla="*/ 7 h 205"/>
                  <a:gd name="T4" fmla="*/ 215 w 216"/>
                  <a:gd name="T5" fmla="*/ 14 h 205"/>
                  <a:gd name="T6" fmla="*/ 216 w 216"/>
                  <a:gd name="T7" fmla="*/ 26 h 205"/>
                  <a:gd name="T8" fmla="*/ 212 w 216"/>
                  <a:gd name="T9" fmla="*/ 39 h 205"/>
                  <a:gd name="T10" fmla="*/ 207 w 216"/>
                  <a:gd name="T11" fmla="*/ 58 h 205"/>
                  <a:gd name="T12" fmla="*/ 202 w 216"/>
                  <a:gd name="T13" fmla="*/ 69 h 205"/>
                  <a:gd name="T14" fmla="*/ 192 w 216"/>
                  <a:gd name="T15" fmla="*/ 84 h 205"/>
                  <a:gd name="T16" fmla="*/ 187 w 216"/>
                  <a:gd name="T17" fmla="*/ 94 h 205"/>
                  <a:gd name="T18" fmla="*/ 185 w 216"/>
                  <a:gd name="T19" fmla="*/ 110 h 205"/>
                  <a:gd name="T20" fmla="*/ 182 w 216"/>
                  <a:gd name="T21" fmla="*/ 125 h 205"/>
                  <a:gd name="T22" fmla="*/ 169 w 216"/>
                  <a:gd name="T23" fmla="*/ 150 h 205"/>
                  <a:gd name="T24" fmla="*/ 159 w 216"/>
                  <a:gd name="T25" fmla="*/ 163 h 205"/>
                  <a:gd name="T26" fmla="*/ 145 w 216"/>
                  <a:gd name="T27" fmla="*/ 172 h 205"/>
                  <a:gd name="T28" fmla="*/ 128 w 216"/>
                  <a:gd name="T29" fmla="*/ 183 h 205"/>
                  <a:gd name="T30" fmla="*/ 115 w 216"/>
                  <a:gd name="T31" fmla="*/ 191 h 205"/>
                  <a:gd name="T32" fmla="*/ 106 w 216"/>
                  <a:gd name="T33" fmla="*/ 195 h 205"/>
                  <a:gd name="T34" fmla="*/ 94 w 216"/>
                  <a:gd name="T35" fmla="*/ 198 h 205"/>
                  <a:gd name="T36" fmla="*/ 80 w 216"/>
                  <a:gd name="T37" fmla="*/ 202 h 205"/>
                  <a:gd name="T38" fmla="*/ 67 w 216"/>
                  <a:gd name="T39" fmla="*/ 205 h 205"/>
                  <a:gd name="T40" fmla="*/ 61 w 216"/>
                  <a:gd name="T41" fmla="*/ 201 h 205"/>
                  <a:gd name="T42" fmla="*/ 44 w 216"/>
                  <a:gd name="T43" fmla="*/ 183 h 205"/>
                  <a:gd name="T44" fmla="*/ 35 w 216"/>
                  <a:gd name="T45" fmla="*/ 174 h 205"/>
                  <a:gd name="T46" fmla="*/ 23 w 216"/>
                  <a:gd name="T47" fmla="*/ 168 h 205"/>
                  <a:gd name="T48" fmla="*/ 11 w 216"/>
                  <a:gd name="T49" fmla="*/ 161 h 205"/>
                  <a:gd name="T50" fmla="*/ 1 w 216"/>
                  <a:gd name="T51" fmla="*/ 157 h 205"/>
                  <a:gd name="T52" fmla="*/ 0 w 216"/>
                  <a:gd name="T53" fmla="*/ 154 h 205"/>
                  <a:gd name="T54" fmla="*/ 5 w 216"/>
                  <a:gd name="T55" fmla="*/ 148 h 205"/>
                  <a:gd name="T56" fmla="*/ 15 w 216"/>
                  <a:gd name="T57" fmla="*/ 147 h 205"/>
                  <a:gd name="T58" fmla="*/ 24 w 216"/>
                  <a:gd name="T59" fmla="*/ 147 h 205"/>
                  <a:gd name="T60" fmla="*/ 32 w 216"/>
                  <a:gd name="T61" fmla="*/ 147 h 205"/>
                  <a:gd name="T62" fmla="*/ 42 w 216"/>
                  <a:gd name="T63" fmla="*/ 147 h 205"/>
                  <a:gd name="T64" fmla="*/ 48 w 216"/>
                  <a:gd name="T65" fmla="*/ 146 h 205"/>
                  <a:gd name="T66" fmla="*/ 57 w 216"/>
                  <a:gd name="T67" fmla="*/ 144 h 205"/>
                  <a:gd name="T68" fmla="*/ 68 w 216"/>
                  <a:gd name="T69" fmla="*/ 142 h 205"/>
                  <a:gd name="T70" fmla="*/ 76 w 216"/>
                  <a:gd name="T71" fmla="*/ 138 h 205"/>
                  <a:gd name="T72" fmla="*/ 83 w 216"/>
                  <a:gd name="T73" fmla="*/ 132 h 205"/>
                  <a:gd name="T74" fmla="*/ 90 w 216"/>
                  <a:gd name="T75" fmla="*/ 123 h 205"/>
                  <a:gd name="T76" fmla="*/ 93 w 216"/>
                  <a:gd name="T77" fmla="*/ 114 h 205"/>
                  <a:gd name="T78" fmla="*/ 95 w 216"/>
                  <a:gd name="T79" fmla="*/ 107 h 205"/>
                  <a:gd name="T80" fmla="*/ 92 w 216"/>
                  <a:gd name="T81" fmla="*/ 102 h 205"/>
                  <a:gd name="T82" fmla="*/ 87 w 216"/>
                  <a:gd name="T83" fmla="*/ 99 h 205"/>
                  <a:gd name="T84" fmla="*/ 80 w 216"/>
                  <a:gd name="T85" fmla="*/ 96 h 205"/>
                  <a:gd name="T86" fmla="*/ 69 w 216"/>
                  <a:gd name="T87" fmla="*/ 89 h 205"/>
                  <a:gd name="T88" fmla="*/ 70 w 216"/>
                  <a:gd name="T89" fmla="*/ 75 h 205"/>
                  <a:gd name="T90" fmla="*/ 76 w 216"/>
                  <a:gd name="T91" fmla="*/ 55 h 205"/>
                  <a:gd name="T92" fmla="*/ 88 w 216"/>
                  <a:gd name="T93" fmla="*/ 40 h 205"/>
                  <a:gd name="T94" fmla="*/ 100 w 216"/>
                  <a:gd name="T95" fmla="*/ 27 h 205"/>
                  <a:gd name="T96" fmla="*/ 111 w 216"/>
                  <a:gd name="T97" fmla="*/ 25 h 205"/>
                  <a:gd name="T98" fmla="*/ 120 w 216"/>
                  <a:gd name="T99" fmla="*/ 32 h 205"/>
                  <a:gd name="T100" fmla="*/ 126 w 216"/>
                  <a:gd name="T101" fmla="*/ 45 h 205"/>
                  <a:gd name="T102" fmla="*/ 129 w 216"/>
                  <a:gd name="T103" fmla="*/ 53 h 205"/>
                  <a:gd name="T104" fmla="*/ 136 w 216"/>
                  <a:gd name="T105" fmla="*/ 54 h 205"/>
                  <a:gd name="T106" fmla="*/ 148 w 216"/>
                  <a:gd name="T107" fmla="*/ 54 h 205"/>
                  <a:gd name="T108" fmla="*/ 162 w 216"/>
                  <a:gd name="T109" fmla="*/ 54 h 205"/>
                  <a:gd name="T110" fmla="*/ 175 w 216"/>
                  <a:gd name="T111" fmla="*/ 52 h 205"/>
                  <a:gd name="T112" fmla="*/ 186 w 216"/>
                  <a:gd name="T113" fmla="*/ 48 h 205"/>
                  <a:gd name="T114" fmla="*/ 196 w 216"/>
                  <a:gd name="T115" fmla="*/ 42 h 205"/>
                  <a:gd name="T116" fmla="*/ 200 w 216"/>
                  <a:gd name="T117" fmla="*/ 30 h 205"/>
                  <a:gd name="T118" fmla="*/ 197 w 216"/>
                  <a:gd name="T119" fmla="*/ 20 h 205"/>
                  <a:gd name="T120" fmla="*/ 199 w 216"/>
                  <a:gd name="T121" fmla="*/ 8 h 205"/>
                  <a:gd name="T122" fmla="*/ 203 w 216"/>
                  <a:gd name="T123" fmla="*/ 1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16" h="205">
                    <a:moveTo>
                      <a:pt x="204" y="0"/>
                    </a:moveTo>
                    <a:lnTo>
                      <a:pt x="204" y="2"/>
                    </a:lnTo>
                    <a:lnTo>
                      <a:pt x="207" y="4"/>
                    </a:lnTo>
                    <a:lnTo>
                      <a:pt x="211" y="7"/>
                    </a:lnTo>
                    <a:lnTo>
                      <a:pt x="214" y="10"/>
                    </a:lnTo>
                    <a:lnTo>
                      <a:pt x="215" y="14"/>
                    </a:lnTo>
                    <a:lnTo>
                      <a:pt x="216" y="20"/>
                    </a:lnTo>
                    <a:lnTo>
                      <a:pt x="216" y="26"/>
                    </a:lnTo>
                    <a:lnTo>
                      <a:pt x="214" y="32"/>
                    </a:lnTo>
                    <a:lnTo>
                      <a:pt x="212" y="39"/>
                    </a:lnTo>
                    <a:lnTo>
                      <a:pt x="210" y="48"/>
                    </a:lnTo>
                    <a:lnTo>
                      <a:pt x="207" y="58"/>
                    </a:lnTo>
                    <a:lnTo>
                      <a:pt x="205" y="64"/>
                    </a:lnTo>
                    <a:lnTo>
                      <a:pt x="202" y="69"/>
                    </a:lnTo>
                    <a:lnTo>
                      <a:pt x="197" y="76"/>
                    </a:lnTo>
                    <a:lnTo>
                      <a:pt x="192" y="84"/>
                    </a:lnTo>
                    <a:lnTo>
                      <a:pt x="188" y="89"/>
                    </a:lnTo>
                    <a:lnTo>
                      <a:pt x="187" y="94"/>
                    </a:lnTo>
                    <a:lnTo>
                      <a:pt x="186" y="101"/>
                    </a:lnTo>
                    <a:lnTo>
                      <a:pt x="185" y="110"/>
                    </a:lnTo>
                    <a:lnTo>
                      <a:pt x="185" y="116"/>
                    </a:lnTo>
                    <a:lnTo>
                      <a:pt x="182" y="125"/>
                    </a:lnTo>
                    <a:lnTo>
                      <a:pt x="176" y="138"/>
                    </a:lnTo>
                    <a:lnTo>
                      <a:pt x="169" y="150"/>
                    </a:lnTo>
                    <a:lnTo>
                      <a:pt x="162" y="160"/>
                    </a:lnTo>
                    <a:lnTo>
                      <a:pt x="159" y="163"/>
                    </a:lnTo>
                    <a:lnTo>
                      <a:pt x="153" y="168"/>
                    </a:lnTo>
                    <a:lnTo>
                      <a:pt x="145" y="172"/>
                    </a:lnTo>
                    <a:lnTo>
                      <a:pt x="136" y="177"/>
                    </a:lnTo>
                    <a:lnTo>
                      <a:pt x="128" y="183"/>
                    </a:lnTo>
                    <a:lnTo>
                      <a:pt x="121" y="188"/>
                    </a:lnTo>
                    <a:lnTo>
                      <a:pt x="115" y="191"/>
                    </a:lnTo>
                    <a:lnTo>
                      <a:pt x="111" y="193"/>
                    </a:lnTo>
                    <a:lnTo>
                      <a:pt x="106" y="195"/>
                    </a:lnTo>
                    <a:lnTo>
                      <a:pt x="100" y="196"/>
                    </a:lnTo>
                    <a:lnTo>
                      <a:pt x="94" y="198"/>
                    </a:lnTo>
                    <a:lnTo>
                      <a:pt x="88" y="200"/>
                    </a:lnTo>
                    <a:lnTo>
                      <a:pt x="80" y="202"/>
                    </a:lnTo>
                    <a:lnTo>
                      <a:pt x="73" y="204"/>
                    </a:lnTo>
                    <a:lnTo>
                      <a:pt x="67" y="205"/>
                    </a:lnTo>
                    <a:lnTo>
                      <a:pt x="64" y="205"/>
                    </a:lnTo>
                    <a:lnTo>
                      <a:pt x="61" y="201"/>
                    </a:lnTo>
                    <a:lnTo>
                      <a:pt x="53" y="192"/>
                    </a:lnTo>
                    <a:lnTo>
                      <a:pt x="44" y="183"/>
                    </a:lnTo>
                    <a:lnTo>
                      <a:pt x="38" y="176"/>
                    </a:lnTo>
                    <a:lnTo>
                      <a:pt x="35" y="174"/>
                    </a:lnTo>
                    <a:lnTo>
                      <a:pt x="29" y="171"/>
                    </a:lnTo>
                    <a:lnTo>
                      <a:pt x="23" y="168"/>
                    </a:lnTo>
                    <a:lnTo>
                      <a:pt x="17" y="164"/>
                    </a:lnTo>
                    <a:lnTo>
                      <a:pt x="11" y="161"/>
                    </a:lnTo>
                    <a:lnTo>
                      <a:pt x="5" y="159"/>
                    </a:lnTo>
                    <a:lnTo>
                      <a:pt x="1" y="157"/>
                    </a:lnTo>
                    <a:lnTo>
                      <a:pt x="0" y="156"/>
                    </a:lnTo>
                    <a:lnTo>
                      <a:pt x="0" y="154"/>
                    </a:lnTo>
                    <a:lnTo>
                      <a:pt x="2" y="151"/>
                    </a:lnTo>
                    <a:lnTo>
                      <a:pt x="5" y="148"/>
                    </a:lnTo>
                    <a:lnTo>
                      <a:pt x="12" y="147"/>
                    </a:lnTo>
                    <a:lnTo>
                      <a:pt x="15" y="147"/>
                    </a:lnTo>
                    <a:lnTo>
                      <a:pt x="19" y="147"/>
                    </a:lnTo>
                    <a:lnTo>
                      <a:pt x="24" y="147"/>
                    </a:lnTo>
                    <a:lnTo>
                      <a:pt x="28" y="147"/>
                    </a:lnTo>
                    <a:lnTo>
                      <a:pt x="32" y="147"/>
                    </a:lnTo>
                    <a:lnTo>
                      <a:pt x="38" y="147"/>
                    </a:lnTo>
                    <a:lnTo>
                      <a:pt x="42" y="147"/>
                    </a:lnTo>
                    <a:lnTo>
                      <a:pt x="45" y="147"/>
                    </a:lnTo>
                    <a:lnTo>
                      <a:pt x="48" y="146"/>
                    </a:lnTo>
                    <a:lnTo>
                      <a:pt x="52" y="145"/>
                    </a:lnTo>
                    <a:lnTo>
                      <a:pt x="57" y="144"/>
                    </a:lnTo>
                    <a:lnTo>
                      <a:pt x="63" y="143"/>
                    </a:lnTo>
                    <a:lnTo>
                      <a:pt x="68" y="142"/>
                    </a:lnTo>
                    <a:lnTo>
                      <a:pt x="72" y="140"/>
                    </a:lnTo>
                    <a:lnTo>
                      <a:pt x="76" y="138"/>
                    </a:lnTo>
                    <a:lnTo>
                      <a:pt x="79" y="136"/>
                    </a:lnTo>
                    <a:lnTo>
                      <a:pt x="83" y="132"/>
                    </a:lnTo>
                    <a:lnTo>
                      <a:pt x="87" y="127"/>
                    </a:lnTo>
                    <a:lnTo>
                      <a:pt x="90" y="123"/>
                    </a:lnTo>
                    <a:lnTo>
                      <a:pt x="92" y="118"/>
                    </a:lnTo>
                    <a:lnTo>
                      <a:pt x="93" y="114"/>
                    </a:lnTo>
                    <a:lnTo>
                      <a:pt x="94" y="110"/>
                    </a:lnTo>
                    <a:lnTo>
                      <a:pt x="95" y="107"/>
                    </a:lnTo>
                    <a:lnTo>
                      <a:pt x="94" y="105"/>
                    </a:lnTo>
                    <a:lnTo>
                      <a:pt x="92" y="102"/>
                    </a:lnTo>
                    <a:lnTo>
                      <a:pt x="90" y="101"/>
                    </a:lnTo>
                    <a:lnTo>
                      <a:pt x="87" y="99"/>
                    </a:lnTo>
                    <a:lnTo>
                      <a:pt x="84" y="98"/>
                    </a:lnTo>
                    <a:lnTo>
                      <a:pt x="80" y="96"/>
                    </a:lnTo>
                    <a:lnTo>
                      <a:pt x="74" y="92"/>
                    </a:lnTo>
                    <a:lnTo>
                      <a:pt x="69" y="89"/>
                    </a:lnTo>
                    <a:lnTo>
                      <a:pt x="68" y="84"/>
                    </a:lnTo>
                    <a:lnTo>
                      <a:pt x="70" y="75"/>
                    </a:lnTo>
                    <a:lnTo>
                      <a:pt x="73" y="65"/>
                    </a:lnTo>
                    <a:lnTo>
                      <a:pt x="76" y="55"/>
                    </a:lnTo>
                    <a:lnTo>
                      <a:pt x="81" y="47"/>
                    </a:lnTo>
                    <a:lnTo>
                      <a:pt x="88" y="40"/>
                    </a:lnTo>
                    <a:lnTo>
                      <a:pt x="94" y="33"/>
                    </a:lnTo>
                    <a:lnTo>
                      <a:pt x="100" y="27"/>
                    </a:lnTo>
                    <a:lnTo>
                      <a:pt x="106" y="23"/>
                    </a:lnTo>
                    <a:lnTo>
                      <a:pt x="111" y="25"/>
                    </a:lnTo>
                    <a:lnTo>
                      <a:pt x="117" y="28"/>
                    </a:lnTo>
                    <a:lnTo>
                      <a:pt x="120" y="32"/>
                    </a:lnTo>
                    <a:lnTo>
                      <a:pt x="124" y="39"/>
                    </a:lnTo>
                    <a:lnTo>
                      <a:pt x="126" y="45"/>
                    </a:lnTo>
                    <a:lnTo>
                      <a:pt x="127" y="49"/>
                    </a:lnTo>
                    <a:lnTo>
                      <a:pt x="129" y="53"/>
                    </a:lnTo>
                    <a:lnTo>
                      <a:pt x="133" y="54"/>
                    </a:lnTo>
                    <a:lnTo>
                      <a:pt x="136" y="54"/>
                    </a:lnTo>
                    <a:lnTo>
                      <a:pt x="142" y="54"/>
                    </a:lnTo>
                    <a:lnTo>
                      <a:pt x="148" y="54"/>
                    </a:lnTo>
                    <a:lnTo>
                      <a:pt x="155" y="54"/>
                    </a:lnTo>
                    <a:lnTo>
                      <a:pt x="162" y="54"/>
                    </a:lnTo>
                    <a:lnTo>
                      <a:pt x="169" y="53"/>
                    </a:lnTo>
                    <a:lnTo>
                      <a:pt x="175" y="52"/>
                    </a:lnTo>
                    <a:lnTo>
                      <a:pt x="179" y="51"/>
                    </a:lnTo>
                    <a:lnTo>
                      <a:pt x="186" y="48"/>
                    </a:lnTo>
                    <a:lnTo>
                      <a:pt x="192" y="45"/>
                    </a:lnTo>
                    <a:lnTo>
                      <a:pt x="196" y="42"/>
                    </a:lnTo>
                    <a:lnTo>
                      <a:pt x="199" y="36"/>
                    </a:lnTo>
                    <a:lnTo>
                      <a:pt x="200" y="30"/>
                    </a:lnTo>
                    <a:lnTo>
                      <a:pt x="198" y="25"/>
                    </a:lnTo>
                    <a:lnTo>
                      <a:pt x="197" y="20"/>
                    </a:lnTo>
                    <a:lnTo>
                      <a:pt x="197" y="14"/>
                    </a:lnTo>
                    <a:lnTo>
                      <a:pt x="199" y="8"/>
                    </a:lnTo>
                    <a:lnTo>
                      <a:pt x="201" y="4"/>
                    </a:lnTo>
                    <a:lnTo>
                      <a:pt x="203" y="1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7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471075" name="Freeform 35"/>
              <p:cNvSpPr>
                <a:spLocks/>
              </p:cNvSpPr>
              <p:nvPr/>
            </p:nvSpPr>
            <p:spPr bwMode="auto">
              <a:xfrm>
                <a:off x="3302" y="1580"/>
                <a:ext cx="189" cy="203"/>
              </a:xfrm>
              <a:custGeom>
                <a:avLst/>
                <a:gdLst>
                  <a:gd name="T0" fmla="*/ 9 w 189"/>
                  <a:gd name="T1" fmla="*/ 86 h 203"/>
                  <a:gd name="T2" fmla="*/ 30 w 189"/>
                  <a:gd name="T3" fmla="*/ 106 h 203"/>
                  <a:gd name="T4" fmla="*/ 43 w 189"/>
                  <a:gd name="T5" fmla="*/ 114 h 203"/>
                  <a:gd name="T6" fmla="*/ 62 w 189"/>
                  <a:gd name="T7" fmla="*/ 127 h 203"/>
                  <a:gd name="T8" fmla="*/ 75 w 189"/>
                  <a:gd name="T9" fmla="*/ 136 h 203"/>
                  <a:gd name="T10" fmla="*/ 86 w 189"/>
                  <a:gd name="T11" fmla="*/ 159 h 203"/>
                  <a:gd name="T12" fmla="*/ 86 w 189"/>
                  <a:gd name="T13" fmla="*/ 197 h 203"/>
                  <a:gd name="T14" fmla="*/ 93 w 189"/>
                  <a:gd name="T15" fmla="*/ 203 h 203"/>
                  <a:gd name="T16" fmla="*/ 111 w 189"/>
                  <a:gd name="T17" fmla="*/ 194 h 203"/>
                  <a:gd name="T18" fmla="*/ 125 w 189"/>
                  <a:gd name="T19" fmla="*/ 179 h 203"/>
                  <a:gd name="T20" fmla="*/ 137 w 189"/>
                  <a:gd name="T21" fmla="*/ 181 h 203"/>
                  <a:gd name="T22" fmla="*/ 154 w 189"/>
                  <a:gd name="T23" fmla="*/ 187 h 203"/>
                  <a:gd name="T24" fmla="*/ 171 w 189"/>
                  <a:gd name="T25" fmla="*/ 183 h 203"/>
                  <a:gd name="T26" fmla="*/ 168 w 189"/>
                  <a:gd name="T27" fmla="*/ 173 h 203"/>
                  <a:gd name="T28" fmla="*/ 148 w 189"/>
                  <a:gd name="T29" fmla="*/ 157 h 203"/>
                  <a:gd name="T30" fmla="*/ 135 w 189"/>
                  <a:gd name="T31" fmla="*/ 140 h 203"/>
                  <a:gd name="T32" fmla="*/ 136 w 189"/>
                  <a:gd name="T33" fmla="*/ 127 h 203"/>
                  <a:gd name="T34" fmla="*/ 153 w 189"/>
                  <a:gd name="T35" fmla="*/ 119 h 203"/>
                  <a:gd name="T36" fmla="*/ 167 w 189"/>
                  <a:gd name="T37" fmla="*/ 112 h 203"/>
                  <a:gd name="T38" fmla="*/ 183 w 189"/>
                  <a:gd name="T39" fmla="*/ 104 h 203"/>
                  <a:gd name="T40" fmla="*/ 189 w 189"/>
                  <a:gd name="T41" fmla="*/ 99 h 203"/>
                  <a:gd name="T42" fmla="*/ 188 w 189"/>
                  <a:gd name="T43" fmla="*/ 89 h 203"/>
                  <a:gd name="T44" fmla="*/ 182 w 189"/>
                  <a:gd name="T45" fmla="*/ 86 h 203"/>
                  <a:gd name="T46" fmla="*/ 171 w 189"/>
                  <a:gd name="T47" fmla="*/ 86 h 203"/>
                  <a:gd name="T48" fmla="*/ 151 w 189"/>
                  <a:gd name="T49" fmla="*/ 88 h 203"/>
                  <a:gd name="T50" fmla="*/ 139 w 189"/>
                  <a:gd name="T51" fmla="*/ 89 h 203"/>
                  <a:gd name="T52" fmla="*/ 127 w 189"/>
                  <a:gd name="T53" fmla="*/ 92 h 203"/>
                  <a:gd name="T54" fmla="*/ 133 w 189"/>
                  <a:gd name="T55" fmla="*/ 81 h 203"/>
                  <a:gd name="T56" fmla="*/ 143 w 189"/>
                  <a:gd name="T57" fmla="*/ 68 h 203"/>
                  <a:gd name="T58" fmla="*/ 155 w 189"/>
                  <a:gd name="T59" fmla="*/ 42 h 203"/>
                  <a:gd name="T60" fmla="*/ 153 w 189"/>
                  <a:gd name="T61" fmla="*/ 32 h 203"/>
                  <a:gd name="T62" fmla="*/ 147 w 189"/>
                  <a:gd name="T63" fmla="*/ 27 h 203"/>
                  <a:gd name="T64" fmla="*/ 137 w 189"/>
                  <a:gd name="T65" fmla="*/ 30 h 203"/>
                  <a:gd name="T66" fmla="*/ 129 w 189"/>
                  <a:gd name="T67" fmla="*/ 39 h 203"/>
                  <a:gd name="T68" fmla="*/ 117 w 189"/>
                  <a:gd name="T69" fmla="*/ 51 h 203"/>
                  <a:gd name="T70" fmla="*/ 109 w 189"/>
                  <a:gd name="T71" fmla="*/ 58 h 203"/>
                  <a:gd name="T72" fmla="*/ 101 w 189"/>
                  <a:gd name="T73" fmla="*/ 62 h 203"/>
                  <a:gd name="T74" fmla="*/ 99 w 189"/>
                  <a:gd name="T75" fmla="*/ 59 h 203"/>
                  <a:gd name="T76" fmla="*/ 109 w 189"/>
                  <a:gd name="T77" fmla="*/ 37 h 203"/>
                  <a:gd name="T78" fmla="*/ 115 w 189"/>
                  <a:gd name="T79" fmla="*/ 23 h 203"/>
                  <a:gd name="T80" fmla="*/ 117 w 189"/>
                  <a:gd name="T81" fmla="*/ 7 h 203"/>
                  <a:gd name="T82" fmla="*/ 112 w 189"/>
                  <a:gd name="T83" fmla="*/ 0 h 203"/>
                  <a:gd name="T84" fmla="*/ 95 w 189"/>
                  <a:gd name="T85" fmla="*/ 14 h 203"/>
                  <a:gd name="T86" fmla="*/ 79 w 189"/>
                  <a:gd name="T87" fmla="*/ 39 h 203"/>
                  <a:gd name="T88" fmla="*/ 62 w 189"/>
                  <a:gd name="T89" fmla="*/ 62 h 203"/>
                  <a:gd name="T90" fmla="*/ 42 w 189"/>
                  <a:gd name="T91" fmla="*/ 72 h 203"/>
                  <a:gd name="T92" fmla="*/ 27 w 189"/>
                  <a:gd name="T93" fmla="*/ 66 h 203"/>
                  <a:gd name="T94" fmla="*/ 15 w 189"/>
                  <a:gd name="T95" fmla="*/ 50 h 203"/>
                  <a:gd name="T96" fmla="*/ 4 w 189"/>
                  <a:gd name="T97" fmla="*/ 42 h 203"/>
                  <a:gd name="T98" fmla="*/ 0 w 189"/>
                  <a:gd name="T99" fmla="*/ 4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9" h="203">
                    <a:moveTo>
                      <a:pt x="0" y="43"/>
                    </a:moveTo>
                    <a:lnTo>
                      <a:pt x="6" y="83"/>
                    </a:lnTo>
                    <a:lnTo>
                      <a:pt x="9" y="86"/>
                    </a:lnTo>
                    <a:lnTo>
                      <a:pt x="15" y="95"/>
                    </a:lnTo>
                    <a:lnTo>
                      <a:pt x="23" y="102"/>
                    </a:lnTo>
                    <a:lnTo>
                      <a:pt x="30" y="106"/>
                    </a:lnTo>
                    <a:lnTo>
                      <a:pt x="33" y="107"/>
                    </a:lnTo>
                    <a:lnTo>
                      <a:pt x="37" y="110"/>
                    </a:lnTo>
                    <a:lnTo>
                      <a:pt x="43" y="114"/>
                    </a:lnTo>
                    <a:lnTo>
                      <a:pt x="49" y="119"/>
                    </a:lnTo>
                    <a:lnTo>
                      <a:pt x="56" y="123"/>
                    </a:lnTo>
                    <a:lnTo>
                      <a:pt x="62" y="127"/>
                    </a:lnTo>
                    <a:lnTo>
                      <a:pt x="67" y="130"/>
                    </a:lnTo>
                    <a:lnTo>
                      <a:pt x="70" y="132"/>
                    </a:lnTo>
                    <a:lnTo>
                      <a:pt x="75" y="136"/>
                    </a:lnTo>
                    <a:lnTo>
                      <a:pt x="79" y="143"/>
                    </a:lnTo>
                    <a:lnTo>
                      <a:pt x="84" y="152"/>
                    </a:lnTo>
                    <a:lnTo>
                      <a:pt x="86" y="159"/>
                    </a:lnTo>
                    <a:lnTo>
                      <a:pt x="87" y="169"/>
                    </a:lnTo>
                    <a:lnTo>
                      <a:pt x="87" y="184"/>
                    </a:lnTo>
                    <a:lnTo>
                      <a:pt x="86" y="197"/>
                    </a:lnTo>
                    <a:lnTo>
                      <a:pt x="86" y="202"/>
                    </a:lnTo>
                    <a:lnTo>
                      <a:pt x="88" y="203"/>
                    </a:lnTo>
                    <a:lnTo>
                      <a:pt x="93" y="203"/>
                    </a:lnTo>
                    <a:lnTo>
                      <a:pt x="99" y="203"/>
                    </a:lnTo>
                    <a:lnTo>
                      <a:pt x="105" y="200"/>
                    </a:lnTo>
                    <a:lnTo>
                      <a:pt x="111" y="194"/>
                    </a:lnTo>
                    <a:lnTo>
                      <a:pt x="116" y="187"/>
                    </a:lnTo>
                    <a:lnTo>
                      <a:pt x="120" y="181"/>
                    </a:lnTo>
                    <a:lnTo>
                      <a:pt x="125" y="179"/>
                    </a:lnTo>
                    <a:lnTo>
                      <a:pt x="129" y="179"/>
                    </a:lnTo>
                    <a:lnTo>
                      <a:pt x="132" y="179"/>
                    </a:lnTo>
                    <a:lnTo>
                      <a:pt x="137" y="181"/>
                    </a:lnTo>
                    <a:lnTo>
                      <a:pt x="141" y="183"/>
                    </a:lnTo>
                    <a:lnTo>
                      <a:pt x="146" y="185"/>
                    </a:lnTo>
                    <a:lnTo>
                      <a:pt x="154" y="187"/>
                    </a:lnTo>
                    <a:lnTo>
                      <a:pt x="162" y="188"/>
                    </a:lnTo>
                    <a:lnTo>
                      <a:pt x="168" y="186"/>
                    </a:lnTo>
                    <a:lnTo>
                      <a:pt x="171" y="183"/>
                    </a:lnTo>
                    <a:lnTo>
                      <a:pt x="172" y="179"/>
                    </a:lnTo>
                    <a:lnTo>
                      <a:pt x="171" y="175"/>
                    </a:lnTo>
                    <a:lnTo>
                      <a:pt x="168" y="173"/>
                    </a:lnTo>
                    <a:lnTo>
                      <a:pt x="162" y="169"/>
                    </a:lnTo>
                    <a:lnTo>
                      <a:pt x="155" y="163"/>
                    </a:lnTo>
                    <a:lnTo>
                      <a:pt x="148" y="157"/>
                    </a:lnTo>
                    <a:lnTo>
                      <a:pt x="142" y="153"/>
                    </a:lnTo>
                    <a:lnTo>
                      <a:pt x="138" y="148"/>
                    </a:lnTo>
                    <a:lnTo>
                      <a:pt x="135" y="140"/>
                    </a:lnTo>
                    <a:lnTo>
                      <a:pt x="132" y="133"/>
                    </a:lnTo>
                    <a:lnTo>
                      <a:pt x="132" y="129"/>
                    </a:lnTo>
                    <a:lnTo>
                      <a:pt x="136" y="127"/>
                    </a:lnTo>
                    <a:lnTo>
                      <a:pt x="142" y="124"/>
                    </a:lnTo>
                    <a:lnTo>
                      <a:pt x="148" y="121"/>
                    </a:lnTo>
                    <a:lnTo>
                      <a:pt x="153" y="119"/>
                    </a:lnTo>
                    <a:lnTo>
                      <a:pt x="156" y="118"/>
                    </a:lnTo>
                    <a:lnTo>
                      <a:pt x="162" y="115"/>
                    </a:lnTo>
                    <a:lnTo>
                      <a:pt x="167" y="112"/>
                    </a:lnTo>
                    <a:lnTo>
                      <a:pt x="173" y="109"/>
                    </a:lnTo>
                    <a:lnTo>
                      <a:pt x="178" y="107"/>
                    </a:lnTo>
                    <a:lnTo>
                      <a:pt x="183" y="104"/>
                    </a:lnTo>
                    <a:lnTo>
                      <a:pt x="186" y="102"/>
                    </a:lnTo>
                    <a:lnTo>
                      <a:pt x="189" y="101"/>
                    </a:lnTo>
                    <a:lnTo>
                      <a:pt x="189" y="99"/>
                    </a:lnTo>
                    <a:lnTo>
                      <a:pt x="189" y="96"/>
                    </a:lnTo>
                    <a:lnTo>
                      <a:pt x="189" y="93"/>
                    </a:lnTo>
                    <a:lnTo>
                      <a:pt x="188" y="89"/>
                    </a:lnTo>
                    <a:lnTo>
                      <a:pt x="186" y="88"/>
                    </a:lnTo>
                    <a:lnTo>
                      <a:pt x="185" y="87"/>
                    </a:lnTo>
                    <a:lnTo>
                      <a:pt x="182" y="86"/>
                    </a:lnTo>
                    <a:lnTo>
                      <a:pt x="179" y="86"/>
                    </a:lnTo>
                    <a:lnTo>
                      <a:pt x="176" y="86"/>
                    </a:lnTo>
                    <a:lnTo>
                      <a:pt x="171" y="86"/>
                    </a:lnTo>
                    <a:lnTo>
                      <a:pt x="165" y="87"/>
                    </a:lnTo>
                    <a:lnTo>
                      <a:pt x="157" y="87"/>
                    </a:lnTo>
                    <a:lnTo>
                      <a:pt x="151" y="88"/>
                    </a:lnTo>
                    <a:lnTo>
                      <a:pt x="145" y="89"/>
                    </a:lnTo>
                    <a:lnTo>
                      <a:pt x="141" y="89"/>
                    </a:lnTo>
                    <a:lnTo>
                      <a:pt x="139" y="89"/>
                    </a:lnTo>
                    <a:lnTo>
                      <a:pt x="136" y="89"/>
                    </a:lnTo>
                    <a:lnTo>
                      <a:pt x="131" y="90"/>
                    </a:lnTo>
                    <a:lnTo>
                      <a:pt x="127" y="92"/>
                    </a:lnTo>
                    <a:lnTo>
                      <a:pt x="126" y="90"/>
                    </a:lnTo>
                    <a:lnTo>
                      <a:pt x="128" y="87"/>
                    </a:lnTo>
                    <a:lnTo>
                      <a:pt x="133" y="81"/>
                    </a:lnTo>
                    <a:lnTo>
                      <a:pt x="138" y="76"/>
                    </a:lnTo>
                    <a:lnTo>
                      <a:pt x="140" y="73"/>
                    </a:lnTo>
                    <a:lnTo>
                      <a:pt x="143" y="68"/>
                    </a:lnTo>
                    <a:lnTo>
                      <a:pt x="148" y="57"/>
                    </a:lnTo>
                    <a:lnTo>
                      <a:pt x="152" y="47"/>
                    </a:lnTo>
                    <a:lnTo>
                      <a:pt x="155" y="42"/>
                    </a:lnTo>
                    <a:lnTo>
                      <a:pt x="155" y="40"/>
                    </a:lnTo>
                    <a:lnTo>
                      <a:pt x="155" y="35"/>
                    </a:lnTo>
                    <a:lnTo>
                      <a:pt x="153" y="32"/>
                    </a:lnTo>
                    <a:lnTo>
                      <a:pt x="152" y="30"/>
                    </a:lnTo>
                    <a:lnTo>
                      <a:pt x="150" y="29"/>
                    </a:lnTo>
                    <a:lnTo>
                      <a:pt x="147" y="27"/>
                    </a:lnTo>
                    <a:lnTo>
                      <a:pt x="144" y="27"/>
                    </a:lnTo>
                    <a:lnTo>
                      <a:pt x="140" y="28"/>
                    </a:lnTo>
                    <a:lnTo>
                      <a:pt x="137" y="30"/>
                    </a:lnTo>
                    <a:lnTo>
                      <a:pt x="133" y="33"/>
                    </a:lnTo>
                    <a:lnTo>
                      <a:pt x="130" y="36"/>
                    </a:lnTo>
                    <a:lnTo>
                      <a:pt x="129" y="39"/>
                    </a:lnTo>
                    <a:lnTo>
                      <a:pt x="126" y="41"/>
                    </a:lnTo>
                    <a:lnTo>
                      <a:pt x="122" y="46"/>
                    </a:lnTo>
                    <a:lnTo>
                      <a:pt x="117" y="51"/>
                    </a:lnTo>
                    <a:lnTo>
                      <a:pt x="114" y="54"/>
                    </a:lnTo>
                    <a:lnTo>
                      <a:pt x="112" y="56"/>
                    </a:lnTo>
                    <a:lnTo>
                      <a:pt x="109" y="58"/>
                    </a:lnTo>
                    <a:lnTo>
                      <a:pt x="106" y="60"/>
                    </a:lnTo>
                    <a:lnTo>
                      <a:pt x="103" y="61"/>
                    </a:lnTo>
                    <a:lnTo>
                      <a:pt x="101" y="62"/>
                    </a:lnTo>
                    <a:lnTo>
                      <a:pt x="100" y="61"/>
                    </a:lnTo>
                    <a:lnTo>
                      <a:pt x="99" y="61"/>
                    </a:lnTo>
                    <a:lnTo>
                      <a:pt x="99" y="59"/>
                    </a:lnTo>
                    <a:lnTo>
                      <a:pt x="101" y="54"/>
                    </a:lnTo>
                    <a:lnTo>
                      <a:pt x="104" y="46"/>
                    </a:lnTo>
                    <a:lnTo>
                      <a:pt x="109" y="37"/>
                    </a:lnTo>
                    <a:lnTo>
                      <a:pt x="111" y="33"/>
                    </a:lnTo>
                    <a:lnTo>
                      <a:pt x="113" y="29"/>
                    </a:lnTo>
                    <a:lnTo>
                      <a:pt x="115" y="23"/>
                    </a:lnTo>
                    <a:lnTo>
                      <a:pt x="117" y="16"/>
                    </a:lnTo>
                    <a:lnTo>
                      <a:pt x="118" y="10"/>
                    </a:lnTo>
                    <a:lnTo>
                      <a:pt x="117" y="7"/>
                    </a:lnTo>
                    <a:lnTo>
                      <a:pt x="116" y="3"/>
                    </a:lnTo>
                    <a:lnTo>
                      <a:pt x="114" y="1"/>
                    </a:lnTo>
                    <a:lnTo>
                      <a:pt x="112" y="0"/>
                    </a:lnTo>
                    <a:lnTo>
                      <a:pt x="107" y="2"/>
                    </a:lnTo>
                    <a:lnTo>
                      <a:pt x="101" y="7"/>
                    </a:lnTo>
                    <a:lnTo>
                      <a:pt x="95" y="14"/>
                    </a:lnTo>
                    <a:lnTo>
                      <a:pt x="91" y="18"/>
                    </a:lnTo>
                    <a:lnTo>
                      <a:pt x="87" y="26"/>
                    </a:lnTo>
                    <a:lnTo>
                      <a:pt x="79" y="39"/>
                    </a:lnTo>
                    <a:lnTo>
                      <a:pt x="72" y="52"/>
                    </a:lnTo>
                    <a:lnTo>
                      <a:pt x="67" y="59"/>
                    </a:lnTo>
                    <a:lnTo>
                      <a:pt x="62" y="62"/>
                    </a:lnTo>
                    <a:lnTo>
                      <a:pt x="54" y="67"/>
                    </a:lnTo>
                    <a:lnTo>
                      <a:pt x="47" y="71"/>
                    </a:lnTo>
                    <a:lnTo>
                      <a:pt x="42" y="72"/>
                    </a:lnTo>
                    <a:lnTo>
                      <a:pt x="38" y="71"/>
                    </a:lnTo>
                    <a:lnTo>
                      <a:pt x="33" y="68"/>
                    </a:lnTo>
                    <a:lnTo>
                      <a:pt x="27" y="66"/>
                    </a:lnTo>
                    <a:lnTo>
                      <a:pt x="23" y="61"/>
                    </a:lnTo>
                    <a:lnTo>
                      <a:pt x="20" y="56"/>
                    </a:lnTo>
                    <a:lnTo>
                      <a:pt x="15" y="50"/>
                    </a:lnTo>
                    <a:lnTo>
                      <a:pt x="11" y="46"/>
                    </a:lnTo>
                    <a:lnTo>
                      <a:pt x="7" y="43"/>
                    </a:lnTo>
                    <a:lnTo>
                      <a:pt x="4" y="42"/>
                    </a:lnTo>
                    <a:lnTo>
                      <a:pt x="3" y="42"/>
                    </a:lnTo>
                    <a:lnTo>
                      <a:pt x="0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7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471076" name="Freeform 36"/>
              <p:cNvSpPr>
                <a:spLocks/>
              </p:cNvSpPr>
              <p:nvPr/>
            </p:nvSpPr>
            <p:spPr bwMode="auto">
              <a:xfrm>
                <a:off x="2414" y="1703"/>
                <a:ext cx="196" cy="144"/>
              </a:xfrm>
              <a:custGeom>
                <a:avLst/>
                <a:gdLst>
                  <a:gd name="T0" fmla="*/ 116 w 196"/>
                  <a:gd name="T1" fmla="*/ 1 h 144"/>
                  <a:gd name="T2" fmla="*/ 132 w 196"/>
                  <a:gd name="T3" fmla="*/ 2 h 144"/>
                  <a:gd name="T4" fmla="*/ 154 w 196"/>
                  <a:gd name="T5" fmla="*/ 9 h 144"/>
                  <a:gd name="T6" fmla="*/ 175 w 196"/>
                  <a:gd name="T7" fmla="*/ 17 h 144"/>
                  <a:gd name="T8" fmla="*/ 187 w 196"/>
                  <a:gd name="T9" fmla="*/ 24 h 144"/>
                  <a:gd name="T10" fmla="*/ 195 w 196"/>
                  <a:gd name="T11" fmla="*/ 37 h 144"/>
                  <a:gd name="T12" fmla="*/ 194 w 196"/>
                  <a:gd name="T13" fmla="*/ 54 h 144"/>
                  <a:gd name="T14" fmla="*/ 187 w 196"/>
                  <a:gd name="T15" fmla="*/ 90 h 144"/>
                  <a:gd name="T16" fmla="*/ 180 w 196"/>
                  <a:gd name="T17" fmla="*/ 102 h 144"/>
                  <a:gd name="T18" fmla="*/ 164 w 196"/>
                  <a:gd name="T19" fmla="*/ 111 h 144"/>
                  <a:gd name="T20" fmla="*/ 153 w 196"/>
                  <a:gd name="T21" fmla="*/ 117 h 144"/>
                  <a:gd name="T22" fmla="*/ 132 w 196"/>
                  <a:gd name="T23" fmla="*/ 135 h 144"/>
                  <a:gd name="T24" fmla="*/ 115 w 196"/>
                  <a:gd name="T25" fmla="*/ 141 h 144"/>
                  <a:gd name="T26" fmla="*/ 96 w 196"/>
                  <a:gd name="T27" fmla="*/ 144 h 144"/>
                  <a:gd name="T28" fmla="*/ 86 w 196"/>
                  <a:gd name="T29" fmla="*/ 140 h 144"/>
                  <a:gd name="T30" fmla="*/ 75 w 196"/>
                  <a:gd name="T31" fmla="*/ 123 h 144"/>
                  <a:gd name="T32" fmla="*/ 81 w 196"/>
                  <a:gd name="T33" fmla="*/ 117 h 144"/>
                  <a:gd name="T34" fmla="*/ 96 w 196"/>
                  <a:gd name="T35" fmla="*/ 113 h 144"/>
                  <a:gd name="T36" fmla="*/ 109 w 196"/>
                  <a:gd name="T37" fmla="*/ 108 h 144"/>
                  <a:gd name="T38" fmla="*/ 117 w 196"/>
                  <a:gd name="T39" fmla="*/ 88 h 144"/>
                  <a:gd name="T40" fmla="*/ 124 w 196"/>
                  <a:gd name="T41" fmla="*/ 76 h 144"/>
                  <a:gd name="T42" fmla="*/ 131 w 196"/>
                  <a:gd name="T43" fmla="*/ 71 h 144"/>
                  <a:gd name="T44" fmla="*/ 129 w 196"/>
                  <a:gd name="T45" fmla="*/ 65 h 144"/>
                  <a:gd name="T46" fmla="*/ 105 w 196"/>
                  <a:gd name="T47" fmla="*/ 42 h 144"/>
                  <a:gd name="T48" fmla="*/ 88 w 196"/>
                  <a:gd name="T49" fmla="*/ 46 h 144"/>
                  <a:gd name="T50" fmla="*/ 86 w 196"/>
                  <a:gd name="T51" fmla="*/ 53 h 144"/>
                  <a:gd name="T52" fmla="*/ 110 w 196"/>
                  <a:gd name="T53" fmla="*/ 63 h 144"/>
                  <a:gd name="T54" fmla="*/ 111 w 196"/>
                  <a:gd name="T55" fmla="*/ 79 h 144"/>
                  <a:gd name="T56" fmla="*/ 105 w 196"/>
                  <a:gd name="T57" fmla="*/ 92 h 144"/>
                  <a:gd name="T58" fmla="*/ 94 w 196"/>
                  <a:gd name="T59" fmla="*/ 103 h 144"/>
                  <a:gd name="T60" fmla="*/ 83 w 196"/>
                  <a:gd name="T61" fmla="*/ 108 h 144"/>
                  <a:gd name="T62" fmla="*/ 66 w 196"/>
                  <a:gd name="T63" fmla="*/ 118 h 144"/>
                  <a:gd name="T64" fmla="*/ 59 w 196"/>
                  <a:gd name="T65" fmla="*/ 125 h 144"/>
                  <a:gd name="T66" fmla="*/ 53 w 196"/>
                  <a:gd name="T67" fmla="*/ 133 h 144"/>
                  <a:gd name="T68" fmla="*/ 45 w 196"/>
                  <a:gd name="T69" fmla="*/ 139 h 144"/>
                  <a:gd name="T70" fmla="*/ 39 w 196"/>
                  <a:gd name="T71" fmla="*/ 140 h 144"/>
                  <a:gd name="T72" fmla="*/ 25 w 196"/>
                  <a:gd name="T73" fmla="*/ 141 h 144"/>
                  <a:gd name="T74" fmla="*/ 14 w 196"/>
                  <a:gd name="T75" fmla="*/ 139 h 144"/>
                  <a:gd name="T76" fmla="*/ 7 w 196"/>
                  <a:gd name="T77" fmla="*/ 124 h 144"/>
                  <a:gd name="T78" fmla="*/ 19 w 196"/>
                  <a:gd name="T79" fmla="*/ 118 h 144"/>
                  <a:gd name="T80" fmla="*/ 37 w 196"/>
                  <a:gd name="T81" fmla="*/ 110 h 144"/>
                  <a:gd name="T82" fmla="*/ 46 w 196"/>
                  <a:gd name="T83" fmla="*/ 107 h 144"/>
                  <a:gd name="T84" fmla="*/ 59 w 196"/>
                  <a:gd name="T85" fmla="*/ 104 h 144"/>
                  <a:gd name="T86" fmla="*/ 62 w 196"/>
                  <a:gd name="T87" fmla="*/ 98 h 144"/>
                  <a:gd name="T88" fmla="*/ 57 w 196"/>
                  <a:gd name="T89" fmla="*/ 95 h 144"/>
                  <a:gd name="T90" fmla="*/ 43 w 196"/>
                  <a:gd name="T91" fmla="*/ 104 h 144"/>
                  <a:gd name="T92" fmla="*/ 32 w 196"/>
                  <a:gd name="T93" fmla="*/ 109 h 144"/>
                  <a:gd name="T94" fmla="*/ 15 w 196"/>
                  <a:gd name="T95" fmla="*/ 116 h 144"/>
                  <a:gd name="T96" fmla="*/ 5 w 196"/>
                  <a:gd name="T97" fmla="*/ 116 h 144"/>
                  <a:gd name="T98" fmla="*/ 1 w 196"/>
                  <a:gd name="T99" fmla="*/ 104 h 144"/>
                  <a:gd name="T100" fmla="*/ 22 w 196"/>
                  <a:gd name="T101" fmla="*/ 92 h 144"/>
                  <a:gd name="T102" fmla="*/ 54 w 196"/>
                  <a:gd name="T103" fmla="*/ 75 h 144"/>
                  <a:gd name="T104" fmla="*/ 65 w 196"/>
                  <a:gd name="T105" fmla="*/ 66 h 144"/>
                  <a:gd name="T106" fmla="*/ 68 w 196"/>
                  <a:gd name="T107" fmla="*/ 51 h 144"/>
                  <a:gd name="T108" fmla="*/ 71 w 196"/>
                  <a:gd name="T109" fmla="*/ 30 h 144"/>
                  <a:gd name="T110" fmla="*/ 91 w 196"/>
                  <a:gd name="T111" fmla="*/ 10 h 144"/>
                  <a:gd name="T112" fmla="*/ 104 w 196"/>
                  <a:gd name="T113" fmla="*/ 1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96" h="144">
                    <a:moveTo>
                      <a:pt x="104" y="1"/>
                    </a:moveTo>
                    <a:lnTo>
                      <a:pt x="108" y="1"/>
                    </a:lnTo>
                    <a:lnTo>
                      <a:pt x="116" y="1"/>
                    </a:lnTo>
                    <a:lnTo>
                      <a:pt x="125" y="1"/>
                    </a:lnTo>
                    <a:lnTo>
                      <a:pt x="130" y="1"/>
                    </a:lnTo>
                    <a:lnTo>
                      <a:pt x="132" y="2"/>
                    </a:lnTo>
                    <a:lnTo>
                      <a:pt x="137" y="3"/>
                    </a:lnTo>
                    <a:lnTo>
                      <a:pt x="145" y="6"/>
                    </a:lnTo>
                    <a:lnTo>
                      <a:pt x="154" y="9"/>
                    </a:lnTo>
                    <a:lnTo>
                      <a:pt x="163" y="12"/>
                    </a:lnTo>
                    <a:lnTo>
                      <a:pt x="170" y="14"/>
                    </a:lnTo>
                    <a:lnTo>
                      <a:pt x="175" y="17"/>
                    </a:lnTo>
                    <a:lnTo>
                      <a:pt x="178" y="18"/>
                    </a:lnTo>
                    <a:lnTo>
                      <a:pt x="182" y="20"/>
                    </a:lnTo>
                    <a:lnTo>
                      <a:pt x="187" y="24"/>
                    </a:lnTo>
                    <a:lnTo>
                      <a:pt x="192" y="28"/>
                    </a:lnTo>
                    <a:lnTo>
                      <a:pt x="194" y="32"/>
                    </a:lnTo>
                    <a:lnTo>
                      <a:pt x="195" y="37"/>
                    </a:lnTo>
                    <a:lnTo>
                      <a:pt x="196" y="42"/>
                    </a:lnTo>
                    <a:lnTo>
                      <a:pt x="195" y="49"/>
                    </a:lnTo>
                    <a:lnTo>
                      <a:pt x="194" y="54"/>
                    </a:lnTo>
                    <a:lnTo>
                      <a:pt x="192" y="62"/>
                    </a:lnTo>
                    <a:lnTo>
                      <a:pt x="189" y="77"/>
                    </a:lnTo>
                    <a:lnTo>
                      <a:pt x="187" y="90"/>
                    </a:lnTo>
                    <a:lnTo>
                      <a:pt x="185" y="97"/>
                    </a:lnTo>
                    <a:lnTo>
                      <a:pt x="184" y="98"/>
                    </a:lnTo>
                    <a:lnTo>
                      <a:pt x="180" y="102"/>
                    </a:lnTo>
                    <a:lnTo>
                      <a:pt x="175" y="105"/>
                    </a:lnTo>
                    <a:lnTo>
                      <a:pt x="169" y="108"/>
                    </a:lnTo>
                    <a:lnTo>
                      <a:pt x="164" y="111"/>
                    </a:lnTo>
                    <a:lnTo>
                      <a:pt x="159" y="114"/>
                    </a:lnTo>
                    <a:lnTo>
                      <a:pt x="155" y="116"/>
                    </a:lnTo>
                    <a:lnTo>
                      <a:pt x="153" y="117"/>
                    </a:lnTo>
                    <a:lnTo>
                      <a:pt x="147" y="121"/>
                    </a:lnTo>
                    <a:lnTo>
                      <a:pt x="140" y="128"/>
                    </a:lnTo>
                    <a:lnTo>
                      <a:pt x="132" y="135"/>
                    </a:lnTo>
                    <a:lnTo>
                      <a:pt x="125" y="139"/>
                    </a:lnTo>
                    <a:lnTo>
                      <a:pt x="121" y="140"/>
                    </a:lnTo>
                    <a:lnTo>
                      <a:pt x="115" y="141"/>
                    </a:lnTo>
                    <a:lnTo>
                      <a:pt x="108" y="143"/>
                    </a:lnTo>
                    <a:lnTo>
                      <a:pt x="101" y="144"/>
                    </a:lnTo>
                    <a:lnTo>
                      <a:pt x="96" y="144"/>
                    </a:lnTo>
                    <a:lnTo>
                      <a:pt x="92" y="142"/>
                    </a:lnTo>
                    <a:lnTo>
                      <a:pt x="89" y="141"/>
                    </a:lnTo>
                    <a:lnTo>
                      <a:pt x="86" y="140"/>
                    </a:lnTo>
                    <a:lnTo>
                      <a:pt x="82" y="136"/>
                    </a:lnTo>
                    <a:lnTo>
                      <a:pt x="78" y="130"/>
                    </a:lnTo>
                    <a:lnTo>
                      <a:pt x="75" y="123"/>
                    </a:lnTo>
                    <a:lnTo>
                      <a:pt x="76" y="119"/>
                    </a:lnTo>
                    <a:lnTo>
                      <a:pt x="78" y="118"/>
                    </a:lnTo>
                    <a:lnTo>
                      <a:pt x="81" y="117"/>
                    </a:lnTo>
                    <a:lnTo>
                      <a:pt x="86" y="116"/>
                    </a:lnTo>
                    <a:lnTo>
                      <a:pt x="91" y="114"/>
                    </a:lnTo>
                    <a:lnTo>
                      <a:pt x="96" y="113"/>
                    </a:lnTo>
                    <a:lnTo>
                      <a:pt x="102" y="111"/>
                    </a:lnTo>
                    <a:lnTo>
                      <a:pt x="106" y="109"/>
                    </a:lnTo>
                    <a:lnTo>
                      <a:pt x="109" y="108"/>
                    </a:lnTo>
                    <a:lnTo>
                      <a:pt x="112" y="104"/>
                    </a:lnTo>
                    <a:lnTo>
                      <a:pt x="115" y="95"/>
                    </a:lnTo>
                    <a:lnTo>
                      <a:pt x="117" y="88"/>
                    </a:lnTo>
                    <a:lnTo>
                      <a:pt x="119" y="82"/>
                    </a:lnTo>
                    <a:lnTo>
                      <a:pt x="122" y="79"/>
                    </a:lnTo>
                    <a:lnTo>
                      <a:pt x="124" y="76"/>
                    </a:lnTo>
                    <a:lnTo>
                      <a:pt x="127" y="74"/>
                    </a:lnTo>
                    <a:lnTo>
                      <a:pt x="129" y="72"/>
                    </a:lnTo>
                    <a:lnTo>
                      <a:pt x="131" y="71"/>
                    </a:lnTo>
                    <a:lnTo>
                      <a:pt x="132" y="70"/>
                    </a:lnTo>
                    <a:lnTo>
                      <a:pt x="131" y="68"/>
                    </a:lnTo>
                    <a:lnTo>
                      <a:pt x="129" y="65"/>
                    </a:lnTo>
                    <a:lnTo>
                      <a:pt x="122" y="58"/>
                    </a:lnTo>
                    <a:lnTo>
                      <a:pt x="114" y="50"/>
                    </a:lnTo>
                    <a:lnTo>
                      <a:pt x="105" y="42"/>
                    </a:lnTo>
                    <a:lnTo>
                      <a:pt x="98" y="40"/>
                    </a:lnTo>
                    <a:lnTo>
                      <a:pt x="93" y="43"/>
                    </a:lnTo>
                    <a:lnTo>
                      <a:pt x="88" y="46"/>
                    </a:lnTo>
                    <a:lnTo>
                      <a:pt x="84" y="51"/>
                    </a:lnTo>
                    <a:lnTo>
                      <a:pt x="82" y="52"/>
                    </a:lnTo>
                    <a:lnTo>
                      <a:pt x="86" y="53"/>
                    </a:lnTo>
                    <a:lnTo>
                      <a:pt x="94" y="56"/>
                    </a:lnTo>
                    <a:lnTo>
                      <a:pt x="105" y="60"/>
                    </a:lnTo>
                    <a:lnTo>
                      <a:pt x="110" y="63"/>
                    </a:lnTo>
                    <a:lnTo>
                      <a:pt x="111" y="67"/>
                    </a:lnTo>
                    <a:lnTo>
                      <a:pt x="112" y="74"/>
                    </a:lnTo>
                    <a:lnTo>
                      <a:pt x="111" y="79"/>
                    </a:lnTo>
                    <a:lnTo>
                      <a:pt x="110" y="83"/>
                    </a:lnTo>
                    <a:lnTo>
                      <a:pt x="108" y="86"/>
                    </a:lnTo>
                    <a:lnTo>
                      <a:pt x="105" y="92"/>
                    </a:lnTo>
                    <a:lnTo>
                      <a:pt x="101" y="97"/>
                    </a:lnTo>
                    <a:lnTo>
                      <a:pt x="97" y="101"/>
                    </a:lnTo>
                    <a:lnTo>
                      <a:pt x="94" y="103"/>
                    </a:lnTo>
                    <a:lnTo>
                      <a:pt x="90" y="105"/>
                    </a:lnTo>
                    <a:lnTo>
                      <a:pt x="86" y="107"/>
                    </a:lnTo>
                    <a:lnTo>
                      <a:pt x="83" y="108"/>
                    </a:lnTo>
                    <a:lnTo>
                      <a:pt x="79" y="110"/>
                    </a:lnTo>
                    <a:lnTo>
                      <a:pt x="72" y="114"/>
                    </a:lnTo>
                    <a:lnTo>
                      <a:pt x="66" y="118"/>
                    </a:lnTo>
                    <a:lnTo>
                      <a:pt x="63" y="120"/>
                    </a:lnTo>
                    <a:lnTo>
                      <a:pt x="61" y="122"/>
                    </a:lnTo>
                    <a:lnTo>
                      <a:pt x="59" y="125"/>
                    </a:lnTo>
                    <a:lnTo>
                      <a:pt x="56" y="129"/>
                    </a:lnTo>
                    <a:lnTo>
                      <a:pt x="54" y="131"/>
                    </a:lnTo>
                    <a:lnTo>
                      <a:pt x="53" y="133"/>
                    </a:lnTo>
                    <a:lnTo>
                      <a:pt x="50" y="135"/>
                    </a:lnTo>
                    <a:lnTo>
                      <a:pt x="48" y="138"/>
                    </a:lnTo>
                    <a:lnTo>
                      <a:pt x="45" y="139"/>
                    </a:lnTo>
                    <a:lnTo>
                      <a:pt x="43" y="140"/>
                    </a:lnTo>
                    <a:lnTo>
                      <a:pt x="41" y="140"/>
                    </a:lnTo>
                    <a:lnTo>
                      <a:pt x="39" y="140"/>
                    </a:lnTo>
                    <a:lnTo>
                      <a:pt x="36" y="140"/>
                    </a:lnTo>
                    <a:lnTo>
                      <a:pt x="32" y="140"/>
                    </a:lnTo>
                    <a:lnTo>
                      <a:pt x="25" y="141"/>
                    </a:lnTo>
                    <a:lnTo>
                      <a:pt x="19" y="142"/>
                    </a:lnTo>
                    <a:lnTo>
                      <a:pt x="16" y="142"/>
                    </a:lnTo>
                    <a:lnTo>
                      <a:pt x="14" y="139"/>
                    </a:lnTo>
                    <a:lnTo>
                      <a:pt x="10" y="134"/>
                    </a:lnTo>
                    <a:lnTo>
                      <a:pt x="7" y="128"/>
                    </a:lnTo>
                    <a:lnTo>
                      <a:pt x="7" y="124"/>
                    </a:lnTo>
                    <a:lnTo>
                      <a:pt x="10" y="123"/>
                    </a:lnTo>
                    <a:lnTo>
                      <a:pt x="14" y="121"/>
                    </a:lnTo>
                    <a:lnTo>
                      <a:pt x="19" y="118"/>
                    </a:lnTo>
                    <a:lnTo>
                      <a:pt x="26" y="115"/>
                    </a:lnTo>
                    <a:lnTo>
                      <a:pt x="32" y="112"/>
                    </a:lnTo>
                    <a:lnTo>
                      <a:pt x="37" y="110"/>
                    </a:lnTo>
                    <a:lnTo>
                      <a:pt x="41" y="108"/>
                    </a:lnTo>
                    <a:lnTo>
                      <a:pt x="43" y="107"/>
                    </a:lnTo>
                    <a:lnTo>
                      <a:pt x="46" y="107"/>
                    </a:lnTo>
                    <a:lnTo>
                      <a:pt x="51" y="106"/>
                    </a:lnTo>
                    <a:lnTo>
                      <a:pt x="56" y="105"/>
                    </a:lnTo>
                    <a:lnTo>
                      <a:pt x="59" y="104"/>
                    </a:lnTo>
                    <a:lnTo>
                      <a:pt x="60" y="102"/>
                    </a:lnTo>
                    <a:lnTo>
                      <a:pt x="61" y="100"/>
                    </a:lnTo>
                    <a:lnTo>
                      <a:pt x="62" y="98"/>
                    </a:lnTo>
                    <a:lnTo>
                      <a:pt x="62" y="97"/>
                    </a:lnTo>
                    <a:lnTo>
                      <a:pt x="59" y="94"/>
                    </a:lnTo>
                    <a:lnTo>
                      <a:pt x="57" y="95"/>
                    </a:lnTo>
                    <a:lnTo>
                      <a:pt x="52" y="98"/>
                    </a:lnTo>
                    <a:lnTo>
                      <a:pt x="46" y="102"/>
                    </a:lnTo>
                    <a:lnTo>
                      <a:pt x="43" y="104"/>
                    </a:lnTo>
                    <a:lnTo>
                      <a:pt x="41" y="105"/>
                    </a:lnTo>
                    <a:lnTo>
                      <a:pt x="37" y="107"/>
                    </a:lnTo>
                    <a:lnTo>
                      <a:pt x="32" y="109"/>
                    </a:lnTo>
                    <a:lnTo>
                      <a:pt x="27" y="111"/>
                    </a:lnTo>
                    <a:lnTo>
                      <a:pt x="20" y="114"/>
                    </a:lnTo>
                    <a:lnTo>
                      <a:pt x="15" y="116"/>
                    </a:lnTo>
                    <a:lnTo>
                      <a:pt x="11" y="117"/>
                    </a:lnTo>
                    <a:lnTo>
                      <a:pt x="9" y="118"/>
                    </a:lnTo>
                    <a:lnTo>
                      <a:pt x="5" y="116"/>
                    </a:lnTo>
                    <a:lnTo>
                      <a:pt x="2" y="112"/>
                    </a:lnTo>
                    <a:lnTo>
                      <a:pt x="0" y="107"/>
                    </a:lnTo>
                    <a:lnTo>
                      <a:pt x="1" y="104"/>
                    </a:lnTo>
                    <a:lnTo>
                      <a:pt x="4" y="102"/>
                    </a:lnTo>
                    <a:lnTo>
                      <a:pt x="12" y="97"/>
                    </a:lnTo>
                    <a:lnTo>
                      <a:pt x="22" y="92"/>
                    </a:lnTo>
                    <a:lnTo>
                      <a:pt x="33" y="86"/>
                    </a:lnTo>
                    <a:lnTo>
                      <a:pt x="44" y="80"/>
                    </a:lnTo>
                    <a:lnTo>
                      <a:pt x="54" y="75"/>
                    </a:lnTo>
                    <a:lnTo>
                      <a:pt x="61" y="71"/>
                    </a:lnTo>
                    <a:lnTo>
                      <a:pt x="64" y="69"/>
                    </a:lnTo>
                    <a:lnTo>
                      <a:pt x="65" y="66"/>
                    </a:lnTo>
                    <a:lnTo>
                      <a:pt x="67" y="61"/>
                    </a:lnTo>
                    <a:lnTo>
                      <a:pt x="68" y="56"/>
                    </a:lnTo>
                    <a:lnTo>
                      <a:pt x="68" y="51"/>
                    </a:lnTo>
                    <a:lnTo>
                      <a:pt x="68" y="45"/>
                    </a:lnTo>
                    <a:lnTo>
                      <a:pt x="69" y="37"/>
                    </a:lnTo>
                    <a:lnTo>
                      <a:pt x="71" y="30"/>
                    </a:lnTo>
                    <a:lnTo>
                      <a:pt x="75" y="25"/>
                    </a:lnTo>
                    <a:lnTo>
                      <a:pt x="81" y="18"/>
                    </a:lnTo>
                    <a:lnTo>
                      <a:pt x="91" y="10"/>
                    </a:lnTo>
                    <a:lnTo>
                      <a:pt x="99" y="3"/>
                    </a:lnTo>
                    <a:lnTo>
                      <a:pt x="104" y="0"/>
                    </a:lnTo>
                    <a:lnTo>
                      <a:pt x="104" y="1"/>
                    </a:lnTo>
                    <a:close/>
                  </a:path>
                </a:pathLst>
              </a:custGeom>
              <a:solidFill>
                <a:srgbClr val="7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471077" name="Freeform 37"/>
              <p:cNvSpPr>
                <a:spLocks/>
              </p:cNvSpPr>
              <p:nvPr/>
            </p:nvSpPr>
            <p:spPr bwMode="auto">
              <a:xfrm>
                <a:off x="2445" y="1837"/>
                <a:ext cx="82" cy="62"/>
              </a:xfrm>
              <a:custGeom>
                <a:avLst/>
                <a:gdLst>
                  <a:gd name="T0" fmla="*/ 57 w 82"/>
                  <a:gd name="T1" fmla="*/ 11 h 62"/>
                  <a:gd name="T2" fmla="*/ 62 w 82"/>
                  <a:gd name="T3" fmla="*/ 13 h 62"/>
                  <a:gd name="T4" fmla="*/ 70 w 82"/>
                  <a:gd name="T5" fmla="*/ 13 h 62"/>
                  <a:gd name="T6" fmla="*/ 80 w 82"/>
                  <a:gd name="T7" fmla="*/ 12 h 62"/>
                  <a:gd name="T8" fmla="*/ 81 w 82"/>
                  <a:gd name="T9" fmla="*/ 16 h 62"/>
                  <a:gd name="T10" fmla="*/ 74 w 82"/>
                  <a:gd name="T11" fmla="*/ 35 h 62"/>
                  <a:gd name="T12" fmla="*/ 68 w 82"/>
                  <a:gd name="T13" fmla="*/ 43 h 62"/>
                  <a:gd name="T14" fmla="*/ 56 w 82"/>
                  <a:gd name="T15" fmla="*/ 56 h 62"/>
                  <a:gd name="T16" fmla="*/ 49 w 82"/>
                  <a:gd name="T17" fmla="*/ 60 h 62"/>
                  <a:gd name="T18" fmla="*/ 45 w 82"/>
                  <a:gd name="T19" fmla="*/ 62 h 62"/>
                  <a:gd name="T20" fmla="*/ 35 w 82"/>
                  <a:gd name="T21" fmla="*/ 59 h 62"/>
                  <a:gd name="T22" fmla="*/ 29 w 82"/>
                  <a:gd name="T23" fmla="*/ 56 h 62"/>
                  <a:gd name="T24" fmla="*/ 30 w 82"/>
                  <a:gd name="T25" fmla="*/ 49 h 62"/>
                  <a:gd name="T26" fmla="*/ 41 w 82"/>
                  <a:gd name="T27" fmla="*/ 36 h 62"/>
                  <a:gd name="T28" fmla="*/ 48 w 82"/>
                  <a:gd name="T29" fmla="*/ 30 h 62"/>
                  <a:gd name="T30" fmla="*/ 55 w 82"/>
                  <a:gd name="T31" fmla="*/ 20 h 62"/>
                  <a:gd name="T32" fmla="*/ 52 w 82"/>
                  <a:gd name="T33" fmla="*/ 13 h 62"/>
                  <a:gd name="T34" fmla="*/ 46 w 82"/>
                  <a:gd name="T35" fmla="*/ 21 h 62"/>
                  <a:gd name="T36" fmla="*/ 39 w 82"/>
                  <a:gd name="T37" fmla="*/ 29 h 62"/>
                  <a:gd name="T38" fmla="*/ 34 w 82"/>
                  <a:gd name="T39" fmla="*/ 36 h 62"/>
                  <a:gd name="T40" fmla="*/ 25 w 82"/>
                  <a:gd name="T41" fmla="*/ 43 h 62"/>
                  <a:gd name="T42" fmla="*/ 14 w 82"/>
                  <a:gd name="T43" fmla="*/ 46 h 62"/>
                  <a:gd name="T44" fmla="*/ 6 w 82"/>
                  <a:gd name="T45" fmla="*/ 47 h 62"/>
                  <a:gd name="T46" fmla="*/ 2 w 82"/>
                  <a:gd name="T47" fmla="*/ 37 h 62"/>
                  <a:gd name="T48" fmla="*/ 0 w 82"/>
                  <a:gd name="T49" fmla="*/ 28 h 62"/>
                  <a:gd name="T50" fmla="*/ 9 w 82"/>
                  <a:gd name="T51" fmla="*/ 19 h 62"/>
                  <a:gd name="T52" fmla="*/ 21 w 82"/>
                  <a:gd name="T53" fmla="*/ 10 h 62"/>
                  <a:gd name="T54" fmla="*/ 28 w 82"/>
                  <a:gd name="T55" fmla="*/ 6 h 62"/>
                  <a:gd name="T56" fmla="*/ 34 w 82"/>
                  <a:gd name="T57" fmla="*/ 2 h 62"/>
                  <a:gd name="T58" fmla="*/ 39 w 82"/>
                  <a:gd name="T59" fmla="*/ 0 h 62"/>
                  <a:gd name="T60" fmla="*/ 44 w 82"/>
                  <a:gd name="T61" fmla="*/ 3 h 62"/>
                  <a:gd name="T62" fmla="*/ 51 w 82"/>
                  <a:gd name="T63" fmla="*/ 8 h 62"/>
                  <a:gd name="T64" fmla="*/ 56 w 82"/>
                  <a:gd name="T65" fmla="*/ 1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62">
                    <a:moveTo>
                      <a:pt x="56" y="10"/>
                    </a:moveTo>
                    <a:lnTo>
                      <a:pt x="57" y="11"/>
                    </a:lnTo>
                    <a:lnTo>
                      <a:pt x="59" y="12"/>
                    </a:lnTo>
                    <a:lnTo>
                      <a:pt x="62" y="13"/>
                    </a:lnTo>
                    <a:lnTo>
                      <a:pt x="65" y="13"/>
                    </a:lnTo>
                    <a:lnTo>
                      <a:pt x="70" y="13"/>
                    </a:lnTo>
                    <a:lnTo>
                      <a:pt x="76" y="12"/>
                    </a:lnTo>
                    <a:lnTo>
                      <a:pt x="80" y="12"/>
                    </a:lnTo>
                    <a:lnTo>
                      <a:pt x="82" y="12"/>
                    </a:lnTo>
                    <a:lnTo>
                      <a:pt x="81" y="16"/>
                    </a:lnTo>
                    <a:lnTo>
                      <a:pt x="78" y="26"/>
                    </a:lnTo>
                    <a:lnTo>
                      <a:pt x="74" y="35"/>
                    </a:lnTo>
                    <a:lnTo>
                      <a:pt x="72" y="40"/>
                    </a:lnTo>
                    <a:lnTo>
                      <a:pt x="68" y="43"/>
                    </a:lnTo>
                    <a:lnTo>
                      <a:pt x="62" y="50"/>
                    </a:lnTo>
                    <a:lnTo>
                      <a:pt x="56" y="56"/>
                    </a:lnTo>
                    <a:lnTo>
                      <a:pt x="52" y="59"/>
                    </a:lnTo>
                    <a:lnTo>
                      <a:pt x="49" y="60"/>
                    </a:lnTo>
                    <a:lnTo>
                      <a:pt x="47" y="61"/>
                    </a:lnTo>
                    <a:lnTo>
                      <a:pt x="45" y="62"/>
                    </a:lnTo>
                    <a:lnTo>
                      <a:pt x="40" y="61"/>
                    </a:lnTo>
                    <a:lnTo>
                      <a:pt x="35" y="59"/>
                    </a:lnTo>
                    <a:lnTo>
                      <a:pt x="31" y="58"/>
                    </a:lnTo>
                    <a:lnTo>
                      <a:pt x="29" y="56"/>
                    </a:lnTo>
                    <a:lnTo>
                      <a:pt x="28" y="53"/>
                    </a:lnTo>
                    <a:lnTo>
                      <a:pt x="30" y="49"/>
                    </a:lnTo>
                    <a:lnTo>
                      <a:pt x="35" y="42"/>
                    </a:lnTo>
                    <a:lnTo>
                      <a:pt x="41" y="36"/>
                    </a:lnTo>
                    <a:lnTo>
                      <a:pt x="45" y="33"/>
                    </a:lnTo>
                    <a:lnTo>
                      <a:pt x="48" y="30"/>
                    </a:lnTo>
                    <a:lnTo>
                      <a:pt x="52" y="25"/>
                    </a:lnTo>
                    <a:lnTo>
                      <a:pt x="55" y="20"/>
                    </a:lnTo>
                    <a:lnTo>
                      <a:pt x="57" y="17"/>
                    </a:lnTo>
                    <a:lnTo>
                      <a:pt x="52" y="13"/>
                    </a:lnTo>
                    <a:lnTo>
                      <a:pt x="50" y="15"/>
                    </a:lnTo>
                    <a:lnTo>
                      <a:pt x="46" y="21"/>
                    </a:lnTo>
                    <a:lnTo>
                      <a:pt x="41" y="26"/>
                    </a:lnTo>
                    <a:lnTo>
                      <a:pt x="39" y="29"/>
                    </a:lnTo>
                    <a:lnTo>
                      <a:pt x="38" y="31"/>
                    </a:lnTo>
                    <a:lnTo>
                      <a:pt x="34" y="36"/>
                    </a:lnTo>
                    <a:lnTo>
                      <a:pt x="29" y="41"/>
                    </a:lnTo>
                    <a:lnTo>
                      <a:pt x="25" y="43"/>
                    </a:lnTo>
                    <a:lnTo>
                      <a:pt x="20" y="45"/>
                    </a:lnTo>
                    <a:lnTo>
                      <a:pt x="14" y="46"/>
                    </a:lnTo>
                    <a:lnTo>
                      <a:pt x="9" y="47"/>
                    </a:lnTo>
                    <a:lnTo>
                      <a:pt x="6" y="47"/>
                    </a:lnTo>
                    <a:lnTo>
                      <a:pt x="4" y="43"/>
                    </a:lnTo>
                    <a:lnTo>
                      <a:pt x="2" y="37"/>
                    </a:lnTo>
                    <a:lnTo>
                      <a:pt x="0" y="31"/>
                    </a:lnTo>
                    <a:lnTo>
                      <a:pt x="0" y="28"/>
                    </a:lnTo>
                    <a:lnTo>
                      <a:pt x="3" y="25"/>
                    </a:lnTo>
                    <a:lnTo>
                      <a:pt x="9" y="19"/>
                    </a:lnTo>
                    <a:lnTo>
                      <a:pt x="15" y="13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8" y="6"/>
                    </a:lnTo>
                    <a:lnTo>
                      <a:pt x="31" y="4"/>
                    </a:lnTo>
                    <a:lnTo>
                      <a:pt x="34" y="2"/>
                    </a:lnTo>
                    <a:lnTo>
                      <a:pt x="37" y="1"/>
                    </a:lnTo>
                    <a:lnTo>
                      <a:pt x="39" y="0"/>
                    </a:lnTo>
                    <a:lnTo>
                      <a:pt x="41" y="1"/>
                    </a:lnTo>
                    <a:lnTo>
                      <a:pt x="44" y="3"/>
                    </a:lnTo>
                    <a:lnTo>
                      <a:pt x="47" y="5"/>
                    </a:lnTo>
                    <a:lnTo>
                      <a:pt x="51" y="8"/>
                    </a:lnTo>
                    <a:lnTo>
                      <a:pt x="55" y="9"/>
                    </a:lnTo>
                    <a:lnTo>
                      <a:pt x="56" y="10"/>
                    </a:lnTo>
                    <a:close/>
                  </a:path>
                </a:pathLst>
              </a:custGeom>
              <a:solidFill>
                <a:srgbClr val="7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471078" name="Freeform 38"/>
              <p:cNvSpPr>
                <a:spLocks/>
              </p:cNvSpPr>
              <p:nvPr/>
            </p:nvSpPr>
            <p:spPr bwMode="auto">
              <a:xfrm>
                <a:off x="2627" y="2710"/>
                <a:ext cx="252" cy="120"/>
              </a:xfrm>
              <a:custGeom>
                <a:avLst/>
                <a:gdLst>
                  <a:gd name="T0" fmla="*/ 43 w 252"/>
                  <a:gd name="T1" fmla="*/ 12 h 120"/>
                  <a:gd name="T2" fmla="*/ 85 w 252"/>
                  <a:gd name="T3" fmla="*/ 25 h 120"/>
                  <a:gd name="T4" fmla="*/ 113 w 252"/>
                  <a:gd name="T5" fmla="*/ 30 h 120"/>
                  <a:gd name="T6" fmla="*/ 126 w 252"/>
                  <a:gd name="T7" fmla="*/ 25 h 120"/>
                  <a:gd name="T8" fmla="*/ 143 w 252"/>
                  <a:gd name="T9" fmla="*/ 18 h 120"/>
                  <a:gd name="T10" fmla="*/ 152 w 252"/>
                  <a:gd name="T11" fmla="*/ 11 h 120"/>
                  <a:gd name="T12" fmla="*/ 156 w 252"/>
                  <a:gd name="T13" fmla="*/ 3 h 120"/>
                  <a:gd name="T14" fmla="*/ 167 w 252"/>
                  <a:gd name="T15" fmla="*/ 3 h 120"/>
                  <a:gd name="T16" fmla="*/ 195 w 252"/>
                  <a:gd name="T17" fmla="*/ 2 h 120"/>
                  <a:gd name="T18" fmla="*/ 211 w 252"/>
                  <a:gd name="T19" fmla="*/ 0 h 120"/>
                  <a:gd name="T20" fmla="*/ 220 w 252"/>
                  <a:gd name="T21" fmla="*/ 3 h 120"/>
                  <a:gd name="T22" fmla="*/ 224 w 252"/>
                  <a:gd name="T23" fmla="*/ 10 h 120"/>
                  <a:gd name="T24" fmla="*/ 218 w 252"/>
                  <a:gd name="T25" fmla="*/ 31 h 120"/>
                  <a:gd name="T26" fmla="*/ 199 w 252"/>
                  <a:gd name="T27" fmla="*/ 42 h 120"/>
                  <a:gd name="T28" fmla="*/ 199 w 252"/>
                  <a:gd name="T29" fmla="*/ 45 h 120"/>
                  <a:gd name="T30" fmla="*/ 207 w 252"/>
                  <a:gd name="T31" fmla="*/ 44 h 120"/>
                  <a:gd name="T32" fmla="*/ 220 w 252"/>
                  <a:gd name="T33" fmla="*/ 40 h 120"/>
                  <a:gd name="T34" fmla="*/ 234 w 252"/>
                  <a:gd name="T35" fmla="*/ 42 h 120"/>
                  <a:gd name="T36" fmla="*/ 244 w 252"/>
                  <a:gd name="T37" fmla="*/ 50 h 120"/>
                  <a:gd name="T38" fmla="*/ 243 w 252"/>
                  <a:gd name="T39" fmla="*/ 63 h 120"/>
                  <a:gd name="T40" fmla="*/ 231 w 252"/>
                  <a:gd name="T41" fmla="*/ 68 h 120"/>
                  <a:gd name="T42" fmla="*/ 216 w 252"/>
                  <a:gd name="T43" fmla="*/ 66 h 120"/>
                  <a:gd name="T44" fmla="*/ 222 w 252"/>
                  <a:gd name="T45" fmla="*/ 74 h 120"/>
                  <a:gd name="T46" fmla="*/ 236 w 252"/>
                  <a:gd name="T47" fmla="*/ 73 h 120"/>
                  <a:gd name="T48" fmla="*/ 246 w 252"/>
                  <a:gd name="T49" fmla="*/ 73 h 120"/>
                  <a:gd name="T50" fmla="*/ 252 w 252"/>
                  <a:gd name="T51" fmla="*/ 78 h 120"/>
                  <a:gd name="T52" fmla="*/ 249 w 252"/>
                  <a:gd name="T53" fmla="*/ 89 h 120"/>
                  <a:gd name="T54" fmla="*/ 238 w 252"/>
                  <a:gd name="T55" fmla="*/ 94 h 120"/>
                  <a:gd name="T56" fmla="*/ 223 w 252"/>
                  <a:gd name="T57" fmla="*/ 90 h 120"/>
                  <a:gd name="T58" fmla="*/ 213 w 252"/>
                  <a:gd name="T59" fmla="*/ 88 h 120"/>
                  <a:gd name="T60" fmla="*/ 212 w 252"/>
                  <a:gd name="T61" fmla="*/ 94 h 120"/>
                  <a:gd name="T62" fmla="*/ 225 w 252"/>
                  <a:gd name="T63" fmla="*/ 97 h 120"/>
                  <a:gd name="T64" fmla="*/ 241 w 252"/>
                  <a:gd name="T65" fmla="*/ 99 h 120"/>
                  <a:gd name="T66" fmla="*/ 242 w 252"/>
                  <a:gd name="T67" fmla="*/ 104 h 120"/>
                  <a:gd name="T68" fmla="*/ 239 w 252"/>
                  <a:gd name="T69" fmla="*/ 112 h 120"/>
                  <a:gd name="T70" fmla="*/ 231 w 252"/>
                  <a:gd name="T71" fmla="*/ 117 h 120"/>
                  <a:gd name="T72" fmla="*/ 217 w 252"/>
                  <a:gd name="T73" fmla="*/ 115 h 120"/>
                  <a:gd name="T74" fmla="*/ 204 w 252"/>
                  <a:gd name="T75" fmla="*/ 112 h 120"/>
                  <a:gd name="T76" fmla="*/ 191 w 252"/>
                  <a:gd name="T77" fmla="*/ 113 h 120"/>
                  <a:gd name="T78" fmla="*/ 174 w 252"/>
                  <a:gd name="T79" fmla="*/ 119 h 120"/>
                  <a:gd name="T80" fmla="*/ 158 w 252"/>
                  <a:gd name="T81" fmla="*/ 119 h 120"/>
                  <a:gd name="T82" fmla="*/ 140 w 252"/>
                  <a:gd name="T83" fmla="*/ 117 h 120"/>
                  <a:gd name="T84" fmla="*/ 126 w 252"/>
                  <a:gd name="T85" fmla="*/ 115 h 120"/>
                  <a:gd name="T86" fmla="*/ 109 w 252"/>
                  <a:gd name="T87" fmla="*/ 110 h 120"/>
                  <a:gd name="T88" fmla="*/ 91 w 252"/>
                  <a:gd name="T89" fmla="*/ 110 h 120"/>
                  <a:gd name="T90" fmla="*/ 84 w 252"/>
                  <a:gd name="T91" fmla="*/ 116 h 120"/>
                  <a:gd name="T92" fmla="*/ 60 w 252"/>
                  <a:gd name="T93" fmla="*/ 115 h 120"/>
                  <a:gd name="T94" fmla="*/ 36 w 252"/>
                  <a:gd name="T95" fmla="*/ 115 h 120"/>
                  <a:gd name="T96" fmla="*/ 20 w 252"/>
                  <a:gd name="T97" fmla="*/ 111 h 120"/>
                  <a:gd name="T98" fmla="*/ 0 w 252"/>
                  <a:gd name="T99" fmla="*/ 70 h 120"/>
                  <a:gd name="T100" fmla="*/ 21 w 252"/>
                  <a:gd name="T101" fmla="*/ 23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52" h="120">
                    <a:moveTo>
                      <a:pt x="32" y="9"/>
                    </a:moveTo>
                    <a:lnTo>
                      <a:pt x="35" y="10"/>
                    </a:lnTo>
                    <a:lnTo>
                      <a:pt x="43" y="12"/>
                    </a:lnTo>
                    <a:lnTo>
                      <a:pt x="56" y="17"/>
                    </a:lnTo>
                    <a:lnTo>
                      <a:pt x="70" y="21"/>
                    </a:lnTo>
                    <a:lnTo>
                      <a:pt x="85" y="25"/>
                    </a:lnTo>
                    <a:lnTo>
                      <a:pt x="99" y="28"/>
                    </a:lnTo>
                    <a:lnTo>
                      <a:pt x="108" y="30"/>
                    </a:lnTo>
                    <a:lnTo>
                      <a:pt x="113" y="30"/>
                    </a:lnTo>
                    <a:lnTo>
                      <a:pt x="116" y="29"/>
                    </a:lnTo>
                    <a:lnTo>
                      <a:pt x="120" y="27"/>
                    </a:lnTo>
                    <a:lnTo>
                      <a:pt x="126" y="25"/>
                    </a:lnTo>
                    <a:lnTo>
                      <a:pt x="132" y="22"/>
                    </a:lnTo>
                    <a:lnTo>
                      <a:pt x="138" y="20"/>
                    </a:lnTo>
                    <a:lnTo>
                      <a:pt x="143" y="18"/>
                    </a:lnTo>
                    <a:lnTo>
                      <a:pt x="147" y="16"/>
                    </a:lnTo>
                    <a:lnTo>
                      <a:pt x="149" y="15"/>
                    </a:lnTo>
                    <a:lnTo>
                      <a:pt x="152" y="11"/>
                    </a:lnTo>
                    <a:lnTo>
                      <a:pt x="154" y="8"/>
                    </a:lnTo>
                    <a:lnTo>
                      <a:pt x="155" y="4"/>
                    </a:lnTo>
                    <a:lnTo>
                      <a:pt x="156" y="3"/>
                    </a:lnTo>
                    <a:lnTo>
                      <a:pt x="157" y="3"/>
                    </a:lnTo>
                    <a:lnTo>
                      <a:pt x="160" y="3"/>
                    </a:lnTo>
                    <a:lnTo>
                      <a:pt x="167" y="3"/>
                    </a:lnTo>
                    <a:lnTo>
                      <a:pt x="181" y="3"/>
                    </a:lnTo>
                    <a:lnTo>
                      <a:pt x="189" y="2"/>
                    </a:lnTo>
                    <a:lnTo>
                      <a:pt x="195" y="2"/>
                    </a:lnTo>
                    <a:lnTo>
                      <a:pt x="201" y="1"/>
                    </a:lnTo>
                    <a:lnTo>
                      <a:pt x="207" y="0"/>
                    </a:lnTo>
                    <a:lnTo>
                      <a:pt x="211" y="0"/>
                    </a:lnTo>
                    <a:lnTo>
                      <a:pt x="215" y="0"/>
                    </a:lnTo>
                    <a:lnTo>
                      <a:pt x="218" y="1"/>
                    </a:lnTo>
                    <a:lnTo>
                      <a:pt x="220" y="3"/>
                    </a:lnTo>
                    <a:lnTo>
                      <a:pt x="222" y="6"/>
                    </a:lnTo>
                    <a:lnTo>
                      <a:pt x="223" y="7"/>
                    </a:lnTo>
                    <a:lnTo>
                      <a:pt x="224" y="10"/>
                    </a:lnTo>
                    <a:lnTo>
                      <a:pt x="225" y="16"/>
                    </a:lnTo>
                    <a:lnTo>
                      <a:pt x="225" y="25"/>
                    </a:lnTo>
                    <a:lnTo>
                      <a:pt x="218" y="31"/>
                    </a:lnTo>
                    <a:lnTo>
                      <a:pt x="210" y="34"/>
                    </a:lnTo>
                    <a:lnTo>
                      <a:pt x="206" y="35"/>
                    </a:lnTo>
                    <a:lnTo>
                      <a:pt x="199" y="42"/>
                    </a:lnTo>
                    <a:lnTo>
                      <a:pt x="199" y="43"/>
                    </a:lnTo>
                    <a:lnTo>
                      <a:pt x="199" y="44"/>
                    </a:lnTo>
                    <a:lnTo>
                      <a:pt x="199" y="45"/>
                    </a:lnTo>
                    <a:lnTo>
                      <a:pt x="202" y="45"/>
                    </a:lnTo>
                    <a:lnTo>
                      <a:pt x="206" y="45"/>
                    </a:lnTo>
                    <a:lnTo>
                      <a:pt x="207" y="44"/>
                    </a:lnTo>
                    <a:lnTo>
                      <a:pt x="209" y="44"/>
                    </a:lnTo>
                    <a:lnTo>
                      <a:pt x="214" y="42"/>
                    </a:lnTo>
                    <a:lnTo>
                      <a:pt x="220" y="40"/>
                    </a:lnTo>
                    <a:lnTo>
                      <a:pt x="225" y="37"/>
                    </a:lnTo>
                    <a:lnTo>
                      <a:pt x="230" y="38"/>
                    </a:lnTo>
                    <a:lnTo>
                      <a:pt x="234" y="42"/>
                    </a:lnTo>
                    <a:lnTo>
                      <a:pt x="238" y="46"/>
                    </a:lnTo>
                    <a:lnTo>
                      <a:pt x="242" y="48"/>
                    </a:lnTo>
                    <a:lnTo>
                      <a:pt x="244" y="50"/>
                    </a:lnTo>
                    <a:lnTo>
                      <a:pt x="245" y="53"/>
                    </a:lnTo>
                    <a:lnTo>
                      <a:pt x="245" y="58"/>
                    </a:lnTo>
                    <a:lnTo>
                      <a:pt x="243" y="63"/>
                    </a:lnTo>
                    <a:lnTo>
                      <a:pt x="241" y="67"/>
                    </a:lnTo>
                    <a:lnTo>
                      <a:pt x="237" y="68"/>
                    </a:lnTo>
                    <a:lnTo>
                      <a:pt x="231" y="68"/>
                    </a:lnTo>
                    <a:lnTo>
                      <a:pt x="223" y="67"/>
                    </a:lnTo>
                    <a:lnTo>
                      <a:pt x="218" y="66"/>
                    </a:lnTo>
                    <a:lnTo>
                      <a:pt x="216" y="66"/>
                    </a:lnTo>
                    <a:lnTo>
                      <a:pt x="216" y="71"/>
                    </a:lnTo>
                    <a:lnTo>
                      <a:pt x="218" y="72"/>
                    </a:lnTo>
                    <a:lnTo>
                      <a:pt x="222" y="74"/>
                    </a:lnTo>
                    <a:lnTo>
                      <a:pt x="227" y="76"/>
                    </a:lnTo>
                    <a:lnTo>
                      <a:pt x="232" y="75"/>
                    </a:lnTo>
                    <a:lnTo>
                      <a:pt x="236" y="73"/>
                    </a:lnTo>
                    <a:lnTo>
                      <a:pt x="239" y="72"/>
                    </a:lnTo>
                    <a:lnTo>
                      <a:pt x="243" y="72"/>
                    </a:lnTo>
                    <a:lnTo>
                      <a:pt x="246" y="73"/>
                    </a:lnTo>
                    <a:lnTo>
                      <a:pt x="249" y="74"/>
                    </a:lnTo>
                    <a:lnTo>
                      <a:pt x="251" y="76"/>
                    </a:lnTo>
                    <a:lnTo>
                      <a:pt x="252" y="78"/>
                    </a:lnTo>
                    <a:lnTo>
                      <a:pt x="252" y="82"/>
                    </a:lnTo>
                    <a:lnTo>
                      <a:pt x="250" y="86"/>
                    </a:lnTo>
                    <a:lnTo>
                      <a:pt x="249" y="89"/>
                    </a:lnTo>
                    <a:lnTo>
                      <a:pt x="246" y="91"/>
                    </a:lnTo>
                    <a:lnTo>
                      <a:pt x="242" y="93"/>
                    </a:lnTo>
                    <a:lnTo>
                      <a:pt x="238" y="94"/>
                    </a:lnTo>
                    <a:lnTo>
                      <a:pt x="233" y="93"/>
                    </a:lnTo>
                    <a:lnTo>
                      <a:pt x="227" y="91"/>
                    </a:lnTo>
                    <a:lnTo>
                      <a:pt x="223" y="90"/>
                    </a:lnTo>
                    <a:lnTo>
                      <a:pt x="219" y="89"/>
                    </a:lnTo>
                    <a:lnTo>
                      <a:pt x="216" y="88"/>
                    </a:lnTo>
                    <a:lnTo>
                      <a:pt x="213" y="88"/>
                    </a:lnTo>
                    <a:lnTo>
                      <a:pt x="212" y="90"/>
                    </a:lnTo>
                    <a:lnTo>
                      <a:pt x="212" y="93"/>
                    </a:lnTo>
                    <a:lnTo>
                      <a:pt x="212" y="94"/>
                    </a:lnTo>
                    <a:lnTo>
                      <a:pt x="213" y="95"/>
                    </a:lnTo>
                    <a:lnTo>
                      <a:pt x="218" y="96"/>
                    </a:lnTo>
                    <a:lnTo>
                      <a:pt x="225" y="97"/>
                    </a:lnTo>
                    <a:lnTo>
                      <a:pt x="233" y="98"/>
                    </a:lnTo>
                    <a:lnTo>
                      <a:pt x="239" y="99"/>
                    </a:lnTo>
                    <a:lnTo>
                      <a:pt x="241" y="99"/>
                    </a:lnTo>
                    <a:lnTo>
                      <a:pt x="241" y="100"/>
                    </a:lnTo>
                    <a:lnTo>
                      <a:pt x="242" y="102"/>
                    </a:lnTo>
                    <a:lnTo>
                      <a:pt x="242" y="104"/>
                    </a:lnTo>
                    <a:lnTo>
                      <a:pt x="242" y="107"/>
                    </a:lnTo>
                    <a:lnTo>
                      <a:pt x="241" y="110"/>
                    </a:lnTo>
                    <a:lnTo>
                      <a:pt x="239" y="112"/>
                    </a:lnTo>
                    <a:lnTo>
                      <a:pt x="236" y="115"/>
                    </a:lnTo>
                    <a:lnTo>
                      <a:pt x="233" y="117"/>
                    </a:lnTo>
                    <a:lnTo>
                      <a:pt x="231" y="117"/>
                    </a:lnTo>
                    <a:lnTo>
                      <a:pt x="226" y="117"/>
                    </a:lnTo>
                    <a:lnTo>
                      <a:pt x="222" y="116"/>
                    </a:lnTo>
                    <a:lnTo>
                      <a:pt x="217" y="115"/>
                    </a:lnTo>
                    <a:lnTo>
                      <a:pt x="212" y="114"/>
                    </a:lnTo>
                    <a:lnTo>
                      <a:pt x="208" y="113"/>
                    </a:lnTo>
                    <a:lnTo>
                      <a:pt x="204" y="112"/>
                    </a:lnTo>
                    <a:lnTo>
                      <a:pt x="201" y="112"/>
                    </a:lnTo>
                    <a:lnTo>
                      <a:pt x="198" y="112"/>
                    </a:lnTo>
                    <a:lnTo>
                      <a:pt x="191" y="113"/>
                    </a:lnTo>
                    <a:lnTo>
                      <a:pt x="184" y="115"/>
                    </a:lnTo>
                    <a:lnTo>
                      <a:pt x="178" y="117"/>
                    </a:lnTo>
                    <a:lnTo>
                      <a:pt x="174" y="119"/>
                    </a:lnTo>
                    <a:lnTo>
                      <a:pt x="171" y="120"/>
                    </a:lnTo>
                    <a:lnTo>
                      <a:pt x="167" y="119"/>
                    </a:lnTo>
                    <a:lnTo>
                      <a:pt x="158" y="119"/>
                    </a:lnTo>
                    <a:lnTo>
                      <a:pt x="152" y="119"/>
                    </a:lnTo>
                    <a:lnTo>
                      <a:pt x="146" y="119"/>
                    </a:lnTo>
                    <a:lnTo>
                      <a:pt x="140" y="117"/>
                    </a:lnTo>
                    <a:lnTo>
                      <a:pt x="135" y="116"/>
                    </a:lnTo>
                    <a:lnTo>
                      <a:pt x="130" y="116"/>
                    </a:lnTo>
                    <a:lnTo>
                      <a:pt x="126" y="115"/>
                    </a:lnTo>
                    <a:lnTo>
                      <a:pt x="120" y="113"/>
                    </a:lnTo>
                    <a:lnTo>
                      <a:pt x="116" y="112"/>
                    </a:lnTo>
                    <a:lnTo>
                      <a:pt x="109" y="110"/>
                    </a:lnTo>
                    <a:lnTo>
                      <a:pt x="103" y="109"/>
                    </a:lnTo>
                    <a:lnTo>
                      <a:pt x="98" y="109"/>
                    </a:lnTo>
                    <a:lnTo>
                      <a:pt x="91" y="110"/>
                    </a:lnTo>
                    <a:lnTo>
                      <a:pt x="88" y="112"/>
                    </a:lnTo>
                    <a:lnTo>
                      <a:pt x="87" y="114"/>
                    </a:lnTo>
                    <a:lnTo>
                      <a:pt x="84" y="116"/>
                    </a:lnTo>
                    <a:lnTo>
                      <a:pt x="75" y="116"/>
                    </a:lnTo>
                    <a:lnTo>
                      <a:pt x="67" y="115"/>
                    </a:lnTo>
                    <a:lnTo>
                      <a:pt x="60" y="115"/>
                    </a:lnTo>
                    <a:lnTo>
                      <a:pt x="52" y="115"/>
                    </a:lnTo>
                    <a:lnTo>
                      <a:pt x="44" y="115"/>
                    </a:lnTo>
                    <a:lnTo>
                      <a:pt x="36" y="115"/>
                    </a:lnTo>
                    <a:lnTo>
                      <a:pt x="30" y="114"/>
                    </a:lnTo>
                    <a:lnTo>
                      <a:pt x="24" y="113"/>
                    </a:lnTo>
                    <a:lnTo>
                      <a:pt x="20" y="111"/>
                    </a:lnTo>
                    <a:lnTo>
                      <a:pt x="11" y="102"/>
                    </a:lnTo>
                    <a:lnTo>
                      <a:pt x="4" y="86"/>
                    </a:lnTo>
                    <a:lnTo>
                      <a:pt x="0" y="70"/>
                    </a:lnTo>
                    <a:lnTo>
                      <a:pt x="3" y="52"/>
                    </a:lnTo>
                    <a:lnTo>
                      <a:pt x="11" y="36"/>
                    </a:lnTo>
                    <a:lnTo>
                      <a:pt x="21" y="23"/>
                    </a:lnTo>
                    <a:lnTo>
                      <a:pt x="29" y="14"/>
                    </a:lnTo>
                    <a:lnTo>
                      <a:pt x="32" y="9"/>
                    </a:lnTo>
                    <a:close/>
                  </a:path>
                </a:pathLst>
              </a:custGeom>
              <a:solidFill>
                <a:srgbClr val="7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471079" name="Freeform 39"/>
              <p:cNvSpPr>
                <a:spLocks/>
              </p:cNvSpPr>
              <p:nvPr/>
            </p:nvSpPr>
            <p:spPr bwMode="auto">
              <a:xfrm>
                <a:off x="2539" y="2293"/>
                <a:ext cx="155" cy="234"/>
              </a:xfrm>
              <a:custGeom>
                <a:avLst/>
                <a:gdLst>
                  <a:gd name="T0" fmla="*/ 69 w 155"/>
                  <a:gd name="T1" fmla="*/ 3 h 234"/>
                  <a:gd name="T2" fmla="*/ 85 w 155"/>
                  <a:gd name="T3" fmla="*/ 0 h 234"/>
                  <a:gd name="T4" fmla="*/ 96 w 155"/>
                  <a:gd name="T5" fmla="*/ 4 h 234"/>
                  <a:gd name="T6" fmla="*/ 110 w 155"/>
                  <a:gd name="T7" fmla="*/ 20 h 234"/>
                  <a:gd name="T8" fmla="*/ 128 w 155"/>
                  <a:gd name="T9" fmla="*/ 41 h 234"/>
                  <a:gd name="T10" fmla="*/ 142 w 155"/>
                  <a:gd name="T11" fmla="*/ 52 h 234"/>
                  <a:gd name="T12" fmla="*/ 154 w 155"/>
                  <a:gd name="T13" fmla="*/ 77 h 234"/>
                  <a:gd name="T14" fmla="*/ 154 w 155"/>
                  <a:gd name="T15" fmla="*/ 99 h 234"/>
                  <a:gd name="T16" fmla="*/ 141 w 155"/>
                  <a:gd name="T17" fmla="*/ 130 h 234"/>
                  <a:gd name="T18" fmla="*/ 132 w 155"/>
                  <a:gd name="T19" fmla="*/ 162 h 234"/>
                  <a:gd name="T20" fmla="*/ 138 w 155"/>
                  <a:gd name="T21" fmla="*/ 175 h 234"/>
                  <a:gd name="T22" fmla="*/ 132 w 155"/>
                  <a:gd name="T23" fmla="*/ 189 h 234"/>
                  <a:gd name="T24" fmla="*/ 127 w 155"/>
                  <a:gd name="T25" fmla="*/ 208 h 234"/>
                  <a:gd name="T26" fmla="*/ 123 w 155"/>
                  <a:gd name="T27" fmla="*/ 216 h 234"/>
                  <a:gd name="T28" fmla="*/ 112 w 155"/>
                  <a:gd name="T29" fmla="*/ 223 h 234"/>
                  <a:gd name="T30" fmla="*/ 105 w 155"/>
                  <a:gd name="T31" fmla="*/ 224 h 234"/>
                  <a:gd name="T32" fmla="*/ 90 w 155"/>
                  <a:gd name="T33" fmla="*/ 207 h 234"/>
                  <a:gd name="T34" fmla="*/ 85 w 155"/>
                  <a:gd name="T35" fmla="*/ 212 h 234"/>
                  <a:gd name="T36" fmla="*/ 91 w 155"/>
                  <a:gd name="T37" fmla="*/ 215 h 234"/>
                  <a:gd name="T38" fmla="*/ 97 w 155"/>
                  <a:gd name="T39" fmla="*/ 223 h 234"/>
                  <a:gd name="T40" fmla="*/ 95 w 155"/>
                  <a:gd name="T41" fmla="*/ 230 h 234"/>
                  <a:gd name="T42" fmla="*/ 82 w 155"/>
                  <a:gd name="T43" fmla="*/ 233 h 234"/>
                  <a:gd name="T44" fmla="*/ 67 w 155"/>
                  <a:gd name="T45" fmla="*/ 227 h 234"/>
                  <a:gd name="T46" fmla="*/ 58 w 155"/>
                  <a:gd name="T47" fmla="*/ 215 h 234"/>
                  <a:gd name="T48" fmla="*/ 59 w 155"/>
                  <a:gd name="T49" fmla="*/ 206 h 234"/>
                  <a:gd name="T50" fmla="*/ 59 w 155"/>
                  <a:gd name="T51" fmla="*/ 199 h 234"/>
                  <a:gd name="T52" fmla="*/ 50 w 155"/>
                  <a:gd name="T53" fmla="*/ 207 h 234"/>
                  <a:gd name="T54" fmla="*/ 43 w 155"/>
                  <a:gd name="T55" fmla="*/ 202 h 234"/>
                  <a:gd name="T56" fmla="*/ 30 w 155"/>
                  <a:gd name="T57" fmla="*/ 198 h 234"/>
                  <a:gd name="T58" fmla="*/ 24 w 155"/>
                  <a:gd name="T59" fmla="*/ 187 h 234"/>
                  <a:gd name="T60" fmla="*/ 21 w 155"/>
                  <a:gd name="T61" fmla="*/ 205 h 234"/>
                  <a:gd name="T62" fmla="*/ 10 w 155"/>
                  <a:gd name="T63" fmla="*/ 196 h 234"/>
                  <a:gd name="T64" fmla="*/ 11 w 155"/>
                  <a:gd name="T65" fmla="*/ 158 h 234"/>
                  <a:gd name="T66" fmla="*/ 22 w 155"/>
                  <a:gd name="T67" fmla="*/ 142 h 234"/>
                  <a:gd name="T68" fmla="*/ 26 w 155"/>
                  <a:gd name="T69" fmla="*/ 128 h 234"/>
                  <a:gd name="T70" fmla="*/ 25 w 155"/>
                  <a:gd name="T71" fmla="*/ 117 h 234"/>
                  <a:gd name="T72" fmla="*/ 48 w 155"/>
                  <a:gd name="T73" fmla="*/ 109 h 234"/>
                  <a:gd name="T74" fmla="*/ 57 w 155"/>
                  <a:gd name="T75" fmla="*/ 98 h 234"/>
                  <a:gd name="T76" fmla="*/ 52 w 155"/>
                  <a:gd name="T77" fmla="*/ 93 h 234"/>
                  <a:gd name="T78" fmla="*/ 43 w 155"/>
                  <a:gd name="T79" fmla="*/ 98 h 234"/>
                  <a:gd name="T80" fmla="*/ 24 w 155"/>
                  <a:gd name="T81" fmla="*/ 94 h 234"/>
                  <a:gd name="T82" fmla="*/ 6 w 155"/>
                  <a:gd name="T83" fmla="*/ 78 h 234"/>
                  <a:gd name="T84" fmla="*/ 4 w 155"/>
                  <a:gd name="T85" fmla="*/ 48 h 234"/>
                  <a:gd name="T86" fmla="*/ 19 w 155"/>
                  <a:gd name="T87" fmla="*/ 15 h 234"/>
                  <a:gd name="T88" fmla="*/ 52 w 155"/>
                  <a:gd name="T89" fmla="*/ 5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55" h="234">
                    <a:moveTo>
                      <a:pt x="61" y="4"/>
                    </a:moveTo>
                    <a:lnTo>
                      <a:pt x="63" y="4"/>
                    </a:lnTo>
                    <a:lnTo>
                      <a:pt x="69" y="3"/>
                    </a:lnTo>
                    <a:lnTo>
                      <a:pt x="75" y="2"/>
                    </a:lnTo>
                    <a:lnTo>
                      <a:pt x="81" y="1"/>
                    </a:lnTo>
                    <a:lnTo>
                      <a:pt x="85" y="0"/>
                    </a:lnTo>
                    <a:lnTo>
                      <a:pt x="89" y="0"/>
                    </a:lnTo>
                    <a:lnTo>
                      <a:pt x="93" y="1"/>
                    </a:lnTo>
                    <a:lnTo>
                      <a:pt x="96" y="4"/>
                    </a:lnTo>
                    <a:lnTo>
                      <a:pt x="99" y="7"/>
                    </a:lnTo>
                    <a:lnTo>
                      <a:pt x="103" y="14"/>
                    </a:lnTo>
                    <a:lnTo>
                      <a:pt x="110" y="20"/>
                    </a:lnTo>
                    <a:lnTo>
                      <a:pt x="116" y="27"/>
                    </a:lnTo>
                    <a:lnTo>
                      <a:pt x="122" y="34"/>
                    </a:lnTo>
                    <a:lnTo>
                      <a:pt x="128" y="41"/>
                    </a:lnTo>
                    <a:lnTo>
                      <a:pt x="134" y="45"/>
                    </a:lnTo>
                    <a:lnTo>
                      <a:pt x="137" y="47"/>
                    </a:lnTo>
                    <a:lnTo>
                      <a:pt x="142" y="52"/>
                    </a:lnTo>
                    <a:lnTo>
                      <a:pt x="147" y="60"/>
                    </a:lnTo>
                    <a:lnTo>
                      <a:pt x="152" y="70"/>
                    </a:lnTo>
                    <a:lnTo>
                      <a:pt x="154" y="77"/>
                    </a:lnTo>
                    <a:lnTo>
                      <a:pt x="155" y="82"/>
                    </a:lnTo>
                    <a:lnTo>
                      <a:pt x="155" y="91"/>
                    </a:lnTo>
                    <a:lnTo>
                      <a:pt x="154" y="99"/>
                    </a:lnTo>
                    <a:lnTo>
                      <a:pt x="151" y="105"/>
                    </a:lnTo>
                    <a:lnTo>
                      <a:pt x="146" y="115"/>
                    </a:lnTo>
                    <a:lnTo>
                      <a:pt x="141" y="130"/>
                    </a:lnTo>
                    <a:lnTo>
                      <a:pt x="136" y="147"/>
                    </a:lnTo>
                    <a:lnTo>
                      <a:pt x="132" y="156"/>
                    </a:lnTo>
                    <a:lnTo>
                      <a:pt x="132" y="162"/>
                    </a:lnTo>
                    <a:lnTo>
                      <a:pt x="135" y="169"/>
                    </a:lnTo>
                    <a:lnTo>
                      <a:pt x="137" y="173"/>
                    </a:lnTo>
                    <a:lnTo>
                      <a:pt x="138" y="175"/>
                    </a:lnTo>
                    <a:lnTo>
                      <a:pt x="137" y="177"/>
                    </a:lnTo>
                    <a:lnTo>
                      <a:pt x="135" y="183"/>
                    </a:lnTo>
                    <a:lnTo>
                      <a:pt x="132" y="189"/>
                    </a:lnTo>
                    <a:lnTo>
                      <a:pt x="130" y="196"/>
                    </a:lnTo>
                    <a:lnTo>
                      <a:pt x="129" y="201"/>
                    </a:lnTo>
                    <a:lnTo>
                      <a:pt x="127" y="208"/>
                    </a:lnTo>
                    <a:lnTo>
                      <a:pt x="125" y="213"/>
                    </a:lnTo>
                    <a:lnTo>
                      <a:pt x="124" y="215"/>
                    </a:lnTo>
                    <a:lnTo>
                      <a:pt x="123" y="216"/>
                    </a:lnTo>
                    <a:lnTo>
                      <a:pt x="120" y="218"/>
                    </a:lnTo>
                    <a:lnTo>
                      <a:pt x="116" y="221"/>
                    </a:lnTo>
                    <a:lnTo>
                      <a:pt x="112" y="223"/>
                    </a:lnTo>
                    <a:lnTo>
                      <a:pt x="110" y="224"/>
                    </a:lnTo>
                    <a:lnTo>
                      <a:pt x="109" y="225"/>
                    </a:lnTo>
                    <a:lnTo>
                      <a:pt x="105" y="224"/>
                    </a:lnTo>
                    <a:lnTo>
                      <a:pt x="100" y="220"/>
                    </a:lnTo>
                    <a:lnTo>
                      <a:pt x="94" y="213"/>
                    </a:lnTo>
                    <a:lnTo>
                      <a:pt x="90" y="207"/>
                    </a:lnTo>
                    <a:lnTo>
                      <a:pt x="88" y="204"/>
                    </a:lnTo>
                    <a:lnTo>
                      <a:pt x="87" y="202"/>
                    </a:lnTo>
                    <a:lnTo>
                      <a:pt x="85" y="212"/>
                    </a:lnTo>
                    <a:lnTo>
                      <a:pt x="86" y="212"/>
                    </a:lnTo>
                    <a:lnTo>
                      <a:pt x="88" y="214"/>
                    </a:lnTo>
                    <a:lnTo>
                      <a:pt x="91" y="215"/>
                    </a:lnTo>
                    <a:lnTo>
                      <a:pt x="94" y="217"/>
                    </a:lnTo>
                    <a:lnTo>
                      <a:pt x="96" y="221"/>
                    </a:lnTo>
                    <a:lnTo>
                      <a:pt x="97" y="223"/>
                    </a:lnTo>
                    <a:lnTo>
                      <a:pt x="98" y="226"/>
                    </a:lnTo>
                    <a:lnTo>
                      <a:pt x="97" y="228"/>
                    </a:lnTo>
                    <a:lnTo>
                      <a:pt x="95" y="230"/>
                    </a:lnTo>
                    <a:lnTo>
                      <a:pt x="91" y="233"/>
                    </a:lnTo>
                    <a:lnTo>
                      <a:pt x="87" y="234"/>
                    </a:lnTo>
                    <a:lnTo>
                      <a:pt x="82" y="233"/>
                    </a:lnTo>
                    <a:lnTo>
                      <a:pt x="77" y="231"/>
                    </a:lnTo>
                    <a:lnTo>
                      <a:pt x="72" y="229"/>
                    </a:lnTo>
                    <a:lnTo>
                      <a:pt x="67" y="227"/>
                    </a:lnTo>
                    <a:lnTo>
                      <a:pt x="63" y="224"/>
                    </a:lnTo>
                    <a:lnTo>
                      <a:pt x="61" y="220"/>
                    </a:lnTo>
                    <a:lnTo>
                      <a:pt x="58" y="215"/>
                    </a:lnTo>
                    <a:lnTo>
                      <a:pt x="57" y="212"/>
                    </a:lnTo>
                    <a:lnTo>
                      <a:pt x="58" y="209"/>
                    </a:lnTo>
                    <a:lnTo>
                      <a:pt x="59" y="206"/>
                    </a:lnTo>
                    <a:lnTo>
                      <a:pt x="60" y="203"/>
                    </a:lnTo>
                    <a:lnTo>
                      <a:pt x="59" y="200"/>
                    </a:lnTo>
                    <a:lnTo>
                      <a:pt x="59" y="199"/>
                    </a:lnTo>
                    <a:lnTo>
                      <a:pt x="50" y="200"/>
                    </a:lnTo>
                    <a:lnTo>
                      <a:pt x="51" y="208"/>
                    </a:lnTo>
                    <a:lnTo>
                      <a:pt x="50" y="207"/>
                    </a:lnTo>
                    <a:lnTo>
                      <a:pt x="49" y="205"/>
                    </a:lnTo>
                    <a:lnTo>
                      <a:pt x="46" y="203"/>
                    </a:lnTo>
                    <a:lnTo>
                      <a:pt x="43" y="202"/>
                    </a:lnTo>
                    <a:lnTo>
                      <a:pt x="39" y="201"/>
                    </a:lnTo>
                    <a:lnTo>
                      <a:pt x="34" y="199"/>
                    </a:lnTo>
                    <a:lnTo>
                      <a:pt x="30" y="198"/>
                    </a:lnTo>
                    <a:lnTo>
                      <a:pt x="29" y="197"/>
                    </a:lnTo>
                    <a:lnTo>
                      <a:pt x="34" y="187"/>
                    </a:lnTo>
                    <a:lnTo>
                      <a:pt x="24" y="187"/>
                    </a:lnTo>
                    <a:lnTo>
                      <a:pt x="23" y="197"/>
                    </a:lnTo>
                    <a:lnTo>
                      <a:pt x="23" y="206"/>
                    </a:lnTo>
                    <a:lnTo>
                      <a:pt x="21" y="205"/>
                    </a:lnTo>
                    <a:lnTo>
                      <a:pt x="17" y="202"/>
                    </a:lnTo>
                    <a:lnTo>
                      <a:pt x="12" y="199"/>
                    </a:lnTo>
                    <a:lnTo>
                      <a:pt x="10" y="196"/>
                    </a:lnTo>
                    <a:lnTo>
                      <a:pt x="9" y="187"/>
                    </a:lnTo>
                    <a:lnTo>
                      <a:pt x="9" y="173"/>
                    </a:lnTo>
                    <a:lnTo>
                      <a:pt x="11" y="158"/>
                    </a:lnTo>
                    <a:lnTo>
                      <a:pt x="15" y="150"/>
                    </a:lnTo>
                    <a:lnTo>
                      <a:pt x="19" y="146"/>
                    </a:lnTo>
                    <a:lnTo>
                      <a:pt x="22" y="142"/>
                    </a:lnTo>
                    <a:lnTo>
                      <a:pt x="23" y="138"/>
                    </a:lnTo>
                    <a:lnTo>
                      <a:pt x="25" y="134"/>
                    </a:lnTo>
                    <a:lnTo>
                      <a:pt x="26" y="128"/>
                    </a:lnTo>
                    <a:lnTo>
                      <a:pt x="26" y="123"/>
                    </a:lnTo>
                    <a:lnTo>
                      <a:pt x="25" y="119"/>
                    </a:lnTo>
                    <a:lnTo>
                      <a:pt x="25" y="117"/>
                    </a:lnTo>
                    <a:lnTo>
                      <a:pt x="45" y="113"/>
                    </a:lnTo>
                    <a:lnTo>
                      <a:pt x="46" y="112"/>
                    </a:lnTo>
                    <a:lnTo>
                      <a:pt x="48" y="109"/>
                    </a:lnTo>
                    <a:lnTo>
                      <a:pt x="51" y="106"/>
                    </a:lnTo>
                    <a:lnTo>
                      <a:pt x="55" y="102"/>
                    </a:lnTo>
                    <a:lnTo>
                      <a:pt x="57" y="98"/>
                    </a:lnTo>
                    <a:lnTo>
                      <a:pt x="57" y="94"/>
                    </a:lnTo>
                    <a:lnTo>
                      <a:pt x="56" y="92"/>
                    </a:lnTo>
                    <a:lnTo>
                      <a:pt x="52" y="93"/>
                    </a:lnTo>
                    <a:lnTo>
                      <a:pt x="49" y="96"/>
                    </a:lnTo>
                    <a:lnTo>
                      <a:pt x="47" y="97"/>
                    </a:lnTo>
                    <a:lnTo>
                      <a:pt x="43" y="98"/>
                    </a:lnTo>
                    <a:lnTo>
                      <a:pt x="39" y="98"/>
                    </a:lnTo>
                    <a:lnTo>
                      <a:pt x="33" y="97"/>
                    </a:lnTo>
                    <a:lnTo>
                      <a:pt x="24" y="94"/>
                    </a:lnTo>
                    <a:lnTo>
                      <a:pt x="16" y="90"/>
                    </a:lnTo>
                    <a:lnTo>
                      <a:pt x="10" y="85"/>
                    </a:lnTo>
                    <a:lnTo>
                      <a:pt x="6" y="78"/>
                    </a:lnTo>
                    <a:lnTo>
                      <a:pt x="2" y="68"/>
                    </a:lnTo>
                    <a:lnTo>
                      <a:pt x="0" y="57"/>
                    </a:lnTo>
                    <a:lnTo>
                      <a:pt x="4" y="48"/>
                    </a:lnTo>
                    <a:lnTo>
                      <a:pt x="9" y="39"/>
                    </a:lnTo>
                    <a:lnTo>
                      <a:pt x="13" y="26"/>
                    </a:lnTo>
                    <a:lnTo>
                      <a:pt x="19" y="15"/>
                    </a:lnTo>
                    <a:lnTo>
                      <a:pt x="31" y="8"/>
                    </a:lnTo>
                    <a:lnTo>
                      <a:pt x="43" y="6"/>
                    </a:lnTo>
                    <a:lnTo>
                      <a:pt x="52" y="5"/>
                    </a:lnTo>
                    <a:lnTo>
                      <a:pt x="59" y="4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7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471080" name="Freeform 40"/>
              <p:cNvSpPr>
                <a:spLocks/>
              </p:cNvSpPr>
              <p:nvPr/>
            </p:nvSpPr>
            <p:spPr bwMode="auto">
              <a:xfrm>
                <a:off x="3195" y="1237"/>
                <a:ext cx="37" cy="54"/>
              </a:xfrm>
              <a:custGeom>
                <a:avLst/>
                <a:gdLst>
                  <a:gd name="T0" fmla="*/ 33 w 37"/>
                  <a:gd name="T1" fmla="*/ 0 h 54"/>
                  <a:gd name="T2" fmla="*/ 27 w 37"/>
                  <a:gd name="T3" fmla="*/ 3 h 54"/>
                  <a:gd name="T4" fmla="*/ 18 w 37"/>
                  <a:gd name="T5" fmla="*/ 10 h 54"/>
                  <a:gd name="T6" fmla="*/ 9 w 37"/>
                  <a:gd name="T7" fmla="*/ 18 h 54"/>
                  <a:gd name="T8" fmla="*/ 5 w 37"/>
                  <a:gd name="T9" fmla="*/ 24 h 54"/>
                  <a:gd name="T10" fmla="*/ 3 w 37"/>
                  <a:gd name="T11" fmla="*/ 28 h 54"/>
                  <a:gd name="T12" fmla="*/ 1 w 37"/>
                  <a:gd name="T13" fmla="*/ 34 h 54"/>
                  <a:gd name="T14" fmla="*/ 0 w 37"/>
                  <a:gd name="T15" fmla="*/ 39 h 54"/>
                  <a:gd name="T16" fmla="*/ 0 w 37"/>
                  <a:gd name="T17" fmla="*/ 42 h 54"/>
                  <a:gd name="T18" fmla="*/ 0 w 37"/>
                  <a:gd name="T19" fmla="*/ 43 h 54"/>
                  <a:gd name="T20" fmla="*/ 0 w 37"/>
                  <a:gd name="T21" fmla="*/ 45 h 54"/>
                  <a:gd name="T22" fmla="*/ 1 w 37"/>
                  <a:gd name="T23" fmla="*/ 48 h 54"/>
                  <a:gd name="T24" fmla="*/ 2 w 37"/>
                  <a:gd name="T25" fmla="*/ 51 h 54"/>
                  <a:gd name="T26" fmla="*/ 5 w 37"/>
                  <a:gd name="T27" fmla="*/ 53 h 54"/>
                  <a:gd name="T28" fmla="*/ 8 w 37"/>
                  <a:gd name="T29" fmla="*/ 54 h 54"/>
                  <a:gd name="T30" fmla="*/ 10 w 37"/>
                  <a:gd name="T31" fmla="*/ 54 h 54"/>
                  <a:gd name="T32" fmla="*/ 11 w 37"/>
                  <a:gd name="T33" fmla="*/ 54 h 54"/>
                  <a:gd name="T34" fmla="*/ 12 w 37"/>
                  <a:gd name="T35" fmla="*/ 53 h 54"/>
                  <a:gd name="T36" fmla="*/ 14 w 37"/>
                  <a:gd name="T37" fmla="*/ 51 h 54"/>
                  <a:gd name="T38" fmla="*/ 14 w 37"/>
                  <a:gd name="T39" fmla="*/ 47 h 54"/>
                  <a:gd name="T40" fmla="*/ 13 w 37"/>
                  <a:gd name="T41" fmla="*/ 43 h 54"/>
                  <a:gd name="T42" fmla="*/ 11 w 37"/>
                  <a:gd name="T43" fmla="*/ 36 h 54"/>
                  <a:gd name="T44" fmla="*/ 10 w 37"/>
                  <a:gd name="T45" fmla="*/ 29 h 54"/>
                  <a:gd name="T46" fmla="*/ 10 w 37"/>
                  <a:gd name="T47" fmla="*/ 24 h 54"/>
                  <a:gd name="T48" fmla="*/ 13 w 37"/>
                  <a:gd name="T49" fmla="*/ 22 h 54"/>
                  <a:gd name="T50" fmla="*/ 16 w 37"/>
                  <a:gd name="T51" fmla="*/ 23 h 54"/>
                  <a:gd name="T52" fmla="*/ 17 w 37"/>
                  <a:gd name="T53" fmla="*/ 26 h 54"/>
                  <a:gd name="T54" fmla="*/ 17 w 37"/>
                  <a:gd name="T55" fmla="*/ 30 h 54"/>
                  <a:gd name="T56" fmla="*/ 17 w 37"/>
                  <a:gd name="T57" fmla="*/ 31 h 54"/>
                  <a:gd name="T58" fmla="*/ 18 w 37"/>
                  <a:gd name="T59" fmla="*/ 30 h 54"/>
                  <a:gd name="T60" fmla="*/ 20 w 37"/>
                  <a:gd name="T61" fmla="*/ 28 h 54"/>
                  <a:gd name="T62" fmla="*/ 23 w 37"/>
                  <a:gd name="T63" fmla="*/ 26 h 54"/>
                  <a:gd name="T64" fmla="*/ 25 w 37"/>
                  <a:gd name="T65" fmla="*/ 22 h 54"/>
                  <a:gd name="T66" fmla="*/ 27 w 37"/>
                  <a:gd name="T67" fmla="*/ 19 h 54"/>
                  <a:gd name="T68" fmla="*/ 32 w 37"/>
                  <a:gd name="T69" fmla="*/ 16 h 54"/>
                  <a:gd name="T70" fmla="*/ 35 w 37"/>
                  <a:gd name="T71" fmla="*/ 12 h 54"/>
                  <a:gd name="T72" fmla="*/ 37 w 37"/>
                  <a:gd name="T73" fmla="*/ 8 h 54"/>
                  <a:gd name="T74" fmla="*/ 36 w 37"/>
                  <a:gd name="T75" fmla="*/ 4 h 54"/>
                  <a:gd name="T76" fmla="*/ 35 w 37"/>
                  <a:gd name="T77" fmla="*/ 2 h 54"/>
                  <a:gd name="T78" fmla="*/ 34 w 37"/>
                  <a:gd name="T79" fmla="*/ 0 h 54"/>
                  <a:gd name="T80" fmla="*/ 33 w 37"/>
                  <a:gd name="T8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7" h="54">
                    <a:moveTo>
                      <a:pt x="33" y="0"/>
                    </a:moveTo>
                    <a:lnTo>
                      <a:pt x="27" y="3"/>
                    </a:lnTo>
                    <a:lnTo>
                      <a:pt x="18" y="10"/>
                    </a:lnTo>
                    <a:lnTo>
                      <a:pt x="9" y="18"/>
                    </a:lnTo>
                    <a:lnTo>
                      <a:pt x="5" y="24"/>
                    </a:lnTo>
                    <a:lnTo>
                      <a:pt x="3" y="28"/>
                    </a:lnTo>
                    <a:lnTo>
                      <a:pt x="1" y="34"/>
                    </a:lnTo>
                    <a:lnTo>
                      <a:pt x="0" y="39"/>
                    </a:lnTo>
                    <a:lnTo>
                      <a:pt x="0" y="42"/>
                    </a:lnTo>
                    <a:lnTo>
                      <a:pt x="0" y="43"/>
                    </a:lnTo>
                    <a:lnTo>
                      <a:pt x="0" y="45"/>
                    </a:lnTo>
                    <a:lnTo>
                      <a:pt x="1" y="48"/>
                    </a:lnTo>
                    <a:lnTo>
                      <a:pt x="2" y="51"/>
                    </a:lnTo>
                    <a:lnTo>
                      <a:pt x="5" y="53"/>
                    </a:lnTo>
                    <a:lnTo>
                      <a:pt x="8" y="54"/>
                    </a:lnTo>
                    <a:lnTo>
                      <a:pt x="10" y="54"/>
                    </a:lnTo>
                    <a:lnTo>
                      <a:pt x="11" y="54"/>
                    </a:lnTo>
                    <a:lnTo>
                      <a:pt x="12" y="53"/>
                    </a:lnTo>
                    <a:lnTo>
                      <a:pt x="14" y="51"/>
                    </a:lnTo>
                    <a:lnTo>
                      <a:pt x="14" y="47"/>
                    </a:lnTo>
                    <a:lnTo>
                      <a:pt x="13" y="43"/>
                    </a:lnTo>
                    <a:lnTo>
                      <a:pt x="11" y="36"/>
                    </a:lnTo>
                    <a:lnTo>
                      <a:pt x="10" y="29"/>
                    </a:lnTo>
                    <a:lnTo>
                      <a:pt x="10" y="24"/>
                    </a:lnTo>
                    <a:lnTo>
                      <a:pt x="13" y="22"/>
                    </a:lnTo>
                    <a:lnTo>
                      <a:pt x="16" y="23"/>
                    </a:lnTo>
                    <a:lnTo>
                      <a:pt x="17" y="26"/>
                    </a:lnTo>
                    <a:lnTo>
                      <a:pt x="17" y="30"/>
                    </a:lnTo>
                    <a:lnTo>
                      <a:pt x="17" y="31"/>
                    </a:lnTo>
                    <a:lnTo>
                      <a:pt x="18" y="30"/>
                    </a:lnTo>
                    <a:lnTo>
                      <a:pt x="20" y="28"/>
                    </a:lnTo>
                    <a:lnTo>
                      <a:pt x="23" y="26"/>
                    </a:lnTo>
                    <a:lnTo>
                      <a:pt x="25" y="22"/>
                    </a:lnTo>
                    <a:lnTo>
                      <a:pt x="27" y="19"/>
                    </a:lnTo>
                    <a:lnTo>
                      <a:pt x="32" y="16"/>
                    </a:lnTo>
                    <a:lnTo>
                      <a:pt x="35" y="12"/>
                    </a:lnTo>
                    <a:lnTo>
                      <a:pt x="37" y="8"/>
                    </a:lnTo>
                    <a:lnTo>
                      <a:pt x="36" y="4"/>
                    </a:lnTo>
                    <a:lnTo>
                      <a:pt x="35" y="2"/>
                    </a:lnTo>
                    <a:lnTo>
                      <a:pt x="34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</p:grpSp>
      <p:grpSp>
        <p:nvGrpSpPr>
          <p:cNvPr id="471081" name="Group 41"/>
          <p:cNvGrpSpPr>
            <a:grpSpLocks/>
          </p:cNvGrpSpPr>
          <p:nvPr/>
        </p:nvGrpSpPr>
        <p:grpSpPr bwMode="auto">
          <a:xfrm>
            <a:off x="2843213" y="1484313"/>
            <a:ext cx="2751137" cy="1898650"/>
            <a:chOff x="5388" y="2952"/>
            <a:chExt cx="4144" cy="3010"/>
          </a:xfrm>
        </p:grpSpPr>
        <p:sp>
          <p:nvSpPr>
            <p:cNvPr id="471082" name="AutoShape 42"/>
            <p:cNvSpPr>
              <a:spLocks noChangeArrowheads="1"/>
            </p:cNvSpPr>
            <p:nvPr/>
          </p:nvSpPr>
          <p:spPr bwMode="auto">
            <a:xfrm>
              <a:off x="5388" y="2952"/>
              <a:ext cx="1428" cy="1066"/>
            </a:xfrm>
            <a:prstGeom prst="wedgeEllipseCallout">
              <a:avLst>
                <a:gd name="adj1" fmla="val 79204"/>
                <a:gd name="adj2" fmla="val 32551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AU" sz="1000">
                  <a:ea typeface="ＭＳ Ｐゴシック" pitchFamily="34" charset="-128"/>
                </a:rPr>
                <a:t>Jeg trenger deg til å..</a:t>
              </a:r>
            </a:p>
          </p:txBody>
        </p:sp>
        <p:graphicFrame>
          <p:nvGraphicFramePr>
            <p:cNvPr id="471083" name="Object 43"/>
            <p:cNvGraphicFramePr>
              <a:graphicFrameLocks noChangeAspect="1"/>
            </p:cNvGraphicFramePr>
            <p:nvPr/>
          </p:nvGraphicFramePr>
          <p:xfrm>
            <a:off x="6768" y="3600"/>
            <a:ext cx="1107" cy="19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1" r:id="rId9" imgW="973440" imgH="1734120" progId="">
                    <p:embed/>
                  </p:oleObj>
                </mc:Choice>
                <mc:Fallback>
                  <p:oleObj r:id="rId9" imgW="973440" imgH="17341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68" y="3600"/>
                          <a:ext cx="1107" cy="19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1084" name="Text Box 44"/>
            <p:cNvSpPr txBox="1">
              <a:spLocks noChangeArrowheads="1"/>
            </p:cNvSpPr>
            <p:nvPr/>
          </p:nvSpPr>
          <p:spPr bwMode="auto">
            <a:xfrm>
              <a:off x="7602" y="5038"/>
              <a:ext cx="1930" cy="9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>
                  <a:latin typeface="Comic Sans MS" pitchFamily="66" charset="0"/>
                  <a:ea typeface="ＭＳ Ｐゴシック" pitchFamily="34" charset="-128"/>
                </a:rPr>
                <a:t>Støtte min utforskning</a:t>
              </a:r>
              <a:endParaRPr lang="en-AU">
                <a:ea typeface="ＭＳ Ｐゴシック" pitchFamily="34" charset="-128"/>
              </a:endParaRPr>
            </a:p>
          </p:txBody>
        </p:sp>
      </p:grp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Heidi Jacobsen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117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ChangeArrowheads="1"/>
          </p:cNvSpPr>
          <p:nvPr/>
        </p:nvSpPr>
        <p:spPr bwMode="auto">
          <a:xfrm>
            <a:off x="1187450" y="333375"/>
            <a:ext cx="7632700" cy="6191250"/>
          </a:xfrm>
          <a:prstGeom prst="rect">
            <a:avLst/>
          </a:prstGeom>
          <a:gradFill rotWithShape="1">
            <a:gsLst>
              <a:gs pos="0">
                <a:srgbClr val="99FFCC">
                  <a:alpha val="20000"/>
                </a:srgbClr>
              </a:gs>
              <a:gs pos="100000">
                <a:srgbClr val="DDDDDD">
                  <a:alpha val="14999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nb-NO" sz="1800">
              <a:latin typeface="Arial" charset="0"/>
            </a:endParaRPr>
          </a:p>
        </p:txBody>
      </p:sp>
      <p:sp>
        <p:nvSpPr>
          <p:cNvPr id="472067" name="Rectangle 3"/>
          <p:cNvSpPr>
            <a:spLocks noChangeArrowheads="1"/>
          </p:cNvSpPr>
          <p:nvPr/>
        </p:nvSpPr>
        <p:spPr bwMode="auto">
          <a:xfrm>
            <a:off x="1835150" y="260350"/>
            <a:ext cx="5832475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>
                    <a:alpha val="37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472068" name="Text Box 4"/>
          <p:cNvSpPr txBox="1">
            <a:spLocks noChangeArrowheads="1"/>
          </p:cNvSpPr>
          <p:nvPr/>
        </p:nvSpPr>
        <p:spPr bwMode="auto">
          <a:xfrm>
            <a:off x="755650" y="765175"/>
            <a:ext cx="7704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nb-NO">
              <a:ea typeface="ＭＳ Ｐゴシック" pitchFamily="34" charset="-128"/>
            </a:endParaRPr>
          </a:p>
        </p:txBody>
      </p:sp>
      <p:sp>
        <p:nvSpPr>
          <p:cNvPr id="472069" name="Text Box 5"/>
          <p:cNvSpPr txBox="1">
            <a:spLocks noChangeArrowheads="1"/>
          </p:cNvSpPr>
          <p:nvPr/>
        </p:nvSpPr>
        <p:spPr bwMode="auto">
          <a:xfrm>
            <a:off x="684213" y="333375"/>
            <a:ext cx="78486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>
                <a:latin typeface="Arial" charset="0"/>
              </a:rPr>
              <a:t>Utrygghetssirkel</a:t>
            </a:r>
            <a:endParaRPr lang="en-US" sz="1800" b="1">
              <a:latin typeface="Arial" charset="0"/>
            </a:endParaRPr>
          </a:p>
        </p:txBody>
      </p:sp>
      <p:grpSp>
        <p:nvGrpSpPr>
          <p:cNvPr id="472070" name="Group 6"/>
          <p:cNvGrpSpPr>
            <a:grpSpLocks/>
          </p:cNvGrpSpPr>
          <p:nvPr/>
        </p:nvGrpSpPr>
        <p:grpSpPr bwMode="auto">
          <a:xfrm>
            <a:off x="755650" y="2708275"/>
            <a:ext cx="8004175" cy="2736850"/>
            <a:chOff x="1177" y="4896"/>
            <a:chExt cx="12975" cy="3582"/>
          </a:xfrm>
        </p:grpSpPr>
        <p:sp>
          <p:nvSpPr>
            <p:cNvPr id="472071" name="Oval 7"/>
            <p:cNvSpPr>
              <a:spLocks noChangeArrowheads="1"/>
            </p:cNvSpPr>
            <p:nvPr/>
          </p:nvSpPr>
          <p:spPr bwMode="auto">
            <a:xfrm>
              <a:off x="1728" y="4896"/>
              <a:ext cx="12424" cy="358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graphicFrame>
          <p:nvGraphicFramePr>
            <p:cNvPr id="472072" name="Object 8"/>
            <p:cNvGraphicFramePr>
              <a:graphicFrameLocks noChangeAspect="1"/>
            </p:cNvGraphicFramePr>
            <p:nvPr/>
          </p:nvGraphicFramePr>
          <p:xfrm>
            <a:off x="1177" y="5583"/>
            <a:ext cx="4578" cy="21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8" name="Picture" r:id="rId3" imgW="2926080" imgH="1346040" progId="Word.Picture.8">
                    <p:embed/>
                  </p:oleObj>
                </mc:Choice>
                <mc:Fallback>
                  <p:oleObj name="Picture" r:id="rId3" imgW="2926080" imgH="1346040" progId="Word.Picture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77" y="5583"/>
                          <a:ext cx="4578" cy="21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2073" name="WordArt 9"/>
            <p:cNvSpPr>
              <a:spLocks noChangeArrowheads="1" noChangeShapeType="1" noTextEdit="1"/>
            </p:cNvSpPr>
            <p:nvPr/>
          </p:nvSpPr>
          <p:spPr bwMode="auto">
            <a:xfrm rot="3121385">
              <a:off x="2732" y="5985"/>
              <a:ext cx="1914" cy="2746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SlantUp">
                <a:avLst>
                  <a:gd name="adj" fmla="val 55556"/>
                </a:avLst>
              </a:prstTxWarp>
            </a:bodyPr>
            <a:lstStyle/>
            <a:p>
              <a:pPr algn="ctr"/>
              <a:r>
                <a:rPr lang="nb-NO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TRYGG</a:t>
              </a:r>
            </a:p>
            <a:p>
              <a:pPr algn="ctr"/>
              <a:r>
                <a:rPr lang="nb-NO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      HAVN</a:t>
              </a:r>
            </a:p>
          </p:txBody>
        </p:sp>
        <p:sp>
          <p:nvSpPr>
            <p:cNvPr id="472074" name="WordArt 10"/>
            <p:cNvSpPr>
              <a:spLocks noChangeArrowheads="1" noChangeShapeType="1" noTextEdit="1"/>
            </p:cNvSpPr>
            <p:nvPr/>
          </p:nvSpPr>
          <p:spPr bwMode="auto">
            <a:xfrm rot="526836">
              <a:off x="2415" y="4965"/>
              <a:ext cx="2166" cy="187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SlantUp">
                <a:avLst>
                  <a:gd name="adj" fmla="val 51116"/>
                </a:avLst>
              </a:prstTxWarp>
            </a:bodyPr>
            <a:lstStyle/>
            <a:p>
              <a:pPr algn="ctr"/>
              <a:r>
                <a:rPr lang="nb-NO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   TRYGG</a:t>
              </a:r>
            </a:p>
            <a:p>
              <a:pPr algn="ctr"/>
              <a:r>
                <a:rPr lang="nb-NO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BASE</a:t>
              </a:r>
            </a:p>
          </p:txBody>
        </p:sp>
      </p:grpSp>
      <p:sp>
        <p:nvSpPr>
          <p:cNvPr id="472075" name="Text Box 11"/>
          <p:cNvSpPr txBox="1">
            <a:spLocks noChangeArrowheads="1"/>
          </p:cNvSpPr>
          <p:nvPr/>
        </p:nvSpPr>
        <p:spPr bwMode="auto">
          <a:xfrm>
            <a:off x="5580063" y="6308725"/>
            <a:ext cx="3170237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AU" sz="1200">
                <a:latin typeface="Arial" charset="0"/>
                <a:ea typeface="ＭＳ Ｐゴシック" pitchFamily="34" charset="-128"/>
              </a:rPr>
              <a:t>© 2000 Cooper, Hoffman, Marvin &amp; Powell</a:t>
            </a:r>
          </a:p>
        </p:txBody>
      </p:sp>
      <p:pic>
        <p:nvPicPr>
          <p:cNvPr id="47207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429000"/>
            <a:ext cx="1247775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2077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3405188"/>
            <a:ext cx="2857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2078" name="AutoShape 14"/>
          <p:cNvSpPr>
            <a:spLocks noChangeArrowheads="1"/>
          </p:cNvSpPr>
          <p:nvPr/>
        </p:nvSpPr>
        <p:spPr bwMode="auto">
          <a:xfrm>
            <a:off x="1331913" y="1052513"/>
            <a:ext cx="4319587" cy="1800225"/>
          </a:xfrm>
          <a:prstGeom prst="wedgeEllipseCallout">
            <a:avLst>
              <a:gd name="adj1" fmla="val 17843"/>
              <a:gd name="adj2" fmla="val 11569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nb-NO" sz="1800">
                <a:latin typeface="Arial" charset="0"/>
              </a:rPr>
              <a:t>Jeg trenger deg men du er så skremmende eller skremt så jeg har ingen jeg kan støtte meg til og jeg vet ikke hva jeg skal gjøre…</a:t>
            </a:r>
          </a:p>
        </p:txBody>
      </p:sp>
      <p:pic>
        <p:nvPicPr>
          <p:cNvPr id="472079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429000"/>
            <a:ext cx="1225550" cy="14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2080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924175"/>
            <a:ext cx="1247775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2081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573463"/>
            <a:ext cx="1079500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2082" name="Text Box 18"/>
          <p:cNvSpPr txBox="1">
            <a:spLocks noChangeArrowheads="1"/>
          </p:cNvSpPr>
          <p:nvPr/>
        </p:nvSpPr>
        <p:spPr bwMode="auto">
          <a:xfrm>
            <a:off x="395288" y="5516563"/>
            <a:ext cx="4897437" cy="1123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AU" sz="1200">
                <a:latin typeface="Arial" charset="0"/>
                <a:ea typeface="ＭＳ Ｐゴシック" pitchFamily="34" charset="-128"/>
              </a:rPr>
              <a:t>Desorganisert tilknytning representerer det forferdelige paradoks når forelderen er kilden til barnets frykt og trygg havn samtidig. Dette paradokset gjør barnet kronisk redd og i fare for å miste emosjonell- og atferdsmessig kontroll, og reduserer tilliten til at forelderen er en kapasitiet.</a:t>
            </a:r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Heidi Jacobsen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702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nb-NO" dirty="0"/>
              <a:t>Foreldres tilknytningsdagbok</a:t>
            </a:r>
          </a:p>
          <a:p>
            <a:pPr>
              <a:buFontTx/>
              <a:buChar char="•"/>
            </a:pPr>
            <a:endParaRPr lang="nb-NO" dirty="0"/>
          </a:p>
          <a:p>
            <a:pPr>
              <a:buFontTx/>
              <a:buChar char="•"/>
            </a:pPr>
            <a:r>
              <a:rPr lang="nb-NO" dirty="0"/>
              <a:t>This is My Baby </a:t>
            </a:r>
            <a:r>
              <a:rPr lang="nb-NO" dirty="0" err="1"/>
              <a:t>Interview</a:t>
            </a:r>
            <a:endParaRPr lang="nb-NO" dirty="0"/>
          </a:p>
          <a:p>
            <a:pPr>
              <a:buFontTx/>
              <a:buChar char="•"/>
            </a:pPr>
            <a:endParaRPr lang="nb-NO" dirty="0"/>
          </a:p>
          <a:p>
            <a:pPr>
              <a:buFontTx/>
              <a:buChar char="•"/>
            </a:pPr>
            <a:r>
              <a:rPr lang="nb-NO" dirty="0" err="1"/>
              <a:t>Attachment</a:t>
            </a:r>
            <a:r>
              <a:rPr lang="nb-NO" dirty="0"/>
              <a:t> and Biobehavioral </a:t>
            </a:r>
            <a:r>
              <a:rPr lang="nb-NO" dirty="0" smtClean="0"/>
              <a:t>Catch-Up (ABC)</a:t>
            </a:r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b="1" i="1"/>
              <a:t>Metoder</a:t>
            </a:r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Heidi Jacobsen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867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Foreldres </a:t>
            </a:r>
            <a:r>
              <a:rPr lang="nb-NO" dirty="0" smtClean="0"/>
              <a:t>tilknytningsdagbok (rev.)</a:t>
            </a:r>
            <a:r>
              <a:rPr lang="nb-NO" dirty="0"/>
              <a:t/>
            </a:r>
            <a:br>
              <a:rPr lang="nb-NO" dirty="0"/>
            </a:br>
            <a:r>
              <a:rPr lang="nb-NO" dirty="0"/>
              <a:t>(</a:t>
            </a:r>
            <a:r>
              <a:rPr lang="nb-NO" dirty="0" err="1" smtClean="0"/>
              <a:t>Dozier</a:t>
            </a:r>
            <a:r>
              <a:rPr lang="nb-NO" dirty="0"/>
              <a:t>,</a:t>
            </a:r>
            <a:r>
              <a:rPr lang="nb-NO" dirty="0" smtClean="0"/>
              <a:t> 2005)</a:t>
            </a:r>
            <a:endParaRPr lang="en-US" dirty="0"/>
          </a:p>
        </p:txBody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nb-NO" sz="2000" dirty="0"/>
              <a:t>Strukturert dagbok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nb-NO" sz="2000" dirty="0"/>
              <a:t>Tre episoder:</a:t>
            </a:r>
          </a:p>
          <a:p>
            <a:pPr>
              <a:lnSpc>
                <a:spcPct val="90000"/>
              </a:lnSpc>
            </a:pPr>
            <a:r>
              <a:rPr lang="nb-NO" sz="2000" dirty="0"/>
              <a:t>		- Barnet slo seg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nb-NO" sz="2000" dirty="0"/>
              <a:t>		</a:t>
            </a:r>
            <a:r>
              <a:rPr lang="nb-NO" sz="2000" dirty="0" smtClean="0"/>
              <a:t>	- </a:t>
            </a:r>
            <a:r>
              <a:rPr lang="nb-NO" sz="2000" dirty="0"/>
              <a:t>Barnet ble skremt</a:t>
            </a:r>
          </a:p>
          <a:p>
            <a:pPr>
              <a:lnSpc>
                <a:spcPct val="90000"/>
              </a:lnSpc>
            </a:pPr>
            <a:r>
              <a:rPr lang="nb-NO" sz="2000" dirty="0"/>
              <a:t>		- Barnet var atskilt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nb-NO" sz="2000" b="1" dirty="0"/>
              <a:t>Viktig: Beskrive episoden med 3 setninger</a:t>
            </a:r>
          </a:p>
          <a:p>
            <a:pPr>
              <a:lnSpc>
                <a:spcPct val="90000"/>
              </a:lnSpc>
            </a:pPr>
            <a:r>
              <a:rPr lang="nb-NO" sz="2000" b="1" dirty="0"/>
              <a:t>		</a:t>
            </a:r>
            <a:r>
              <a:rPr lang="nb-NO" sz="2000" dirty="0"/>
              <a:t>- få frem hva som skjedde før/under og etter</a:t>
            </a:r>
          </a:p>
          <a:p>
            <a:pPr>
              <a:lnSpc>
                <a:spcPct val="90000"/>
              </a:lnSpc>
            </a:pPr>
            <a:r>
              <a:rPr lang="nb-NO" sz="2000" dirty="0"/>
              <a:t>		- verifisere hva forelderen har krysset av 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nb-NO" sz="2000" dirty="0"/>
              <a:t>Faste avkrysningsspørsmål som graderes ettersom atferden oppsto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nb-NO" sz="2000" dirty="0"/>
              <a:t>Barna kan klassifiseres som trygge/unnvikende/ambivalente</a:t>
            </a:r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Heidi Jacobsen</a:t>
            </a:r>
            <a:endParaRPr lang="nb-NO"/>
          </a:p>
        </p:txBody>
      </p:sp>
      <p:pic>
        <p:nvPicPr>
          <p:cNvPr id="5" name="Picture 4" descr="iStock_000004862037Small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556793"/>
            <a:ext cx="1896342" cy="2843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65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Bruk av dagboken</a:t>
            </a:r>
            <a:endParaRPr lang="en-US"/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nb-NO"/>
              <a:t>Hjelpemiddel til å forstå – følge fosterbarnet over tid</a:t>
            </a:r>
          </a:p>
          <a:p>
            <a:pPr>
              <a:buFontTx/>
              <a:buChar char="•"/>
            </a:pPr>
            <a:r>
              <a:rPr lang="nb-NO"/>
              <a:t>Hjelpemiddel til å formidle kunnskap til fosterforeldre</a:t>
            </a:r>
          </a:p>
          <a:p>
            <a:pPr>
              <a:buFontTx/>
              <a:buChar char="•"/>
            </a:pPr>
            <a:r>
              <a:rPr lang="nb-NO"/>
              <a:t>Hjelpemiddel i samtale med fosterforeldre</a:t>
            </a:r>
          </a:p>
          <a:p>
            <a:pPr>
              <a:buFontTx/>
              <a:buChar char="•"/>
            </a:pPr>
            <a:r>
              <a:rPr lang="nb-NO"/>
              <a:t>Forstå sammen</a:t>
            </a:r>
          </a:p>
          <a:p>
            <a:pPr>
              <a:buFontTx/>
              <a:buChar char="•"/>
            </a:pPr>
            <a:r>
              <a:rPr lang="nb-NO"/>
              <a:t>Fosterforeldre ”eksperter” på sine fosterbarn</a:t>
            </a:r>
          </a:p>
          <a:p>
            <a:pPr>
              <a:buFontTx/>
              <a:buChar char="•"/>
            </a:pPr>
            <a:r>
              <a:rPr lang="nb-NO"/>
              <a:t>Bidra til empowerment</a:t>
            </a:r>
          </a:p>
          <a:p>
            <a:pPr>
              <a:buFontTx/>
              <a:buChar char="•"/>
            </a:pPr>
            <a:r>
              <a:rPr lang="nb-NO"/>
              <a:t>Fosterforeldrene kan føle seg betydningsfulle</a:t>
            </a:r>
            <a:endParaRPr lang="en-US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Heidi Jacobsen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913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/>
              <a:t>Episode 1</a:t>
            </a:r>
            <a:br>
              <a:rPr lang="nb-NO"/>
            </a:br>
            <a:r>
              <a:rPr lang="nb-NO"/>
              <a:t>”Barnet slo seg”</a:t>
            </a:r>
            <a:endParaRPr lang="en-US"/>
          </a:p>
        </p:txBody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nb-NO" sz="1200"/>
              <a:t>1. Tenk på en gang i dag da barnet slo seg og svar på følgende: (dette gjelder alt, som å falle, skrubbe kneet, dunke borti noe, osv.)</a:t>
            </a:r>
            <a:endParaRPr lang="nb-NO" sz="1200" b="1"/>
          </a:p>
          <a:p>
            <a:pPr>
              <a:lnSpc>
                <a:spcPct val="80000"/>
              </a:lnSpc>
            </a:pPr>
            <a:r>
              <a:rPr lang="nb-NO" sz="1200" b="1"/>
              <a:t>Beskriv denne situasjonen i to eller tre setninger (vær sikker på at du inkluderer hvordan du selv responderte på barnets atferd): </a:t>
            </a:r>
          </a:p>
          <a:p>
            <a:pPr>
              <a:lnSpc>
                <a:spcPct val="80000"/>
              </a:lnSpc>
            </a:pPr>
            <a:endParaRPr lang="nb-NO" sz="1200"/>
          </a:p>
          <a:p>
            <a:pPr>
              <a:lnSpc>
                <a:spcPct val="80000"/>
              </a:lnSpc>
            </a:pPr>
            <a:r>
              <a:rPr lang="nb-NO" sz="1200"/>
              <a:t>A. Hva gjorde barnet for at du skulle vite at det hadde slått seg? </a:t>
            </a:r>
            <a:r>
              <a:rPr lang="nb-NO" sz="1200" b="1"/>
              <a:t>Nummerer barnets reaksjoner i den rekkefølgen de opptrådte. Du setter kun et tall dersom atferden var tilstede</a:t>
            </a:r>
            <a:endParaRPr lang="nb-NO" sz="1200"/>
          </a:p>
          <a:p>
            <a:pPr>
              <a:lnSpc>
                <a:spcPct val="80000"/>
              </a:lnSpc>
            </a:pPr>
            <a:r>
              <a:rPr lang="nb-NO" sz="1200"/>
              <a:t>___	</a:t>
            </a:r>
            <a:r>
              <a:rPr lang="nb-NO" sz="1200" b="1"/>
              <a:t>så på meg for å bli beroliget</a:t>
            </a:r>
            <a:endParaRPr lang="nb-NO" sz="1200"/>
          </a:p>
          <a:p>
            <a:pPr>
              <a:lnSpc>
                <a:spcPct val="80000"/>
              </a:lnSpc>
            </a:pPr>
            <a:r>
              <a:rPr lang="nb-NO" sz="1200"/>
              <a:t>___</a:t>
            </a:r>
            <a:r>
              <a:rPr lang="nb-NO" sz="1200" b="1"/>
              <a:t>	gikk for seg selv				</a:t>
            </a:r>
            <a:endParaRPr lang="nb-NO" sz="1200"/>
          </a:p>
          <a:p>
            <a:pPr>
              <a:lnSpc>
                <a:spcPct val="80000"/>
              </a:lnSpc>
            </a:pPr>
            <a:r>
              <a:rPr lang="nb-NO" sz="1200"/>
              <a:t>___	</a:t>
            </a:r>
            <a:r>
              <a:rPr lang="nb-NO" sz="1200" b="1"/>
              <a:t>lot som om ingen ting var galt				</a:t>
            </a:r>
            <a:endParaRPr lang="nb-NO" sz="1200"/>
          </a:p>
          <a:p>
            <a:pPr>
              <a:lnSpc>
                <a:spcPct val="80000"/>
              </a:lnSpc>
            </a:pPr>
            <a:r>
              <a:rPr lang="nb-NO" sz="1200"/>
              <a:t>___	</a:t>
            </a:r>
            <a:r>
              <a:rPr lang="nb-NO" sz="1200" b="1"/>
              <a:t>ble sint / frustrert (for eksempel stampet med føttene</a:t>
            </a:r>
            <a:r>
              <a:rPr lang="nb-NO" sz="1200"/>
              <a:t>, </a:t>
            </a:r>
            <a:r>
              <a:rPr lang="nb-NO" sz="1200" b="1"/>
              <a:t>sparket med beina)</a:t>
            </a:r>
            <a:endParaRPr lang="nb-NO" sz="1200"/>
          </a:p>
          <a:p>
            <a:pPr>
              <a:lnSpc>
                <a:spcPct val="80000"/>
              </a:lnSpc>
            </a:pPr>
            <a:r>
              <a:rPr lang="nb-NO" sz="1200"/>
              <a:t>___	</a:t>
            </a:r>
            <a:r>
              <a:rPr lang="nb-NO" sz="1200" b="1"/>
              <a:t>ropte på meg					</a:t>
            </a:r>
            <a:endParaRPr lang="nb-NO" sz="1200"/>
          </a:p>
          <a:p>
            <a:pPr>
              <a:lnSpc>
                <a:spcPct val="80000"/>
              </a:lnSpc>
            </a:pPr>
            <a:r>
              <a:rPr lang="nb-NO" sz="1200"/>
              <a:t>___	</a:t>
            </a:r>
            <a:r>
              <a:rPr lang="nb-NO" sz="1200" b="1"/>
              <a:t>så kort på meg, så deretter vekk og</a:t>
            </a:r>
            <a:r>
              <a:rPr lang="nb-NO" sz="1200"/>
              <a:t> </a:t>
            </a:r>
            <a:r>
              <a:rPr lang="nb-NO" sz="1200" b="1"/>
              <a:t>fortsatte med sitt	</a:t>
            </a:r>
            <a:endParaRPr lang="nb-NO" sz="1200"/>
          </a:p>
          <a:p>
            <a:pPr>
              <a:lnSpc>
                <a:spcPct val="80000"/>
              </a:lnSpc>
            </a:pPr>
            <a:r>
              <a:rPr lang="nb-NO" sz="1200"/>
              <a:t>___	</a:t>
            </a:r>
            <a:r>
              <a:rPr lang="nb-NO" sz="1200" b="1"/>
              <a:t>gav uttrykk for at han/hun</a:t>
            </a:r>
            <a:r>
              <a:rPr lang="nb-NO" sz="1200"/>
              <a:t> </a:t>
            </a:r>
            <a:r>
              <a:rPr lang="nb-NO" sz="1200" b="1"/>
              <a:t>ønsket å bli tatt opp eller holdt, strakk seg etter meg</a:t>
            </a:r>
            <a:endParaRPr lang="nb-NO" sz="1200"/>
          </a:p>
          <a:p>
            <a:pPr>
              <a:lnSpc>
                <a:spcPct val="80000"/>
              </a:lnSpc>
            </a:pPr>
            <a:r>
              <a:rPr lang="nb-NO" sz="1200"/>
              <a:t>___</a:t>
            </a:r>
            <a:r>
              <a:rPr lang="nb-NO" sz="1200" b="1"/>
              <a:t>	gråt</a:t>
            </a:r>
            <a:endParaRPr lang="nb-NO" sz="1200"/>
          </a:p>
          <a:p>
            <a:pPr>
              <a:lnSpc>
                <a:spcPct val="80000"/>
              </a:lnSpc>
            </a:pPr>
            <a:r>
              <a:rPr lang="nb-NO" sz="1200"/>
              <a:t>___</a:t>
            </a:r>
            <a:r>
              <a:rPr lang="nb-NO" sz="1200" b="1"/>
              <a:t>	gav </a:t>
            </a:r>
            <a:r>
              <a:rPr lang="nb-NO" sz="1200" b="1" u="sng"/>
              <a:t>ikke</a:t>
            </a:r>
            <a:r>
              <a:rPr lang="nb-NO" sz="1200" b="1"/>
              <a:t> uttrykk for at han/hun ønsket eller trengte meg</a:t>
            </a:r>
            <a:endParaRPr lang="nb-NO" sz="1200"/>
          </a:p>
          <a:p>
            <a:pPr>
              <a:lnSpc>
                <a:spcPct val="80000"/>
              </a:lnSpc>
            </a:pPr>
            <a:r>
              <a:rPr lang="nb-NO" sz="1200"/>
              <a:t>___</a:t>
            </a:r>
            <a:r>
              <a:rPr lang="nb-NO" sz="1200" b="1"/>
              <a:t>	gråt og ble der han/hun var, henvendte seg ikke til meg</a:t>
            </a:r>
            <a:endParaRPr lang="nb-NO" sz="1200"/>
          </a:p>
          <a:p>
            <a:pPr>
              <a:lnSpc>
                <a:spcPct val="80000"/>
              </a:lnSpc>
            </a:pPr>
            <a:r>
              <a:rPr lang="nb-NO" sz="1200"/>
              <a:t>___</a:t>
            </a:r>
            <a:r>
              <a:rPr lang="nb-NO" sz="1200" b="1"/>
              <a:t>	klynket eller gråt litt og fortsatte med sitt, så ikke på meg</a:t>
            </a:r>
            <a:endParaRPr lang="nb-NO" sz="1200"/>
          </a:p>
          <a:p>
            <a:pPr>
              <a:lnSpc>
                <a:spcPct val="80000"/>
              </a:lnSpc>
            </a:pPr>
            <a:r>
              <a:rPr lang="nb-NO" sz="1200"/>
              <a:t>___</a:t>
            </a:r>
            <a:r>
              <a:rPr lang="nb-NO" sz="1200" b="1"/>
              <a:t>	prøvde å være fysisk nær meg (men virkelig kontakt fant ikke sted)</a:t>
            </a:r>
            <a:endParaRPr lang="nb-NO" sz="1200"/>
          </a:p>
          <a:p>
            <a:pPr>
              <a:lnSpc>
                <a:spcPct val="80000"/>
              </a:lnSpc>
            </a:pPr>
            <a:r>
              <a:rPr lang="nb-NO" sz="1200"/>
              <a:t>___</a:t>
            </a:r>
            <a:r>
              <a:rPr lang="nb-NO" sz="1200" b="1"/>
              <a:t>	annet_____________________________________________________________</a:t>
            </a:r>
            <a:endParaRPr lang="en-US" sz="1200" b="1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Heidi Jacobsen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906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Slo seg fts.</a:t>
            </a:r>
            <a:endParaRPr lang="en-US"/>
          </a:p>
        </p:txBody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nb-NO" sz="1000"/>
              <a:t>B. Etter at du hadde respondert på barnet ditt, hva gjorde barnet etterpå? </a:t>
            </a:r>
            <a:r>
              <a:rPr lang="nb-NO" sz="1000" b="1"/>
              <a:t>Nummerer barnets reaksjoner i den rekkefølgen de opptrådte. Du setter kun et tall dersom atferden var tilstede</a:t>
            </a:r>
            <a:endParaRPr lang="nb-NO" sz="1000"/>
          </a:p>
          <a:p>
            <a:pPr>
              <a:lnSpc>
                <a:spcPct val="80000"/>
              </a:lnSpc>
            </a:pPr>
            <a:r>
              <a:rPr lang="nb-NO" sz="1000"/>
              <a:t>___	</a:t>
            </a:r>
            <a:r>
              <a:rPr lang="nb-NO" sz="1000" b="1"/>
              <a:t>ble fort beroliget eller trøstet				</a:t>
            </a:r>
            <a:endParaRPr lang="nb-NO" sz="1000"/>
          </a:p>
          <a:p>
            <a:pPr>
              <a:lnSpc>
                <a:spcPct val="80000"/>
              </a:lnSpc>
            </a:pPr>
            <a:r>
              <a:rPr lang="nb-NO" sz="1000"/>
              <a:t>___	</a:t>
            </a:r>
            <a:r>
              <a:rPr lang="nb-NO" sz="1000" b="1"/>
              <a:t>puffet meg vekk i sinne eller frustrasjon</a:t>
            </a:r>
            <a:endParaRPr lang="nb-NO" sz="1000"/>
          </a:p>
          <a:p>
            <a:pPr>
              <a:lnSpc>
                <a:spcPct val="80000"/>
              </a:lnSpc>
            </a:pPr>
            <a:r>
              <a:rPr lang="nb-NO" sz="1000"/>
              <a:t>___</a:t>
            </a:r>
            <a:r>
              <a:rPr lang="nb-NO" sz="1000" b="1"/>
              <a:t>	fortsatte å leke, tok ikke notis av meg		</a:t>
            </a:r>
            <a:endParaRPr lang="nb-NO" sz="1000"/>
          </a:p>
          <a:p>
            <a:pPr>
              <a:lnSpc>
                <a:spcPct val="80000"/>
              </a:lnSpc>
            </a:pPr>
            <a:r>
              <a:rPr lang="nb-NO" sz="1000"/>
              <a:t>___	</a:t>
            </a:r>
            <a:r>
              <a:rPr lang="nb-NO" sz="1000" b="1"/>
              <a:t>stampet eller sparket med føttene</a:t>
            </a:r>
            <a:endParaRPr lang="nb-NO" sz="1000"/>
          </a:p>
          <a:p>
            <a:pPr>
              <a:lnSpc>
                <a:spcPct val="80000"/>
              </a:lnSpc>
            </a:pPr>
            <a:r>
              <a:rPr lang="nb-NO" sz="1000"/>
              <a:t>___	</a:t>
            </a:r>
            <a:r>
              <a:rPr lang="nb-NO" sz="1000" b="1"/>
              <a:t>slo eller sparket mot meg</a:t>
            </a:r>
            <a:endParaRPr lang="nb-NO" sz="1000"/>
          </a:p>
          <a:p>
            <a:pPr>
              <a:lnSpc>
                <a:spcPct val="80000"/>
              </a:lnSpc>
            </a:pPr>
            <a:r>
              <a:rPr lang="nb-NO" sz="1000"/>
              <a:t>___</a:t>
            </a:r>
            <a:r>
              <a:rPr lang="nb-NO" sz="1000" b="1"/>
              <a:t>	fortsatte å være urolig, var vanskelig å roe</a:t>
            </a:r>
            <a:endParaRPr lang="nb-NO" sz="1000"/>
          </a:p>
          <a:p>
            <a:pPr>
              <a:lnSpc>
                <a:spcPct val="80000"/>
              </a:lnSpc>
            </a:pPr>
            <a:r>
              <a:rPr lang="nb-NO" sz="1000"/>
              <a:t>___	</a:t>
            </a:r>
            <a:r>
              <a:rPr lang="nb-NO" sz="1000" b="1"/>
              <a:t>vendte seg vekk i sinne eller frustrasjon		</a:t>
            </a:r>
            <a:endParaRPr lang="nb-NO" sz="1000"/>
          </a:p>
          <a:p>
            <a:pPr>
              <a:lnSpc>
                <a:spcPct val="80000"/>
              </a:lnSpc>
            </a:pPr>
            <a:r>
              <a:rPr lang="nb-NO" sz="1000"/>
              <a:t>___</a:t>
            </a:r>
            <a:r>
              <a:rPr lang="nb-NO" sz="1000" b="1"/>
              <a:t>	gav ikke uttrykk for at han/hun trengte min hjelp</a:t>
            </a:r>
            <a:endParaRPr lang="nb-NO" sz="1000"/>
          </a:p>
          <a:p>
            <a:pPr>
              <a:lnSpc>
                <a:spcPct val="80000"/>
              </a:lnSpc>
            </a:pPr>
            <a:r>
              <a:rPr lang="nb-NO" sz="1000"/>
              <a:t>___	</a:t>
            </a:r>
            <a:r>
              <a:rPr lang="nb-NO" sz="1000" b="1"/>
              <a:t>ignorerte meg</a:t>
            </a:r>
            <a:endParaRPr lang="nb-NO" sz="1000"/>
          </a:p>
          <a:p>
            <a:pPr>
              <a:lnSpc>
                <a:spcPct val="80000"/>
              </a:lnSpc>
            </a:pPr>
            <a:r>
              <a:rPr lang="nb-NO" sz="1000"/>
              <a:t>___	</a:t>
            </a:r>
            <a:r>
              <a:rPr lang="nb-NO" sz="1000" b="1"/>
              <a:t>oppførte seg rolig eller reservert</a:t>
            </a:r>
            <a:endParaRPr lang="nb-NO" sz="1000"/>
          </a:p>
          <a:p>
            <a:pPr>
              <a:lnSpc>
                <a:spcPct val="80000"/>
              </a:lnSpc>
            </a:pPr>
            <a:r>
              <a:rPr lang="nb-NO" sz="1000"/>
              <a:t>___	</a:t>
            </a:r>
            <a:r>
              <a:rPr lang="nb-NO" sz="1000" b="1"/>
              <a:t>vendte seg vekk da han/hun ble tatt opp 		     </a:t>
            </a:r>
          </a:p>
          <a:p>
            <a:pPr>
              <a:lnSpc>
                <a:spcPct val="80000"/>
              </a:lnSpc>
            </a:pPr>
            <a:r>
              <a:rPr lang="nb-NO" sz="1000" b="1"/>
              <a:t>	eller kom i kontakt med meg</a:t>
            </a:r>
            <a:endParaRPr lang="nb-NO" sz="1000"/>
          </a:p>
          <a:p>
            <a:pPr>
              <a:lnSpc>
                <a:spcPct val="80000"/>
              </a:lnSpc>
            </a:pPr>
            <a:r>
              <a:rPr lang="nb-NO" sz="1000"/>
              <a:t>___</a:t>
            </a:r>
            <a:r>
              <a:rPr lang="nb-NO" sz="1000" b="1"/>
              <a:t>	sank inn til meg eller holt seg fast i meg</a:t>
            </a:r>
          </a:p>
          <a:p>
            <a:pPr>
              <a:lnSpc>
                <a:spcPct val="80000"/>
              </a:lnSpc>
            </a:pPr>
            <a:r>
              <a:rPr lang="nb-NO" sz="1000" b="1"/>
              <a:t>	inntil han/hun roet seg</a:t>
            </a:r>
            <a:endParaRPr lang="nb-NO" sz="1000"/>
          </a:p>
          <a:p>
            <a:pPr>
              <a:lnSpc>
                <a:spcPct val="80000"/>
              </a:lnSpc>
            </a:pPr>
            <a:r>
              <a:rPr lang="nb-NO" sz="1000"/>
              <a:t>___</a:t>
            </a:r>
            <a:r>
              <a:rPr lang="nb-NO" sz="1000" b="1"/>
              <a:t>	lot det ikke være lett for meg å holde ham/henne, men fortsatte å være urolig (f.eks. bøyde seg bakover, stakk armen inn mellom oss)</a:t>
            </a:r>
            <a:endParaRPr lang="nb-NO" sz="1000"/>
          </a:p>
          <a:p>
            <a:pPr>
              <a:lnSpc>
                <a:spcPct val="80000"/>
              </a:lnSpc>
            </a:pPr>
            <a:r>
              <a:rPr lang="nb-NO" sz="1000"/>
              <a:t>___</a:t>
            </a:r>
            <a:r>
              <a:rPr lang="nb-NO" sz="1000" b="1"/>
              <a:t>	holdt fast i meg eller gikk etter meg hvis jeg prøvde å sette ham/henne ned eller gå vekk</a:t>
            </a:r>
            <a:endParaRPr lang="nb-NO" sz="1000"/>
          </a:p>
          <a:p>
            <a:pPr>
              <a:lnSpc>
                <a:spcPct val="80000"/>
              </a:lnSpc>
            </a:pPr>
            <a:r>
              <a:rPr lang="nb-NO" sz="1000"/>
              <a:t>___</a:t>
            </a:r>
            <a:r>
              <a:rPr lang="nb-NO" sz="1000" b="1"/>
              <a:t>	snudde seg vekk, gikk eller krabbet bort fra meg som om ingen ting var galt</a:t>
            </a:r>
            <a:endParaRPr lang="nb-NO" sz="1000"/>
          </a:p>
          <a:p>
            <a:pPr>
              <a:lnSpc>
                <a:spcPct val="80000"/>
              </a:lnSpc>
            </a:pPr>
            <a:r>
              <a:rPr lang="nb-NO" sz="1000"/>
              <a:t>___</a:t>
            </a:r>
            <a:r>
              <a:rPr lang="nb-NO" sz="1000" b="1"/>
              <a:t>	annet_____________________________________________________</a:t>
            </a:r>
            <a:endParaRPr lang="nb-NO" sz="1000"/>
          </a:p>
          <a:p>
            <a:pPr>
              <a:lnSpc>
                <a:spcPct val="80000"/>
              </a:lnSpc>
            </a:pPr>
            <a:r>
              <a:rPr lang="nb-NO" sz="1000"/>
              <a:t/>
            </a:r>
            <a:br>
              <a:rPr lang="nb-NO" sz="1000"/>
            </a:br>
            <a:endParaRPr lang="en-US" sz="1000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Heidi Jacobsen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149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Heidi Jacobsen</a:t>
            </a:r>
            <a:endParaRPr lang="nb-NO"/>
          </a:p>
        </p:txBody>
      </p:sp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0"/>
            <a:ext cx="7772400" cy="1052513"/>
          </a:xfrm>
        </p:spPr>
        <p:txBody>
          <a:bodyPr/>
          <a:lstStyle/>
          <a:p>
            <a:pPr algn="l"/>
            <a:r>
              <a:rPr lang="nb-NO" sz="2400" b="1">
                <a:solidFill>
                  <a:schemeClr val="tx1"/>
                </a:solidFill>
                <a:latin typeface="Times New Roman" pitchFamily="18" charset="0"/>
              </a:rPr>
              <a:t>Nasjonalt kompetansenettverk for sped- og småbarns psykiske helse, R.BUP Øst og Sør</a:t>
            </a:r>
            <a:r>
              <a:rPr lang="nb-NO" sz="2000" b="1">
                <a:solidFill>
                  <a:schemeClr val="tx1"/>
                </a:solidFill>
              </a:rPr>
              <a:t>   		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41438"/>
            <a:ext cx="4494213" cy="5616575"/>
          </a:xfrm>
        </p:spPr>
        <p:txBody>
          <a:bodyPr/>
          <a:lstStyle/>
          <a:p>
            <a:pPr marL="0" indent="0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nb-NO" sz="1600" b="1"/>
              <a:t>Hovedmålsettinger:</a:t>
            </a:r>
            <a:r>
              <a:rPr lang="nb-NO" sz="1600"/>
              <a:t> </a:t>
            </a:r>
          </a:p>
          <a:p>
            <a:pPr marL="0" indent="0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nb-NO" sz="1600"/>
          </a:p>
          <a:p>
            <a:pPr marL="0" indent="0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nb-NO" sz="1600"/>
              <a:t>Styrking av tiltak som fremmer sped- og småbarns psykiske helse</a:t>
            </a:r>
          </a:p>
          <a:p>
            <a:pPr marL="0" indent="0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nb-NO" sz="1600"/>
          </a:p>
          <a:p>
            <a:pPr marL="0" indent="0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nb-NO" sz="1600"/>
              <a:t>Være brobygger mellom praksisfelt, undervisning og forskning, mellom første- og andrelinjetjenesten innen området utsatte sped- og småbarn</a:t>
            </a:r>
            <a:r>
              <a:rPr lang="en-US" sz="1600"/>
              <a:t/>
            </a:r>
            <a:br>
              <a:rPr lang="en-US" sz="1600"/>
            </a:br>
            <a:endParaRPr lang="en-US" sz="1600"/>
          </a:p>
          <a:p>
            <a:pPr marL="0" indent="0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nb-NO" sz="1600"/>
              <a:t>Bidra til å utvikle, evaluere og kvalitetssikre systematiske tiltak både i første- og andrelinjetjenesten og tverrsektorielle samarbeidsmodeller </a:t>
            </a:r>
          </a:p>
          <a:p>
            <a:pPr marL="0" indent="0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nb-NO" sz="1600"/>
          </a:p>
          <a:p>
            <a:pPr marL="0" indent="0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nb-NO" sz="1600">
                <a:solidFill>
                  <a:srgbClr val="FF0000"/>
                </a:solidFill>
              </a:rPr>
              <a:t>Resultatmålet er at flere sped- og småbarn og deres familier får tilpasset og effektiv hjelp på et tidligst mulig tidspunkt</a:t>
            </a:r>
          </a:p>
          <a:p>
            <a:pPr marL="0" indent="0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1600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nb-NO" sz="1600"/>
          </a:p>
          <a:p>
            <a:pPr marL="0" indent="0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nb-NO" sz="1600"/>
              <a:t>		</a:t>
            </a:r>
            <a:r>
              <a:rPr lang="nb-NO" sz="800"/>
              <a:t>		</a:t>
            </a:r>
          </a:p>
          <a:p>
            <a:pPr marL="0" indent="0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nb-NO" sz="800"/>
              <a:t>				</a:t>
            </a:r>
          </a:p>
          <a:p>
            <a:pPr marL="0" indent="0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nb-NO" sz="800"/>
          </a:p>
          <a:p>
            <a:pPr lvl="1">
              <a:lnSpc>
                <a:spcPct val="80000"/>
              </a:lnSpc>
              <a:buFont typeface="Wingdings" pitchFamily="2" charset="2"/>
              <a:buChar char="ü"/>
            </a:pPr>
            <a:endParaRPr lang="en-US" sz="600"/>
          </a:p>
          <a:p>
            <a:pPr marL="0" indent="0">
              <a:lnSpc>
                <a:spcPct val="80000"/>
              </a:lnSpc>
            </a:pPr>
            <a:endParaRPr lang="nb-NO" sz="600"/>
          </a:p>
        </p:txBody>
      </p:sp>
      <p:pic>
        <p:nvPicPr>
          <p:cNvPr id="303108" name="Picture 4" descr="mother-and-child-1a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3611563"/>
            <a:ext cx="3600450" cy="2400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3109" name="Picture 5" descr="sofianytt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325563"/>
            <a:ext cx="3095625" cy="233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874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0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Barn som flyttet i fosterhjem før 12 måneders alder viste større grad av ensartet tilknytningsatferd enn barn som flyttet senere</a:t>
            </a:r>
          </a:p>
          <a:p>
            <a:r>
              <a:rPr lang="nb-NO" dirty="0" smtClean="0"/>
              <a:t>De viste større grad av trygg tilknytningsatferd og mindre grad unnvikende atferd</a:t>
            </a:r>
          </a:p>
          <a:p>
            <a:r>
              <a:rPr lang="nb-NO" dirty="0" smtClean="0"/>
              <a:t>Fosterbarn som ble plassert før 12 måneders alder kunne inne 14 dager etter plassering vise en ensartet type tilknytningsatferd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Studie 2 (</a:t>
            </a:r>
            <a:r>
              <a:rPr lang="nb-NO" dirty="0" err="1" smtClean="0"/>
              <a:t>Stovall-McClough</a:t>
            </a:r>
            <a:r>
              <a:rPr lang="nb-NO" dirty="0" smtClean="0"/>
              <a:t> &amp; </a:t>
            </a:r>
            <a:r>
              <a:rPr lang="nb-NO" dirty="0" err="1" smtClean="0"/>
              <a:t>Dozier</a:t>
            </a:r>
            <a:r>
              <a:rPr lang="nb-NO" dirty="0" smtClean="0"/>
              <a:t>, 2004)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Heidi Jacobsen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247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Alder ved plassering eller fosterforeldrenes egen tilknytningstrygghet predikerte ikke endring over tid</a:t>
            </a:r>
          </a:p>
          <a:p>
            <a:r>
              <a:rPr lang="nb-NO" dirty="0" smtClean="0"/>
              <a:t>Det gjorde imidlertid antall risikofaktorer – flere risikofaktorer ble rapportert å vise avtagende grad av trygg tilknytningsatferd</a:t>
            </a:r>
          </a:p>
          <a:p>
            <a:r>
              <a:rPr lang="nb-NO" dirty="0" smtClean="0"/>
              <a:t>Den tidlige tilknytningsatferden var viktigste </a:t>
            </a:r>
            <a:r>
              <a:rPr lang="nb-NO" dirty="0" err="1" smtClean="0"/>
              <a:t>prediktor</a:t>
            </a:r>
            <a:r>
              <a:rPr lang="nb-NO" dirty="0" smtClean="0"/>
              <a:t> for tilknytningsmønsteret over tid</a:t>
            </a:r>
          </a:p>
          <a:p>
            <a:pPr marL="0" indent="0">
              <a:buNone/>
            </a:pPr>
            <a:r>
              <a:rPr lang="nb-NO" dirty="0" smtClean="0"/>
              <a:t>(</a:t>
            </a:r>
            <a:r>
              <a:rPr lang="nb-NO" dirty="0" err="1" smtClean="0"/>
              <a:t>Stovall-McClough</a:t>
            </a:r>
            <a:r>
              <a:rPr lang="nb-NO" dirty="0" smtClean="0"/>
              <a:t> &amp; </a:t>
            </a:r>
            <a:r>
              <a:rPr lang="nb-NO" dirty="0" err="1" smtClean="0"/>
              <a:t>Dozier</a:t>
            </a:r>
            <a:r>
              <a:rPr lang="nb-NO" dirty="0" smtClean="0"/>
              <a:t>, 2004)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Utvikling av tilknytningsatferd over tid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Heidi Jacobsen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455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Det er avgjørende å komme tidlig til med veiledning</a:t>
            </a:r>
          </a:p>
          <a:p>
            <a:r>
              <a:rPr lang="nb-NO" dirty="0" smtClean="0"/>
              <a:t>Kan tydeliggjøre for fosterforeldre hvordan barnet viser tilknytningsatferd og hvordan fosterforeldre møter barnet</a:t>
            </a:r>
          </a:p>
          <a:p>
            <a:r>
              <a:rPr lang="nb-NO" dirty="0" smtClean="0"/>
              <a:t>«In </a:t>
            </a:r>
            <a:r>
              <a:rPr lang="nb-NO" dirty="0" err="1" smtClean="0"/>
              <a:t>kind</a:t>
            </a:r>
            <a:r>
              <a:rPr lang="nb-NO" dirty="0" smtClean="0"/>
              <a:t>?»</a:t>
            </a:r>
          </a:p>
          <a:p>
            <a:r>
              <a:rPr lang="nb-NO" dirty="0" smtClean="0"/>
              <a:t>Dagboken kan være et nyttig veiledningsinstrument</a:t>
            </a:r>
          </a:p>
          <a:p>
            <a:r>
              <a:rPr lang="nb-NO" dirty="0" smtClean="0"/>
              <a:t>Kan brukes i tillegg til for eksempel COS</a:t>
            </a:r>
          </a:p>
          <a:p>
            <a:r>
              <a:rPr lang="nb-NO" dirty="0" smtClean="0"/>
              <a:t>Klinisk bruk?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Konklusjon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Heidi Jacobsen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019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33375"/>
            <a:ext cx="7772400" cy="792163"/>
          </a:xfrm>
        </p:spPr>
        <p:txBody>
          <a:bodyPr/>
          <a:lstStyle/>
          <a:p>
            <a:r>
              <a:rPr lang="nb-NO" b="1" i="1"/>
              <a:t>TIMB</a:t>
            </a:r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1125538"/>
            <a:ext cx="7920038" cy="4248150"/>
          </a:xfrm>
        </p:spPr>
        <p:txBody>
          <a:bodyPr/>
          <a:lstStyle/>
          <a:p>
            <a:pPr algn="l">
              <a:lnSpc>
                <a:spcPct val="90000"/>
              </a:lnSpc>
              <a:buFontTx/>
              <a:buChar char="•"/>
            </a:pPr>
            <a:r>
              <a:rPr lang="nb-NO" sz="2000"/>
              <a:t>Semistrukturert intervju</a:t>
            </a:r>
          </a:p>
          <a:p>
            <a:pPr algn="l">
              <a:lnSpc>
                <a:spcPct val="90000"/>
              </a:lnSpc>
            </a:pPr>
            <a:endParaRPr lang="nb-NO" sz="2000"/>
          </a:p>
          <a:p>
            <a:pPr algn="l">
              <a:lnSpc>
                <a:spcPct val="90000"/>
              </a:lnSpc>
              <a:buFontTx/>
              <a:buChar char="•"/>
            </a:pPr>
            <a:r>
              <a:rPr lang="nb-NO" sz="2000"/>
              <a:t>Barn i alderen?</a:t>
            </a:r>
          </a:p>
          <a:p>
            <a:pPr algn="l">
              <a:lnSpc>
                <a:spcPct val="90000"/>
              </a:lnSpc>
            </a:pPr>
            <a:endParaRPr lang="nb-NO" sz="2000"/>
          </a:p>
          <a:p>
            <a:pPr algn="l">
              <a:lnSpc>
                <a:spcPct val="90000"/>
              </a:lnSpc>
              <a:buFontTx/>
              <a:buChar char="•"/>
            </a:pPr>
            <a:r>
              <a:rPr lang="nb-NO" sz="2000"/>
              <a:t>Ca. 5 – 15 minutters varighet</a:t>
            </a:r>
          </a:p>
          <a:p>
            <a:pPr algn="l">
              <a:lnSpc>
                <a:spcPct val="90000"/>
              </a:lnSpc>
            </a:pPr>
            <a:endParaRPr lang="nb-NO" sz="2000"/>
          </a:p>
          <a:p>
            <a:pPr algn="l">
              <a:lnSpc>
                <a:spcPct val="90000"/>
              </a:lnSpc>
              <a:buFontTx/>
              <a:buChar char="•"/>
            </a:pPr>
            <a:r>
              <a:rPr lang="nb-NO" sz="2000"/>
              <a:t>Som en samtale</a:t>
            </a:r>
          </a:p>
          <a:p>
            <a:pPr algn="l">
              <a:lnSpc>
                <a:spcPct val="90000"/>
              </a:lnSpc>
            </a:pPr>
            <a:endParaRPr lang="nb-NO" sz="2000"/>
          </a:p>
          <a:p>
            <a:pPr algn="l">
              <a:lnSpc>
                <a:spcPct val="90000"/>
              </a:lnSpc>
              <a:buFontTx/>
              <a:buChar char="•"/>
            </a:pPr>
            <a:r>
              <a:rPr lang="nb-NO" sz="2000"/>
              <a:t>5-delt skala</a:t>
            </a:r>
          </a:p>
          <a:p>
            <a:pPr algn="l">
              <a:lnSpc>
                <a:spcPct val="90000"/>
              </a:lnSpc>
            </a:pPr>
            <a:endParaRPr lang="nb-NO" sz="2000"/>
          </a:p>
          <a:p>
            <a:pPr algn="l">
              <a:lnSpc>
                <a:spcPct val="90000"/>
              </a:lnSpc>
              <a:buFontTx/>
              <a:buChar char="•"/>
            </a:pPr>
            <a:r>
              <a:rPr lang="nb-NO" sz="2000"/>
              <a:t>Aksept – Psykologiske investering - Innflytelse</a:t>
            </a:r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Heidi Jacobsen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98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625"/>
            <a:ext cx="7772400" cy="1008111"/>
          </a:xfrm>
        </p:spPr>
        <p:txBody>
          <a:bodyPr/>
          <a:lstStyle/>
          <a:p>
            <a:r>
              <a:rPr lang="nb-NO" b="1" i="1" dirty="0"/>
              <a:t>TIMB - intervju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052736"/>
            <a:ext cx="7559675" cy="5255989"/>
          </a:xfrm>
        </p:spPr>
        <p:txBody>
          <a:bodyPr/>
          <a:lstStyle/>
          <a:p>
            <a:pPr marL="609600" indent="-609600" algn="l">
              <a:lnSpc>
                <a:spcPct val="80000"/>
              </a:lnSpc>
            </a:pPr>
            <a:r>
              <a:rPr lang="nb-NO" sz="1400" dirty="0"/>
              <a:t>1</a:t>
            </a:r>
            <a:r>
              <a:rPr lang="nb-NO" sz="1800" dirty="0"/>
              <a:t>. Jeg ønsker at du begynner med at du beskriver (barnets navn). Hvordan er han/hennes personlighet?</a:t>
            </a:r>
          </a:p>
          <a:p>
            <a:pPr marL="609600" indent="-609600" algn="l">
              <a:lnSpc>
                <a:spcPct val="80000"/>
              </a:lnSpc>
            </a:pPr>
            <a:endParaRPr lang="nb-NO" sz="1800" dirty="0"/>
          </a:p>
          <a:p>
            <a:pPr marL="609600" indent="-609600" algn="l">
              <a:lnSpc>
                <a:spcPct val="80000"/>
              </a:lnSpc>
            </a:pPr>
            <a:r>
              <a:rPr lang="nb-NO" sz="1800" dirty="0"/>
              <a:t>2. Ønsker du noen gang at du </a:t>
            </a:r>
            <a:r>
              <a:rPr lang="nb-NO" sz="1800" dirty="0" smtClean="0"/>
              <a:t>for alltid kunne være forelder for</a:t>
            </a:r>
          </a:p>
          <a:p>
            <a:pPr marL="609600" indent="-609600" algn="l">
              <a:lnSpc>
                <a:spcPct val="80000"/>
              </a:lnSpc>
            </a:pPr>
            <a:r>
              <a:rPr lang="nb-NO" sz="1800" dirty="0" smtClean="0"/>
              <a:t> </a:t>
            </a:r>
            <a:r>
              <a:rPr lang="nb-NO" sz="1800" dirty="0"/>
              <a:t>(barnets navn)?</a:t>
            </a:r>
          </a:p>
          <a:p>
            <a:pPr marL="609600" indent="-609600" algn="l">
              <a:lnSpc>
                <a:spcPct val="80000"/>
              </a:lnSpc>
            </a:pPr>
            <a:endParaRPr lang="nb-NO" sz="1800" dirty="0"/>
          </a:p>
          <a:p>
            <a:pPr marL="609600" indent="-609600" algn="l">
              <a:lnSpc>
                <a:spcPct val="80000"/>
              </a:lnSpc>
            </a:pPr>
            <a:r>
              <a:rPr lang="nb-NO" sz="1800" dirty="0"/>
              <a:t>3. Hvor mye ville du savne (barnets navn) hvis han/hun måtte flytte?</a:t>
            </a:r>
          </a:p>
          <a:p>
            <a:pPr marL="609600" indent="-609600" algn="l">
              <a:lnSpc>
                <a:spcPct val="80000"/>
              </a:lnSpc>
            </a:pPr>
            <a:endParaRPr lang="nb-NO" sz="1800" dirty="0"/>
          </a:p>
          <a:p>
            <a:pPr marL="609600" indent="-609600" algn="l">
              <a:lnSpc>
                <a:spcPct val="80000"/>
              </a:lnSpc>
            </a:pPr>
            <a:r>
              <a:rPr lang="nb-NO" sz="1800" dirty="0"/>
              <a:t>4. Hvordan tror du </a:t>
            </a:r>
            <a:r>
              <a:rPr lang="nb-NO" sz="1800" dirty="0" smtClean="0"/>
              <a:t>relasjonen din </a:t>
            </a:r>
            <a:r>
              <a:rPr lang="nb-NO" sz="1800" dirty="0"/>
              <a:t>til (barnets navn) påvirker ham/henne akkurat nå?</a:t>
            </a:r>
          </a:p>
          <a:p>
            <a:pPr marL="609600" indent="-609600" algn="l">
              <a:lnSpc>
                <a:spcPct val="80000"/>
              </a:lnSpc>
            </a:pPr>
            <a:endParaRPr lang="nb-NO" sz="1800" dirty="0"/>
          </a:p>
          <a:p>
            <a:pPr marL="609600" indent="-609600" algn="l">
              <a:lnSpc>
                <a:spcPct val="80000"/>
              </a:lnSpc>
            </a:pPr>
            <a:r>
              <a:rPr lang="nb-NO" sz="1800" dirty="0"/>
              <a:t>5. Hvordan tror du </a:t>
            </a:r>
            <a:r>
              <a:rPr lang="nb-NO" sz="1800" dirty="0" smtClean="0"/>
              <a:t>relasjonen din til </a:t>
            </a:r>
            <a:r>
              <a:rPr lang="nb-NO" sz="1800" dirty="0"/>
              <a:t>(barnets navn) vil påvirke ham/henne på lang sikt</a:t>
            </a:r>
            <a:r>
              <a:rPr lang="nb-NO" sz="1800" dirty="0" smtClean="0"/>
              <a:t>?</a:t>
            </a:r>
          </a:p>
          <a:p>
            <a:pPr marL="609600" indent="-609600" algn="l">
              <a:lnSpc>
                <a:spcPct val="80000"/>
              </a:lnSpc>
            </a:pPr>
            <a:r>
              <a:rPr lang="nb-NO" sz="1800" dirty="0" smtClean="0"/>
              <a:t>6. Hvilke ønsker har du for (barnets navn) akkurat nå?</a:t>
            </a:r>
          </a:p>
          <a:p>
            <a:pPr marL="609600" indent="-609600" algn="l">
              <a:lnSpc>
                <a:spcPct val="80000"/>
              </a:lnSpc>
            </a:pPr>
            <a:endParaRPr lang="nb-NO" sz="1800" dirty="0" smtClean="0"/>
          </a:p>
          <a:p>
            <a:pPr marL="609600" indent="-609600" algn="l">
              <a:lnSpc>
                <a:spcPct val="80000"/>
              </a:lnSpc>
            </a:pPr>
            <a:r>
              <a:rPr lang="nb-NO" sz="1800" dirty="0" smtClean="0"/>
              <a:t>7. Hvilke ønsker har du for (barnets navn) i fremtiden?</a:t>
            </a:r>
          </a:p>
          <a:p>
            <a:pPr algn="l">
              <a:lnSpc>
                <a:spcPct val="80000"/>
              </a:lnSpc>
            </a:pPr>
            <a:endParaRPr lang="nb-NO" sz="1800" dirty="0"/>
          </a:p>
          <a:p>
            <a:pPr marL="609600" indent="-609600" algn="l">
              <a:lnSpc>
                <a:spcPct val="80000"/>
              </a:lnSpc>
            </a:pPr>
            <a:endParaRPr lang="nb-NO" sz="1800" dirty="0"/>
          </a:p>
          <a:p>
            <a:pPr marL="609600" indent="-609600" algn="l">
              <a:lnSpc>
                <a:spcPct val="80000"/>
              </a:lnSpc>
            </a:pPr>
            <a:endParaRPr lang="nb-NO" sz="1800" dirty="0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Heidi Jacobsen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642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i="1" dirty="0" smtClean="0"/>
              <a:t>Forskning</a:t>
            </a:r>
            <a:br>
              <a:rPr lang="nb-NO" b="1" i="1" dirty="0" smtClean="0"/>
            </a:br>
            <a:r>
              <a:rPr lang="nb-NO" sz="2700" dirty="0"/>
              <a:t>(</a:t>
            </a:r>
            <a:r>
              <a:rPr lang="nb-NO" sz="2700" dirty="0" err="1"/>
              <a:t>Dozier</a:t>
            </a:r>
            <a:r>
              <a:rPr lang="nb-NO" sz="2700" dirty="0"/>
              <a:t> &amp; Lindheim, 2006)</a:t>
            </a:r>
            <a:br>
              <a:rPr lang="nb-NO" sz="2700" dirty="0"/>
            </a:br>
            <a:endParaRPr lang="nb-NO" sz="2700" b="1" i="1" dirty="0"/>
          </a:p>
        </p:txBody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Tx/>
              <a:buChar char="•"/>
            </a:pPr>
            <a:r>
              <a:rPr lang="nb-NO" sz="2000" dirty="0"/>
              <a:t>Fosterforeldres emosjonelle investering (EI)(</a:t>
            </a:r>
            <a:r>
              <a:rPr lang="nb-NO" sz="2000" dirty="0" err="1"/>
              <a:t>commitment</a:t>
            </a:r>
            <a:r>
              <a:rPr lang="nb-NO" sz="2000" dirty="0"/>
              <a:t>) til sine fosterbarn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sz="2000" dirty="0"/>
              <a:t>84 barn i alderen 5 </a:t>
            </a:r>
            <a:r>
              <a:rPr lang="nb-NO" sz="2000" dirty="0" err="1"/>
              <a:t>mnd</a:t>
            </a:r>
            <a:r>
              <a:rPr lang="nb-NO" sz="2000" dirty="0"/>
              <a:t> - 5 år</a:t>
            </a:r>
          </a:p>
          <a:p>
            <a:pPr>
              <a:lnSpc>
                <a:spcPct val="80000"/>
              </a:lnSpc>
              <a:buFontTx/>
              <a:buChar char="•"/>
            </a:pPr>
            <a:endParaRPr lang="nb-NO" sz="2000" dirty="0"/>
          </a:p>
          <a:p>
            <a:pPr>
              <a:lnSpc>
                <a:spcPct val="80000"/>
              </a:lnSpc>
            </a:pPr>
            <a:r>
              <a:rPr lang="nb-NO" sz="2000" u="sng" dirty="0"/>
              <a:t>Resultater: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sz="2000" dirty="0"/>
              <a:t>Fosterforeldre som hadde hatt ansvaret for flere fosterbarn viste mindre grad av EI enn fosterforeldre som hadde hatt ansvar for færre barn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sz="2000" dirty="0"/>
              <a:t>Sammenheng med alder ved plassering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sz="2000" dirty="0"/>
              <a:t>EI predikerte stabilitet i plasseringen</a:t>
            </a:r>
          </a:p>
          <a:p>
            <a:pPr>
              <a:lnSpc>
                <a:spcPct val="80000"/>
              </a:lnSpc>
              <a:buFontTx/>
              <a:buChar char="•"/>
            </a:pPr>
            <a:endParaRPr lang="nb-NO" sz="2000" dirty="0"/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sz="2000" dirty="0"/>
              <a:t>Viktig å ha et velferdssystem som fremmer omsorgsgiveres emosjonelle investering i barnet</a:t>
            </a:r>
          </a:p>
          <a:p>
            <a:pPr marL="0" indent="0">
              <a:lnSpc>
                <a:spcPct val="80000"/>
              </a:lnSpc>
              <a:buNone/>
            </a:pPr>
            <a:endParaRPr lang="nb-NO" sz="2000" dirty="0"/>
          </a:p>
          <a:p>
            <a:pPr>
              <a:lnSpc>
                <a:spcPct val="80000"/>
              </a:lnSpc>
            </a:pPr>
            <a:endParaRPr lang="nb-NO" sz="2000" dirty="0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Heidi Jacobsen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985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Alt i alt, omsorgsgivers rapporterte atferd var assosiert med omsorgsgivers «</a:t>
            </a:r>
            <a:r>
              <a:rPr lang="nb-NO" dirty="0" err="1" smtClean="0"/>
              <a:t>commitment</a:t>
            </a:r>
            <a:r>
              <a:rPr lang="nb-NO" dirty="0" smtClean="0"/>
              <a:t>» ved tidspunkt 1. men ikke tidspunkt 2</a:t>
            </a:r>
          </a:p>
          <a:p>
            <a:r>
              <a:rPr lang="nb-NO" dirty="0" smtClean="0"/>
              <a:t>«</a:t>
            </a:r>
            <a:r>
              <a:rPr lang="nb-NO" dirty="0" err="1" smtClean="0"/>
              <a:t>Commitment</a:t>
            </a:r>
            <a:r>
              <a:rPr lang="nb-NO" dirty="0" smtClean="0"/>
              <a:t>» og rapportert atferd var stabile over tid (.61 og .60) </a:t>
            </a:r>
          </a:p>
          <a:p>
            <a:r>
              <a:rPr lang="nb-NO" dirty="0"/>
              <a:t>L</a:t>
            </a:r>
            <a:r>
              <a:rPr lang="nb-NO" dirty="0" smtClean="0"/>
              <a:t>avere rapportert problematferd (eksternalisering), høyere grad av «</a:t>
            </a:r>
            <a:r>
              <a:rPr lang="nb-NO" dirty="0" err="1" smtClean="0"/>
              <a:t>Commitment</a:t>
            </a:r>
            <a:r>
              <a:rPr lang="nb-NO" dirty="0" smtClean="0"/>
              <a:t>»</a:t>
            </a:r>
          </a:p>
          <a:p>
            <a:r>
              <a:rPr lang="nb-NO" dirty="0" smtClean="0"/>
              <a:t>Hvorfor ikke tidspunkt 2? </a:t>
            </a:r>
          </a:p>
          <a:p>
            <a:r>
              <a:rPr lang="nb-NO" dirty="0" smtClean="0"/>
              <a:t>Analysene gir ikke svar på retning</a:t>
            </a: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Stabilitet over tid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Heidi Jacobsen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997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/>
              <a:t>Attachment Behavior Catch-Up</a:t>
            </a:r>
            <a:br>
              <a:rPr lang="nb-NO"/>
            </a:br>
            <a:r>
              <a:rPr lang="nb-NO"/>
              <a:t>Mary Dozier</a:t>
            </a:r>
          </a:p>
        </p:txBody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nb-NO" sz="1800"/>
              <a:t>Hjemmebasert intervensjon for barn i alderen 0 – 20 måneder</a:t>
            </a:r>
          </a:p>
          <a:p>
            <a:pPr>
              <a:lnSpc>
                <a:spcPct val="80000"/>
              </a:lnSpc>
            </a:pPr>
            <a:r>
              <a:rPr lang="nb-NO" sz="1800"/>
              <a:t>10 hjemmebesøk</a:t>
            </a:r>
          </a:p>
          <a:p>
            <a:pPr>
              <a:lnSpc>
                <a:spcPct val="80000"/>
              </a:lnSpc>
            </a:pPr>
            <a:r>
              <a:rPr lang="nb-NO" sz="1800"/>
              <a:t>	1. Bidra med ”nærende omsorg”</a:t>
            </a:r>
          </a:p>
          <a:p>
            <a:pPr>
              <a:lnSpc>
                <a:spcPct val="80000"/>
              </a:lnSpc>
            </a:pPr>
            <a:r>
              <a:rPr lang="nb-NO" sz="1800"/>
              <a:t>	2. Bidra med ”nærende omsorg”: hva med barnet gjør det 	vanskelig?</a:t>
            </a:r>
          </a:p>
          <a:p>
            <a:pPr>
              <a:lnSpc>
                <a:spcPct val="80000"/>
              </a:lnSpc>
            </a:pPr>
            <a:r>
              <a:rPr lang="nb-NO" sz="1800"/>
              <a:t>	3. Følge barnets initiativ i lek</a:t>
            </a:r>
          </a:p>
          <a:p>
            <a:pPr>
              <a:lnSpc>
                <a:spcPct val="80000"/>
              </a:lnSpc>
            </a:pPr>
            <a:r>
              <a:rPr lang="nb-NO" sz="1800"/>
              <a:t>	4. Hjelpe barnet å ta initiativ</a:t>
            </a:r>
          </a:p>
          <a:p>
            <a:pPr>
              <a:lnSpc>
                <a:spcPct val="80000"/>
              </a:lnSpc>
            </a:pPr>
            <a:r>
              <a:rPr lang="nb-NO" sz="1800"/>
              <a:t>	5. Lytte til barnets signaler</a:t>
            </a:r>
          </a:p>
          <a:p>
            <a:pPr>
              <a:lnSpc>
                <a:spcPct val="80000"/>
              </a:lnSpc>
            </a:pPr>
            <a:r>
              <a:rPr lang="nb-NO" sz="1800"/>
              <a:t>	6. Skremmende atferd</a:t>
            </a:r>
          </a:p>
          <a:p>
            <a:pPr>
              <a:lnSpc>
                <a:spcPct val="80000"/>
              </a:lnSpc>
            </a:pPr>
            <a:r>
              <a:rPr lang="nb-NO" sz="1800"/>
              <a:t>	7. Bidra med nærende omsorg: Gjenkjenne stemmer fra    	fortiden</a:t>
            </a:r>
          </a:p>
          <a:p>
            <a:pPr>
              <a:lnSpc>
                <a:spcPct val="80000"/>
              </a:lnSpc>
            </a:pPr>
            <a:r>
              <a:rPr lang="nb-NO" sz="1800"/>
              <a:t>	8. Bidra med nærende omsorg: Selv om du hører stemmer fra 	fortiden</a:t>
            </a:r>
          </a:p>
          <a:p>
            <a:pPr>
              <a:lnSpc>
                <a:spcPct val="80000"/>
              </a:lnSpc>
            </a:pPr>
            <a:r>
              <a:rPr lang="nb-NO" sz="1800"/>
              <a:t>	9. Betydningen av berøring</a:t>
            </a:r>
          </a:p>
          <a:p>
            <a:pPr>
              <a:lnSpc>
                <a:spcPct val="80000"/>
              </a:lnSpc>
            </a:pPr>
            <a:r>
              <a:rPr lang="nb-NO" sz="1800"/>
              <a:t>   10. Det lille barnets emosjoner	</a:t>
            </a:r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Heidi Jacobsen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959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b="1" i="1"/>
              <a:t>Fokus for tilknytningsintervensjon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nb-NO"/>
              <a:t>Attachment Biobehavioral Catch-Up (Dozier et al.)</a:t>
            </a:r>
          </a:p>
          <a:p>
            <a:pPr>
              <a:lnSpc>
                <a:spcPct val="90000"/>
              </a:lnSpc>
            </a:pPr>
            <a:endParaRPr lang="nb-NO"/>
          </a:p>
          <a:p>
            <a:pPr>
              <a:lnSpc>
                <a:spcPct val="90000"/>
              </a:lnSpc>
              <a:buFontTx/>
              <a:buChar char="•"/>
            </a:pPr>
            <a:r>
              <a:rPr lang="nb-NO"/>
              <a:t>Nærende” (kjærlig) omsorg (Nurturance)</a:t>
            </a:r>
          </a:p>
          <a:p>
            <a:pPr>
              <a:lnSpc>
                <a:spcPct val="90000"/>
              </a:lnSpc>
              <a:buFontTx/>
              <a:buChar char="•"/>
            </a:pPr>
            <a:endParaRPr lang="nb-NO"/>
          </a:p>
          <a:p>
            <a:pPr>
              <a:lnSpc>
                <a:spcPct val="90000"/>
              </a:lnSpc>
              <a:buFontTx/>
              <a:buChar char="•"/>
            </a:pPr>
            <a:r>
              <a:rPr lang="nb-NO"/>
              <a:t>Følge barnets initiativ</a:t>
            </a:r>
          </a:p>
          <a:p>
            <a:pPr>
              <a:lnSpc>
                <a:spcPct val="90000"/>
              </a:lnSpc>
              <a:buFontTx/>
              <a:buChar char="•"/>
            </a:pPr>
            <a:endParaRPr lang="nb-NO"/>
          </a:p>
          <a:p>
            <a:pPr>
              <a:lnSpc>
                <a:spcPct val="90000"/>
              </a:lnSpc>
              <a:buFontTx/>
              <a:buChar char="•"/>
            </a:pPr>
            <a:r>
              <a:rPr lang="nb-NO"/>
              <a:t>Overstyre egne forhold </a:t>
            </a:r>
          </a:p>
          <a:p>
            <a:pPr>
              <a:lnSpc>
                <a:spcPct val="90000"/>
              </a:lnSpc>
              <a:buFontTx/>
              <a:buChar char="•"/>
            </a:pPr>
            <a:endParaRPr lang="nb-NO"/>
          </a:p>
          <a:p>
            <a:pPr>
              <a:lnSpc>
                <a:spcPct val="90000"/>
              </a:lnSpc>
              <a:buFontTx/>
              <a:buChar char="•"/>
            </a:pPr>
            <a:r>
              <a:rPr lang="nb-NO"/>
              <a:t>Ikke truende atferd</a:t>
            </a:r>
          </a:p>
          <a:p>
            <a:pPr>
              <a:lnSpc>
                <a:spcPct val="90000"/>
              </a:lnSpc>
            </a:pPr>
            <a:endParaRPr lang="nb-NO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Heidi Jacobsen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387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Forskning på ABC</a:t>
            </a:r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nb-NO" sz="2000"/>
              <a:t>60 fosterbarn og 104 kontrollbarn</a:t>
            </a:r>
          </a:p>
          <a:p>
            <a:pPr>
              <a:lnSpc>
                <a:spcPct val="90000"/>
              </a:lnSpc>
              <a:buFontTx/>
              <a:buChar char="•"/>
            </a:pPr>
            <a:endParaRPr lang="nb-NO" sz="2000"/>
          </a:p>
          <a:p>
            <a:pPr>
              <a:lnSpc>
                <a:spcPct val="90000"/>
              </a:lnSpc>
              <a:buFontTx/>
              <a:buChar char="•"/>
            </a:pPr>
            <a:r>
              <a:rPr lang="nb-NO" sz="2000"/>
              <a:t>To eksperimentgrupper</a:t>
            </a:r>
          </a:p>
          <a:p>
            <a:pPr>
              <a:lnSpc>
                <a:spcPct val="90000"/>
              </a:lnSpc>
            </a:pPr>
            <a:r>
              <a:rPr lang="nb-NO" sz="2000"/>
              <a:t>		- ABC</a:t>
            </a:r>
          </a:p>
          <a:p>
            <a:pPr>
              <a:lnSpc>
                <a:spcPct val="90000"/>
              </a:lnSpc>
            </a:pPr>
            <a:r>
              <a:rPr lang="nb-NO" sz="2000"/>
              <a:t>		- Opplæringsprogram om barns utvikling</a:t>
            </a:r>
          </a:p>
          <a:p>
            <a:pPr>
              <a:lnSpc>
                <a:spcPct val="90000"/>
              </a:lnSpc>
              <a:buFontTx/>
              <a:buChar char="•"/>
            </a:pPr>
            <a:endParaRPr lang="nb-NO" sz="2000"/>
          </a:p>
          <a:p>
            <a:pPr>
              <a:lnSpc>
                <a:spcPct val="90000"/>
              </a:lnSpc>
              <a:buFontTx/>
              <a:buChar char="•"/>
            </a:pPr>
            <a:r>
              <a:rPr lang="nb-NO" sz="2000"/>
              <a:t>Resultat:</a:t>
            </a:r>
          </a:p>
          <a:p>
            <a:pPr>
              <a:lnSpc>
                <a:spcPct val="90000"/>
              </a:lnSpc>
            </a:pPr>
            <a:r>
              <a:rPr lang="nb-NO" sz="2000"/>
              <a:t>	- Fosterbarn med ABC intervensjon hadde lavere 	kortisolnivå enn barn hvor fosterforeldre fikk et 	opplæringsprogram</a:t>
            </a:r>
          </a:p>
          <a:p>
            <a:pPr>
              <a:lnSpc>
                <a:spcPct val="90000"/>
              </a:lnSpc>
            </a:pPr>
            <a:r>
              <a:rPr lang="nb-NO" sz="2000"/>
              <a:t>	- Fosterbarn med ABC hadde et kortisolnivå tilnærmet 	likt barna i kontrollgruppen </a:t>
            </a:r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Heidi Jacobsen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07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4065315"/>
          </a:xfrm>
        </p:spPr>
        <p:txBody>
          <a:bodyPr/>
          <a:lstStyle/>
          <a:p>
            <a:r>
              <a:rPr lang="nb-NO" dirty="0" smtClean="0"/>
              <a:t>60 fosterbarn</a:t>
            </a:r>
          </a:p>
          <a:p>
            <a:r>
              <a:rPr lang="nb-NO" dirty="0" smtClean="0"/>
              <a:t>42 sammenligningsbarn</a:t>
            </a:r>
          </a:p>
          <a:p>
            <a:r>
              <a:rPr lang="nb-NO" dirty="0" smtClean="0"/>
              <a:t>Nasjonal, longitudinell studie og utvikling og tilknytning hos små fosterbarn</a:t>
            </a:r>
          </a:p>
          <a:p>
            <a:r>
              <a:rPr lang="nb-NO" dirty="0" smtClean="0"/>
              <a:t>To oppfølgingstidspunkt 2 og 3 år</a:t>
            </a: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52728"/>
          </a:xfrm>
        </p:spPr>
        <p:txBody>
          <a:bodyPr>
            <a:normAutofit/>
          </a:bodyPr>
          <a:lstStyle/>
          <a:p>
            <a:r>
              <a:rPr lang="nb-NO" sz="3200" dirty="0" smtClean="0"/>
              <a:t>Forskningsprosjekt: Utvikling og tilknytning hos fosterbarn ved 2-3 års alder</a:t>
            </a:r>
            <a:endParaRPr lang="nb-NO" sz="320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Heidi Jacobsen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3346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35050" y="668338"/>
            <a:ext cx="7207250" cy="792162"/>
          </a:xfrm>
        </p:spPr>
        <p:txBody>
          <a:bodyPr/>
          <a:lstStyle/>
          <a:p>
            <a:r>
              <a:rPr lang="nb-NO" sz="2400" b="1" i="1"/>
              <a:t>Det nytter med tidlig innsats til fosterbarn/foreldre</a:t>
            </a:r>
            <a:r>
              <a:rPr lang="nb-NO" sz="2000" b="1" i="1"/>
              <a:t/>
            </a:r>
            <a:br>
              <a:rPr lang="nb-NO" sz="2000" b="1" i="1"/>
            </a:br>
            <a:endParaRPr lang="nb-NO" sz="1400"/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9138"/>
            <a:ext cx="7772400" cy="410686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Char char="•"/>
            </a:pPr>
            <a:r>
              <a:rPr lang="nb-NO" sz="1600"/>
              <a:t>10 hjemmebesøk – Attachment Biobehavioral Catch-up (ABC)</a:t>
            </a:r>
          </a:p>
          <a:p>
            <a:pPr>
              <a:lnSpc>
                <a:spcPct val="80000"/>
              </a:lnSpc>
              <a:buFontTx/>
              <a:buChar char="•"/>
            </a:pPr>
            <a:endParaRPr lang="nb-NO" sz="1600"/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sz="1600"/>
              <a:t>Utvalg: 60 + 104 barn</a:t>
            </a:r>
          </a:p>
          <a:p>
            <a:pPr>
              <a:lnSpc>
                <a:spcPct val="80000"/>
              </a:lnSpc>
              <a:buFontTx/>
              <a:buChar char="•"/>
            </a:pPr>
            <a:endParaRPr lang="nb-NO" sz="1600"/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sz="1600"/>
              <a:t>Alder: 3.6 – 39.4 måneder</a:t>
            </a:r>
          </a:p>
          <a:p>
            <a:pPr>
              <a:lnSpc>
                <a:spcPct val="80000"/>
              </a:lnSpc>
              <a:buFontTx/>
              <a:buChar char="•"/>
            </a:pPr>
            <a:endParaRPr lang="nb-NO" sz="1600"/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sz="1600"/>
              <a:t>Målte døgnutskillelse av stresshormon</a:t>
            </a:r>
          </a:p>
          <a:p>
            <a:pPr>
              <a:lnSpc>
                <a:spcPct val="80000"/>
              </a:lnSpc>
              <a:buFontTx/>
              <a:buChar char="•"/>
            </a:pPr>
            <a:endParaRPr lang="nb-NO" sz="1600"/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sz="1600"/>
              <a:t>Fosterbarn i ABC gruppen normaliserte nivå av stresshormoner</a:t>
            </a:r>
          </a:p>
          <a:p>
            <a:pPr>
              <a:lnSpc>
                <a:spcPct val="80000"/>
              </a:lnSpc>
              <a:buFontTx/>
              <a:buChar char="•"/>
            </a:pPr>
            <a:endParaRPr lang="nb-NO" sz="1600"/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sz="1600"/>
              <a:t>Færre atferdsproblemer hos eldre fosterbarn vs. yngre i ABC gruppen</a:t>
            </a:r>
          </a:p>
          <a:p>
            <a:pPr>
              <a:lnSpc>
                <a:spcPct val="80000"/>
              </a:lnSpc>
              <a:buFontTx/>
              <a:buChar char="•"/>
            </a:pPr>
            <a:endParaRPr lang="nb-NO" sz="1600"/>
          </a:p>
          <a:p>
            <a:pPr>
              <a:lnSpc>
                <a:spcPct val="80000"/>
              </a:lnSpc>
              <a:buFontTx/>
              <a:buChar char="•"/>
            </a:pPr>
            <a:r>
              <a:rPr lang="nb-NO" sz="1600"/>
              <a:t>Foreløpig resultater</a:t>
            </a:r>
          </a:p>
          <a:p>
            <a:pPr>
              <a:lnSpc>
                <a:spcPct val="80000"/>
              </a:lnSpc>
              <a:buFontTx/>
              <a:buChar char="•"/>
            </a:pPr>
            <a:endParaRPr lang="nb-NO" sz="1600"/>
          </a:p>
          <a:p>
            <a:pPr>
              <a:lnSpc>
                <a:spcPct val="80000"/>
              </a:lnSpc>
            </a:pPr>
            <a:r>
              <a:rPr lang="nb-NO" sz="800"/>
              <a:t>Dozier et al., (2006)</a:t>
            </a:r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Heidi Jacobsen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416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Heidi Jacobsen</a:t>
            </a:r>
            <a:endParaRPr lang="nb-NO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b="1" i="1"/>
              <a:t>Takk for meg!</a:t>
            </a:r>
          </a:p>
        </p:txBody>
      </p:sp>
      <p:pic>
        <p:nvPicPr>
          <p:cNvPr id="109572" name="Picture 4" descr="Tilknytn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97125" y="2614613"/>
            <a:ext cx="4419600" cy="281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714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96552" y="332656"/>
            <a:ext cx="6339377" cy="5040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b-NO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187624" y="2205039"/>
            <a:ext cx="2232248" cy="2862322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r>
              <a:rPr lang="nb-NO" dirty="0" smtClean="0"/>
              <a:t>SSP</a:t>
            </a:r>
            <a:endParaRPr lang="nb-NO" dirty="0"/>
          </a:p>
          <a:p>
            <a:r>
              <a:rPr lang="nb-NO" dirty="0" err="1" smtClean="0"/>
              <a:t>Mullen</a:t>
            </a:r>
            <a:r>
              <a:rPr lang="nb-NO" dirty="0"/>
              <a:t> </a:t>
            </a:r>
            <a:r>
              <a:rPr lang="nb-NO" dirty="0" smtClean="0"/>
              <a:t>Scales</a:t>
            </a:r>
          </a:p>
          <a:p>
            <a:r>
              <a:rPr lang="nb-NO" dirty="0" smtClean="0"/>
              <a:t>ITSEA</a:t>
            </a:r>
            <a:endParaRPr lang="nb-NO" dirty="0"/>
          </a:p>
          <a:p>
            <a:r>
              <a:rPr lang="nb-NO" dirty="0" smtClean="0"/>
              <a:t>Three </a:t>
            </a:r>
            <a:r>
              <a:rPr lang="nb-NO" dirty="0" err="1" smtClean="0"/>
              <a:t>Boxes</a:t>
            </a:r>
            <a:endParaRPr lang="nb-NO" dirty="0"/>
          </a:p>
          <a:p>
            <a:r>
              <a:rPr lang="nb-NO" dirty="0" smtClean="0"/>
              <a:t>AAI</a:t>
            </a:r>
          </a:p>
          <a:p>
            <a:r>
              <a:rPr lang="nb-NO" dirty="0" smtClean="0"/>
              <a:t>PSI</a:t>
            </a:r>
            <a:endParaRPr lang="nb-NO" dirty="0"/>
          </a:p>
          <a:p>
            <a:r>
              <a:rPr lang="nb-NO" dirty="0"/>
              <a:t>TIMB</a:t>
            </a:r>
          </a:p>
          <a:p>
            <a:r>
              <a:rPr lang="nb-NO" dirty="0"/>
              <a:t>CES-D</a:t>
            </a:r>
          </a:p>
          <a:p>
            <a:r>
              <a:rPr lang="nb-NO" dirty="0" smtClean="0"/>
              <a:t>CCT</a:t>
            </a:r>
          </a:p>
          <a:p>
            <a:r>
              <a:rPr lang="nb-NO" dirty="0" smtClean="0"/>
              <a:t>PAD</a:t>
            </a:r>
            <a:endParaRPr lang="nb-NO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187624" y="1268413"/>
            <a:ext cx="2232248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nb-NO" dirty="0" smtClean="0"/>
              <a:t>2 </a:t>
            </a:r>
            <a:r>
              <a:rPr lang="nb-NO" dirty="0" err="1" smtClean="0"/>
              <a:t>years</a:t>
            </a:r>
            <a:endParaRPr lang="nb-NO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500736" y="1268413"/>
            <a:ext cx="2231504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b-NO" dirty="0" smtClean="0"/>
              <a:t>3 </a:t>
            </a:r>
            <a:r>
              <a:rPr lang="nb-NO" dirty="0" err="1" smtClean="0"/>
              <a:t>years</a:t>
            </a:r>
            <a:endParaRPr lang="nb-NO" dirty="0"/>
          </a:p>
        </p:txBody>
      </p:sp>
      <p:sp>
        <p:nvSpPr>
          <p:cNvPr id="26" name="Rektangel 25"/>
          <p:cNvSpPr/>
          <p:nvPr/>
        </p:nvSpPr>
        <p:spPr>
          <a:xfrm>
            <a:off x="4500736" y="2205038"/>
            <a:ext cx="2231504" cy="2862323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Rektangel 26"/>
          <p:cNvSpPr/>
          <p:nvPr/>
        </p:nvSpPr>
        <p:spPr>
          <a:xfrm>
            <a:off x="4500736" y="2205039"/>
            <a:ext cx="22315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 smtClean="0"/>
              <a:t>SSP</a:t>
            </a:r>
          </a:p>
          <a:p>
            <a:r>
              <a:rPr lang="nb-NO" dirty="0" err="1" smtClean="0"/>
              <a:t>Mullen</a:t>
            </a:r>
            <a:r>
              <a:rPr lang="nb-NO" dirty="0"/>
              <a:t> </a:t>
            </a:r>
            <a:r>
              <a:rPr lang="nb-NO" dirty="0" smtClean="0"/>
              <a:t>Scales</a:t>
            </a:r>
          </a:p>
          <a:p>
            <a:r>
              <a:rPr lang="nb-NO" dirty="0" smtClean="0"/>
              <a:t>ITSEA</a:t>
            </a:r>
          </a:p>
          <a:p>
            <a:r>
              <a:rPr lang="nb-NO" dirty="0" smtClean="0"/>
              <a:t>Three </a:t>
            </a:r>
            <a:r>
              <a:rPr lang="nb-NO" dirty="0" err="1" smtClean="0"/>
              <a:t>Boxes</a:t>
            </a:r>
            <a:endParaRPr lang="nb-NO" dirty="0" smtClean="0"/>
          </a:p>
          <a:p>
            <a:r>
              <a:rPr lang="nb-NO" dirty="0" smtClean="0"/>
              <a:t>AAI</a:t>
            </a:r>
          </a:p>
          <a:p>
            <a:r>
              <a:rPr lang="nb-NO" dirty="0" smtClean="0"/>
              <a:t>PSI</a:t>
            </a:r>
          </a:p>
          <a:p>
            <a:r>
              <a:rPr lang="nb-NO" dirty="0" smtClean="0"/>
              <a:t>TIMB</a:t>
            </a:r>
          </a:p>
          <a:p>
            <a:r>
              <a:rPr lang="nb-NO" dirty="0" smtClean="0"/>
              <a:t>CES-D</a:t>
            </a:r>
          </a:p>
          <a:p>
            <a:r>
              <a:rPr lang="nb-NO" dirty="0" smtClean="0"/>
              <a:t>CCT</a:t>
            </a:r>
          </a:p>
          <a:p>
            <a:r>
              <a:rPr lang="nb-NO" dirty="0" smtClean="0"/>
              <a:t>PAD</a:t>
            </a:r>
          </a:p>
        </p:txBody>
      </p:sp>
      <p:sp>
        <p:nvSpPr>
          <p:cNvPr id="30" name="Pil ned 29"/>
          <p:cNvSpPr/>
          <p:nvPr/>
        </p:nvSpPr>
        <p:spPr>
          <a:xfrm>
            <a:off x="2183015" y="1700808"/>
            <a:ext cx="14401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Pil ned 31"/>
          <p:cNvSpPr/>
          <p:nvPr/>
        </p:nvSpPr>
        <p:spPr>
          <a:xfrm>
            <a:off x="5508104" y="1700808"/>
            <a:ext cx="14401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4" name="Pil høyre 33"/>
          <p:cNvSpPr/>
          <p:nvPr/>
        </p:nvSpPr>
        <p:spPr>
          <a:xfrm>
            <a:off x="3563888" y="1412777"/>
            <a:ext cx="70235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Heidi Jacobsen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4223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b="1" dirty="0"/>
              <a:t>Jacobsen, H</a:t>
            </a:r>
            <a:r>
              <a:rPr lang="en-US" dirty="0"/>
              <a:t>., </a:t>
            </a:r>
            <a:r>
              <a:rPr lang="en-US" dirty="0" err="1"/>
              <a:t>Ivarsson</a:t>
            </a:r>
            <a:r>
              <a:rPr lang="en-US" dirty="0"/>
              <a:t>, T., </a:t>
            </a:r>
            <a:r>
              <a:rPr lang="en-US" dirty="0" err="1"/>
              <a:t>Wentzel</a:t>
            </a:r>
            <a:r>
              <a:rPr lang="en-US" dirty="0"/>
              <a:t>-Larsen, T., Smith, L., &amp; Moe, V. (Under review). Attachment security in young foster children: Continuity from 2 to 3 years of age. </a:t>
            </a:r>
            <a:r>
              <a:rPr lang="en-US" i="1" dirty="0"/>
              <a:t>Attachment &amp; Human Development</a:t>
            </a:r>
            <a:r>
              <a:rPr lang="en-US" dirty="0"/>
              <a:t>.</a:t>
            </a:r>
            <a:endParaRPr lang="nb-NO" dirty="0"/>
          </a:p>
          <a:p>
            <a:pPr lvl="0"/>
            <a:r>
              <a:rPr lang="en-US" b="1" dirty="0"/>
              <a:t>Jacobsen, H</a:t>
            </a:r>
            <a:r>
              <a:rPr lang="en-US" dirty="0"/>
              <a:t>., </a:t>
            </a:r>
            <a:r>
              <a:rPr lang="en-US" dirty="0" err="1"/>
              <a:t>Ivarsson</a:t>
            </a:r>
            <a:r>
              <a:rPr lang="en-US" dirty="0"/>
              <a:t>, T., </a:t>
            </a:r>
            <a:r>
              <a:rPr lang="en-US" dirty="0" err="1"/>
              <a:t>Wentzel</a:t>
            </a:r>
            <a:r>
              <a:rPr lang="en-US" dirty="0"/>
              <a:t>-Larsen, T., Smith, L., &amp; Moe, V. (Under review). Foster Parents’ State of Mind and Foster Children’s Attachment Patterns: A Comparison at 2 and 3 Years of Age. </a:t>
            </a:r>
            <a:r>
              <a:rPr lang="en-US" i="1" dirty="0"/>
              <a:t>Developmental Psychology. </a:t>
            </a:r>
            <a:endParaRPr lang="nb-NO" dirty="0"/>
          </a:p>
          <a:p>
            <a:pPr lvl="0"/>
            <a:r>
              <a:rPr lang="nb-NO" b="1" dirty="0"/>
              <a:t>Jacobsen, H</a:t>
            </a:r>
            <a:r>
              <a:rPr lang="nb-NO" dirty="0"/>
              <a:t>., Moe, V., Ivarsson, T., Wentzel-Larsen, T., &amp; Smith, L. (2013). </a:t>
            </a:r>
            <a:r>
              <a:rPr lang="en-US" dirty="0"/>
              <a:t>Cognitive Development and Social-Emotional Functioning in Young Foster Children: A Follow-up Study from 2 to 3 Years of Age. </a:t>
            </a:r>
            <a:r>
              <a:rPr lang="nb-NO" i="1" dirty="0"/>
              <a:t>Child </a:t>
            </a:r>
            <a:r>
              <a:rPr lang="nb-NO" i="1" dirty="0" err="1"/>
              <a:t>Psychiatry</a:t>
            </a:r>
            <a:r>
              <a:rPr lang="nb-NO" i="1" dirty="0"/>
              <a:t> </a:t>
            </a:r>
            <a:r>
              <a:rPr lang="nb-NO" i="1" dirty="0" err="1"/>
              <a:t>Hum</a:t>
            </a:r>
            <a:r>
              <a:rPr lang="nb-NO" i="1" dirty="0"/>
              <a:t> </a:t>
            </a:r>
            <a:r>
              <a:rPr lang="nb-NO" i="1" dirty="0" err="1"/>
              <a:t>Dev</a:t>
            </a:r>
            <a:r>
              <a:rPr lang="nb-NO" dirty="0"/>
              <a:t>.</a:t>
            </a:r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Utvikling og tilknytning hos fosterbarn ved 2-3 års alder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Heidi Jacobsen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7825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872067" y="2348880"/>
            <a:ext cx="7408333" cy="3777283"/>
          </a:xfrm>
        </p:spPr>
        <p:txBody>
          <a:bodyPr>
            <a:normAutofit fontScale="92500" lnSpcReduction="20000"/>
          </a:bodyPr>
          <a:lstStyle/>
          <a:p>
            <a:r>
              <a:rPr lang="nb-NO" dirty="0" smtClean="0"/>
              <a:t>Stabil tilknytning til en «nærende» tilknytningsfigur i spedbarnsalder</a:t>
            </a:r>
          </a:p>
          <a:p>
            <a:r>
              <a:rPr lang="nb-NO" dirty="0" smtClean="0"/>
              <a:t>Tilknytningskvalitet </a:t>
            </a:r>
            <a:r>
              <a:rPr lang="nb-NO" dirty="0"/>
              <a:t> </a:t>
            </a:r>
            <a:r>
              <a:rPr lang="nb-NO" dirty="0" smtClean="0"/>
              <a:t>spesielt viktig for </a:t>
            </a:r>
          </a:p>
          <a:p>
            <a:pPr marL="0" indent="0">
              <a:buNone/>
            </a:pPr>
            <a:r>
              <a:rPr lang="nb-NO" dirty="0"/>
              <a:t>	</a:t>
            </a:r>
            <a:r>
              <a:rPr lang="nb-NO" dirty="0" smtClean="0"/>
              <a:t>fosterbarn</a:t>
            </a:r>
          </a:p>
          <a:p>
            <a:r>
              <a:rPr lang="nb-NO" dirty="0" smtClean="0"/>
              <a:t>Tilknytningsdagboken et middel til å følge </a:t>
            </a:r>
          </a:p>
          <a:p>
            <a:pPr marL="0" indent="0">
              <a:buNone/>
            </a:pPr>
            <a:r>
              <a:rPr lang="nb-NO" dirty="0"/>
              <a:t>	</a:t>
            </a:r>
            <a:r>
              <a:rPr lang="nb-NO" dirty="0" smtClean="0"/>
              <a:t>tilknytning over tid</a:t>
            </a:r>
          </a:p>
          <a:p>
            <a:r>
              <a:rPr lang="nb-NO" dirty="0" smtClean="0"/>
              <a:t>Helt fra tidlig i plasseringen</a:t>
            </a:r>
          </a:p>
          <a:p>
            <a:pPr marL="0" indent="0">
              <a:buNone/>
            </a:pPr>
            <a:r>
              <a:rPr lang="nb-NO" dirty="0"/>
              <a:t>	</a:t>
            </a:r>
            <a:r>
              <a:rPr lang="nb-NO" dirty="0" smtClean="0"/>
              <a:t> av barnet</a:t>
            </a:r>
          </a:p>
          <a:p>
            <a:r>
              <a:rPr lang="nb-NO" dirty="0" smtClean="0"/>
              <a:t>Spennende for fosterforeldre</a:t>
            </a:r>
          </a:p>
          <a:p>
            <a:pPr marL="0" indent="0">
              <a:buNone/>
            </a:pPr>
            <a:r>
              <a:rPr lang="nb-NO" dirty="0"/>
              <a:t>	</a:t>
            </a:r>
            <a:r>
              <a:rPr lang="nb-NO" dirty="0" smtClean="0"/>
              <a:t> å følge utviklingen av </a:t>
            </a:r>
          </a:p>
          <a:p>
            <a:pPr marL="0" indent="0">
              <a:buNone/>
            </a:pPr>
            <a:r>
              <a:rPr lang="nb-NO" dirty="0"/>
              <a:t>	</a:t>
            </a:r>
            <a:r>
              <a:rPr lang="nb-NO" dirty="0" smtClean="0"/>
              <a:t>tilknytning hos fosterbarnet</a:t>
            </a:r>
            <a:endParaRPr lang="nb-NO" dirty="0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Helsefremmende utvikling</a:t>
            </a:r>
            <a:br>
              <a:rPr lang="nb-NO" dirty="0" smtClean="0"/>
            </a:br>
            <a:r>
              <a:rPr lang="nb-NO" dirty="0" smtClean="0"/>
              <a:t>hos fosterbarn</a:t>
            </a:r>
            <a:endParaRPr lang="nb-NO" dirty="0"/>
          </a:p>
        </p:txBody>
      </p:sp>
      <p:pic>
        <p:nvPicPr>
          <p:cNvPr id="7" name="Picture 4" descr="Mor og far med bab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850" y="2997200"/>
            <a:ext cx="2570163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Heidi Jacobsen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311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nb-NO" sz="1800" dirty="0"/>
              <a:t>Trygge barn – opplever mor som tilgjengelig – søker mor for trøst og lar seg lett trøste (</a:t>
            </a:r>
            <a:r>
              <a:rPr lang="nb-NO" sz="1800" dirty="0" smtClean="0"/>
              <a:t>62 </a:t>
            </a:r>
            <a:r>
              <a:rPr lang="nb-NO" sz="1800" dirty="0"/>
              <a:t>%)</a:t>
            </a:r>
          </a:p>
          <a:p>
            <a:pPr>
              <a:lnSpc>
                <a:spcPct val="90000"/>
              </a:lnSpc>
            </a:pPr>
            <a:endParaRPr lang="nb-NO" sz="1800" dirty="0"/>
          </a:p>
          <a:p>
            <a:pPr>
              <a:lnSpc>
                <a:spcPct val="90000"/>
              </a:lnSpc>
            </a:pPr>
            <a:r>
              <a:rPr lang="nb-NO" sz="1800" dirty="0"/>
              <a:t>Unnvikende barn – opplever ikke mor som tilgjengelig – søker ikke mor for trøst – trekker seg tilbake </a:t>
            </a:r>
            <a:r>
              <a:rPr lang="nb-NO" sz="1800" dirty="0" smtClean="0"/>
              <a:t>(15 </a:t>
            </a:r>
            <a:r>
              <a:rPr lang="nb-NO" sz="1800" dirty="0"/>
              <a:t>%)</a:t>
            </a:r>
          </a:p>
          <a:p>
            <a:pPr>
              <a:lnSpc>
                <a:spcPct val="90000"/>
              </a:lnSpc>
            </a:pPr>
            <a:endParaRPr lang="nb-NO" sz="1800" dirty="0"/>
          </a:p>
          <a:p>
            <a:pPr>
              <a:lnSpc>
                <a:spcPct val="90000"/>
              </a:lnSpc>
            </a:pPr>
            <a:r>
              <a:rPr lang="nb-NO" sz="1800" dirty="0"/>
              <a:t>Ambivalente barn – opplever mor både som tilgjengelig og ikke tilgjengelig – vil ha trøst av mor  - samtidig som barnet viser sinne og lar seg vanskelig trøste </a:t>
            </a:r>
            <a:r>
              <a:rPr lang="nb-NO" sz="1800" dirty="0" smtClean="0"/>
              <a:t>(</a:t>
            </a:r>
            <a:r>
              <a:rPr lang="nb-NO" sz="1800" dirty="0"/>
              <a:t>9</a:t>
            </a:r>
            <a:r>
              <a:rPr lang="nb-NO" sz="1800" dirty="0" smtClean="0"/>
              <a:t> </a:t>
            </a:r>
            <a:r>
              <a:rPr lang="nb-NO" sz="1800" dirty="0"/>
              <a:t>%)</a:t>
            </a:r>
          </a:p>
          <a:p>
            <a:pPr>
              <a:lnSpc>
                <a:spcPct val="90000"/>
              </a:lnSpc>
            </a:pPr>
            <a:endParaRPr lang="nb-NO" sz="1800" dirty="0"/>
          </a:p>
          <a:p>
            <a:pPr>
              <a:lnSpc>
                <a:spcPct val="90000"/>
              </a:lnSpc>
            </a:pPr>
            <a:r>
              <a:rPr lang="nb-NO" sz="1800" dirty="0"/>
              <a:t>Desorganiserte barn – mangel strategi for å mestre stress – omsorgspersonen er den som skal trøste – men er også den som er truende (15 % - </a:t>
            </a:r>
            <a:r>
              <a:rPr lang="nb-NO" sz="1800" dirty="0" smtClean="0"/>
              <a:t>opp til 90%)</a:t>
            </a:r>
          </a:p>
          <a:p>
            <a:pPr>
              <a:lnSpc>
                <a:spcPct val="90000"/>
              </a:lnSpc>
            </a:pPr>
            <a:r>
              <a:rPr lang="nb-NO" sz="1800" dirty="0" smtClean="0"/>
              <a:t>(Van </a:t>
            </a:r>
            <a:r>
              <a:rPr lang="nb-NO" sz="1800" dirty="0" err="1" smtClean="0"/>
              <a:t>IJzeendorn</a:t>
            </a:r>
            <a:r>
              <a:rPr lang="nb-NO" sz="1800" dirty="0" smtClean="0"/>
              <a:t> et al., 1999; </a:t>
            </a:r>
            <a:r>
              <a:rPr lang="nb-NO" sz="1800" dirty="0" err="1" smtClean="0"/>
              <a:t>Cicchetti</a:t>
            </a:r>
            <a:r>
              <a:rPr lang="nb-NO" sz="1800" dirty="0" smtClean="0"/>
              <a:t> et al., 2006)</a:t>
            </a:r>
            <a:endParaRPr lang="nb-NO" sz="1800" dirty="0"/>
          </a:p>
        </p:txBody>
      </p:sp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008063"/>
          </a:xfrm>
        </p:spPr>
        <p:txBody>
          <a:bodyPr/>
          <a:lstStyle/>
          <a:p>
            <a:r>
              <a:rPr lang="nb-NO" b="1" i="1"/>
              <a:t>Tilknytningsmønstre</a:t>
            </a:r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Heidi Jacobsen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022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Ca. 50% rapportert å være trygge (barn opp til 8 år)</a:t>
            </a:r>
          </a:p>
          <a:p>
            <a:pPr marL="274320" lvl="1"/>
            <a:r>
              <a:rPr lang="nb-NO" dirty="0"/>
              <a:t>20-36% </a:t>
            </a:r>
            <a:r>
              <a:rPr lang="nb-NO" dirty="0" smtClean="0"/>
              <a:t>desorganiserte</a:t>
            </a:r>
          </a:p>
          <a:p>
            <a:pPr marL="301943" lvl="1" indent="0">
              <a:buNone/>
            </a:pPr>
            <a:r>
              <a:rPr lang="nb-NO" dirty="0" smtClean="0"/>
              <a:t>(Cohen &amp; </a:t>
            </a:r>
            <a:r>
              <a:rPr lang="nb-NO" dirty="0" err="1" smtClean="0"/>
              <a:t>Farnia</a:t>
            </a:r>
            <a:r>
              <a:rPr lang="nb-NO" dirty="0" smtClean="0"/>
              <a:t>, 2011; </a:t>
            </a:r>
            <a:r>
              <a:rPr lang="nb-NO" dirty="0" err="1" smtClean="0"/>
              <a:t>Ponciano</a:t>
            </a:r>
            <a:r>
              <a:rPr lang="nb-NO" dirty="0" smtClean="0"/>
              <a:t> 2010; </a:t>
            </a:r>
            <a:r>
              <a:rPr lang="nb-NO" dirty="0" err="1" smtClean="0"/>
              <a:t>Smyke</a:t>
            </a:r>
            <a:r>
              <a:rPr lang="nb-NO" dirty="0" smtClean="0"/>
              <a:t> et al., 2010; </a:t>
            </a:r>
            <a:r>
              <a:rPr lang="nb-NO" dirty="0" err="1" smtClean="0"/>
              <a:t>Stovall-McClolugh</a:t>
            </a:r>
            <a:r>
              <a:rPr lang="nb-NO" dirty="0" smtClean="0"/>
              <a:t> &amp; </a:t>
            </a:r>
            <a:r>
              <a:rPr lang="nb-NO" dirty="0" err="1" smtClean="0"/>
              <a:t>Dozier</a:t>
            </a:r>
            <a:r>
              <a:rPr lang="nb-NO" dirty="0" smtClean="0"/>
              <a:t>, 2004; van London et al., 2007)</a:t>
            </a:r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Fosterbarn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Heidi Jacobsen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6139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nb-NO" sz="1800"/>
              <a:t>Motstridende atferdsmønster</a:t>
            </a:r>
          </a:p>
          <a:p>
            <a:pPr>
              <a:lnSpc>
                <a:spcPct val="90000"/>
              </a:lnSpc>
            </a:pPr>
            <a:endParaRPr lang="nb-NO" sz="1800"/>
          </a:p>
          <a:p>
            <a:pPr>
              <a:lnSpc>
                <a:spcPct val="90000"/>
              </a:lnSpc>
              <a:buFontTx/>
              <a:buChar char="•"/>
            </a:pPr>
            <a:r>
              <a:rPr lang="nb-NO" sz="1800"/>
              <a:t>Fravær av hensiktsmessig og målrettet atferd, avbrutte bevegelser og uttrykk - sterk stress kombinert med å bevege seg fra heller enn til mor/far</a:t>
            </a:r>
          </a:p>
          <a:p>
            <a:pPr>
              <a:lnSpc>
                <a:spcPct val="90000"/>
              </a:lnSpc>
            </a:pPr>
            <a:endParaRPr lang="nb-NO" sz="1800"/>
          </a:p>
          <a:p>
            <a:pPr>
              <a:lnSpc>
                <a:spcPct val="90000"/>
              </a:lnSpc>
              <a:buFontTx/>
              <a:buChar char="•"/>
            </a:pPr>
            <a:r>
              <a:rPr lang="nb-NO" sz="1800"/>
              <a:t>Stereotypier, asymmetriske bevegelser, dårlig timede bevegelser, ”unormale” kroppsholdninger for eksempel snuble uten grunn</a:t>
            </a:r>
          </a:p>
          <a:p>
            <a:pPr>
              <a:lnSpc>
                <a:spcPct val="90000"/>
              </a:lnSpc>
            </a:pPr>
            <a:endParaRPr lang="nb-NO" sz="1800"/>
          </a:p>
          <a:p>
            <a:pPr>
              <a:lnSpc>
                <a:spcPct val="90000"/>
              </a:lnSpc>
              <a:buFontTx/>
              <a:buChar char="•"/>
            </a:pPr>
            <a:r>
              <a:rPr lang="nb-NO" sz="1800"/>
              <a:t>Fastfrosset stilling ”undervann” bevegelser</a:t>
            </a:r>
          </a:p>
          <a:p>
            <a:pPr>
              <a:lnSpc>
                <a:spcPct val="90000"/>
              </a:lnSpc>
            </a:pPr>
            <a:endParaRPr lang="nb-NO" sz="1800"/>
          </a:p>
          <a:p>
            <a:pPr>
              <a:lnSpc>
                <a:spcPct val="90000"/>
              </a:lnSpc>
              <a:buFontTx/>
              <a:buChar char="•"/>
            </a:pPr>
            <a:r>
              <a:rPr lang="nb-NO" sz="1800"/>
              <a:t>Vandrer rundt uten grunn, forvirrede uttrykk, mange og raske endringer i affektive uttrykk (Prior &amp; Glaser, 2006)</a:t>
            </a:r>
            <a:endParaRPr lang="en-US" sz="1800"/>
          </a:p>
        </p:txBody>
      </p:sp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b="1" i="1"/>
              <a:t>Desorganisert mønster </a:t>
            </a:r>
            <a:endParaRPr lang="en-US" b="1" i="1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Heidi Jacobsen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49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ølgeform">
  <a:themeElements>
    <a:clrScheme name="Bølg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Bølg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ølg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ølgeform">
  <a:themeElements>
    <a:clrScheme name="Bølg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Bølg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ølg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1640</Words>
  <Application>Microsoft Office PowerPoint</Application>
  <PresentationFormat>On-screen Show (4:3)</PresentationFormat>
  <Paragraphs>340</Paragraphs>
  <Slides>31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Bølgeform</vt:lpstr>
      <vt:lpstr>Office-tema</vt:lpstr>
      <vt:lpstr>1_Bølgeform</vt:lpstr>
      <vt:lpstr>Picture</vt:lpstr>
      <vt:lpstr>Norsk Fosterhjemsforening  31. mai 2013</vt:lpstr>
      <vt:lpstr>Nasjonalt kompetansenettverk for sped- og småbarns psykiske helse, R.BUP Øst og Sør     </vt:lpstr>
      <vt:lpstr>Forskningsprosjekt: Utvikling og tilknytning hos fosterbarn ved 2-3 års alder</vt:lpstr>
      <vt:lpstr>PowerPoint Presentation</vt:lpstr>
      <vt:lpstr>Utvikling og tilknytning hos fosterbarn ved 2-3 års alder</vt:lpstr>
      <vt:lpstr>Helsefremmende utvikling hos fosterbarn</vt:lpstr>
      <vt:lpstr>Tilknytningsmønstre</vt:lpstr>
      <vt:lpstr>Fosterbarn</vt:lpstr>
      <vt:lpstr>Desorganisert mønster </vt:lpstr>
      <vt:lpstr>Fosterforeldrenes egen tilknytningstrygghet</vt:lpstr>
      <vt:lpstr>Adult Attachment Interview (George, Kaplan &amp; Main, 1985)</vt:lpstr>
      <vt:lpstr>Forekomst</vt:lpstr>
      <vt:lpstr>PowerPoint Presentation</vt:lpstr>
      <vt:lpstr>PowerPoint Presentation</vt:lpstr>
      <vt:lpstr>Metoder</vt:lpstr>
      <vt:lpstr>Foreldres tilknytningsdagbok (rev.) (Dozier, 2005)</vt:lpstr>
      <vt:lpstr>Bruk av dagboken</vt:lpstr>
      <vt:lpstr>Episode 1 ”Barnet slo seg”</vt:lpstr>
      <vt:lpstr>Slo seg fts.</vt:lpstr>
      <vt:lpstr>Studie 2 (Stovall-McClough &amp; Dozier, 2004)</vt:lpstr>
      <vt:lpstr>Utvikling av tilknytningsatferd over tid</vt:lpstr>
      <vt:lpstr>Konklusjon</vt:lpstr>
      <vt:lpstr>TIMB</vt:lpstr>
      <vt:lpstr>TIMB - intervju</vt:lpstr>
      <vt:lpstr>Forskning (Dozier &amp; Lindheim, 2006) </vt:lpstr>
      <vt:lpstr>Stabilitet over tid</vt:lpstr>
      <vt:lpstr>Attachment Behavior Catch-Up Mary Dozier</vt:lpstr>
      <vt:lpstr>Fokus for tilknytningsintervensjon</vt:lpstr>
      <vt:lpstr>Forskning på ABC</vt:lpstr>
      <vt:lpstr>Det nytter med tidlig innsats til fosterbarn/foreldre </vt:lpstr>
      <vt:lpstr>Takk for meg!</vt:lpstr>
    </vt:vector>
  </TitlesOfParts>
  <Company>RBUP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Helsefremmende utvikling</dc:title>
  <dc:creator>Heidi Jacobsen</dc:creator>
  <cp:lastModifiedBy>Prosjekt</cp:lastModifiedBy>
  <cp:revision>40</cp:revision>
  <dcterms:created xsi:type="dcterms:W3CDTF">2012-02-17T15:54:35Z</dcterms:created>
  <dcterms:modified xsi:type="dcterms:W3CDTF">2013-06-05T07:17:50Z</dcterms:modified>
</cp:coreProperties>
</file>