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61" r:id="rId5"/>
    <p:sldId id="260" r:id="rId6"/>
    <p:sldId id="259"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12" autoAdjust="0"/>
    <p:restoredTop sz="94660"/>
  </p:normalViewPr>
  <p:slideViewPr>
    <p:cSldViewPr>
      <p:cViewPr varScale="1">
        <p:scale>
          <a:sx n="76" d="100"/>
          <a:sy n="76" d="100"/>
        </p:scale>
        <p:origin x="-90"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7F568A5-0E5F-4040-9BF8-8F6FB927ACD3}" type="datetimeFigureOut">
              <a:rPr lang="en-GB" smtClean="0"/>
              <a:t>30/05/2013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349954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568A5-0E5F-4040-9BF8-8F6FB927ACD3}" type="datetimeFigureOut">
              <a:rPr lang="en-GB" smtClean="0"/>
              <a:t>30/05/2013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60969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568A5-0E5F-4040-9BF8-8F6FB927ACD3}" type="datetimeFigureOut">
              <a:rPr lang="en-GB" smtClean="0"/>
              <a:t>30/05/2013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61056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568A5-0E5F-4040-9BF8-8F6FB927ACD3}" type="datetimeFigureOut">
              <a:rPr lang="en-GB" smtClean="0"/>
              <a:t>30/05/2013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277019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F568A5-0E5F-4040-9BF8-8F6FB927ACD3}" type="datetimeFigureOut">
              <a:rPr lang="en-GB" smtClean="0"/>
              <a:t>30/05/2013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338348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7F568A5-0E5F-4040-9BF8-8F6FB927ACD3}" type="datetimeFigureOut">
              <a:rPr lang="en-GB" smtClean="0"/>
              <a:t>30/05/2013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148520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7F568A5-0E5F-4040-9BF8-8F6FB927ACD3}" type="datetimeFigureOut">
              <a:rPr lang="en-GB" smtClean="0"/>
              <a:t>30/05/2013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168033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7F568A5-0E5F-4040-9BF8-8F6FB927ACD3}" type="datetimeFigureOut">
              <a:rPr lang="en-GB" smtClean="0"/>
              <a:t>30/05/2013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40228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568A5-0E5F-4040-9BF8-8F6FB927ACD3}" type="datetimeFigureOut">
              <a:rPr lang="en-GB" smtClean="0"/>
              <a:t>30/05/2013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1923982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568A5-0E5F-4040-9BF8-8F6FB927ACD3}" type="datetimeFigureOut">
              <a:rPr lang="en-GB" smtClean="0"/>
              <a:t>30/05/2013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1322055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568A5-0E5F-4040-9BF8-8F6FB927ACD3}" type="datetimeFigureOut">
              <a:rPr lang="en-GB" smtClean="0"/>
              <a:t>30/05/2013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696FF-2E87-42E8-8B11-347DE5FEDD4F}" type="slidenum">
              <a:rPr lang="en-GB" smtClean="0"/>
              <a:t>‹#›</a:t>
            </a:fld>
            <a:endParaRPr lang="en-GB"/>
          </a:p>
        </p:txBody>
      </p:sp>
    </p:spTree>
    <p:extLst>
      <p:ext uri="{BB962C8B-B14F-4D97-AF65-F5344CB8AC3E}">
        <p14:creationId xmlns:p14="http://schemas.microsoft.com/office/powerpoint/2010/main" val="27126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568A5-0E5F-4040-9BF8-8F6FB927ACD3}" type="datetimeFigureOut">
              <a:rPr lang="en-GB" smtClean="0"/>
              <a:t>30/05/2013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696FF-2E87-42E8-8B11-347DE5FEDD4F}" type="slidenum">
              <a:rPr lang="en-GB" smtClean="0"/>
              <a:t>‹#›</a:t>
            </a:fld>
            <a:endParaRPr lang="en-GB"/>
          </a:p>
        </p:txBody>
      </p:sp>
    </p:spTree>
    <p:extLst>
      <p:ext uri="{BB962C8B-B14F-4D97-AF65-F5344CB8AC3E}">
        <p14:creationId xmlns:p14="http://schemas.microsoft.com/office/powerpoint/2010/main" val="3310699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smtClean="0"/>
              <a:t>NOFCA	</a:t>
            </a:r>
            <a:endParaRPr lang="en-GB" dirty="0"/>
          </a:p>
        </p:txBody>
      </p:sp>
      <p:sp>
        <p:nvSpPr>
          <p:cNvPr id="3" name="Subtitle 2"/>
          <p:cNvSpPr>
            <a:spLocks noGrp="1"/>
          </p:cNvSpPr>
          <p:nvPr>
            <p:ph type="subTitle" idx="1"/>
          </p:nvPr>
        </p:nvSpPr>
        <p:spPr/>
        <p:txBody>
          <a:bodyPr/>
          <a:lstStyle/>
          <a:p>
            <a:r>
              <a:rPr lang="nb-NO" dirty="0" smtClean="0"/>
              <a:t>31.05.2013</a:t>
            </a:r>
            <a:endParaRPr lang="en-GB" dirty="0"/>
          </a:p>
        </p:txBody>
      </p:sp>
    </p:spTree>
    <p:extLst>
      <p:ext uri="{BB962C8B-B14F-4D97-AF65-F5344CB8AC3E}">
        <p14:creationId xmlns:p14="http://schemas.microsoft.com/office/powerpoint/2010/main" val="1955208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GB" dirty="0" smtClean="0"/>
              <a:t>The </a:t>
            </a:r>
            <a:r>
              <a:rPr lang="en-GB" dirty="0"/>
              <a:t>professional and moral basis for the Committee's recommendations</a:t>
            </a:r>
          </a:p>
        </p:txBody>
      </p:sp>
      <p:sp>
        <p:nvSpPr>
          <p:cNvPr id="3" name="Content Placeholder 2"/>
          <p:cNvSpPr>
            <a:spLocks noGrp="1"/>
          </p:cNvSpPr>
          <p:nvPr>
            <p:ph idx="1"/>
          </p:nvPr>
        </p:nvSpPr>
        <p:spPr>
          <a:xfrm>
            <a:off x="467544" y="1844824"/>
            <a:ext cx="8229600" cy="4824536"/>
          </a:xfrm>
        </p:spPr>
        <p:txBody>
          <a:bodyPr>
            <a:normAutofit fontScale="85000" lnSpcReduction="20000"/>
          </a:bodyPr>
          <a:lstStyle/>
          <a:p>
            <a:pPr marL="0" indent="0">
              <a:buNone/>
            </a:pPr>
            <a:r>
              <a:rPr lang="en-US" b="1" dirty="0"/>
              <a:t>Young children who live under prolonged stress and anxiety </a:t>
            </a:r>
            <a:r>
              <a:rPr lang="en-US" b="1" dirty="0" smtClean="0"/>
              <a:t>gets </a:t>
            </a:r>
            <a:r>
              <a:rPr lang="en-US" b="1" dirty="0"/>
              <a:t>lasting neurobiological and psychological injuries.</a:t>
            </a:r>
            <a:r>
              <a:rPr lang="en-US" dirty="0"/>
              <a:t/>
            </a:r>
            <a:br>
              <a:rPr lang="en-US" dirty="0"/>
            </a:br>
            <a:endParaRPr lang="en-US" dirty="0" smtClean="0"/>
          </a:p>
          <a:p>
            <a:r>
              <a:rPr lang="en-US" dirty="0" smtClean="0"/>
              <a:t>Prolonged </a:t>
            </a:r>
            <a:r>
              <a:rPr lang="en-US" dirty="0"/>
              <a:t>stress and </a:t>
            </a:r>
            <a:r>
              <a:rPr lang="en-US" dirty="0" smtClean="0"/>
              <a:t>anxiety, </a:t>
            </a:r>
            <a:r>
              <a:rPr lang="en-US" dirty="0"/>
              <a:t>as a result of punitive parenting pattern, abuse and neglect can lead to slower neurological development that may lead to lower cognitive capacity and decreased activity in the hippocampus that may lead to poorer </a:t>
            </a:r>
            <a:r>
              <a:rPr lang="en-US" dirty="0" smtClean="0"/>
              <a:t>memory.</a:t>
            </a:r>
            <a:r>
              <a:rPr lang="en-US" dirty="0"/>
              <a:t/>
            </a:r>
            <a:br>
              <a:rPr lang="en-US" dirty="0"/>
            </a:br>
            <a:endParaRPr lang="en-US" dirty="0" smtClean="0"/>
          </a:p>
          <a:p>
            <a:r>
              <a:rPr lang="en-US" dirty="0" smtClean="0"/>
              <a:t>This </a:t>
            </a:r>
            <a:r>
              <a:rPr lang="en-US" dirty="0"/>
              <a:t>may </a:t>
            </a:r>
            <a:r>
              <a:rPr lang="en-US" dirty="0" smtClean="0"/>
              <a:t>result in </a:t>
            </a:r>
            <a:r>
              <a:rPr lang="en-US" dirty="0"/>
              <a:t>implications for education, training and can lead to poorer living conditions than was the child's potential</a:t>
            </a:r>
          </a:p>
          <a:p>
            <a:pPr marL="0" indent="0">
              <a:buNone/>
            </a:pPr>
            <a:endParaRPr lang="en-GB" dirty="0"/>
          </a:p>
        </p:txBody>
      </p:sp>
    </p:spTree>
    <p:extLst>
      <p:ext uri="{BB962C8B-B14F-4D97-AF65-F5344CB8AC3E}">
        <p14:creationId xmlns:p14="http://schemas.microsoft.com/office/powerpoint/2010/main" val="113170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professional and moral basis for the Committee's recommendations</a:t>
            </a:r>
          </a:p>
        </p:txBody>
      </p:sp>
      <p:sp>
        <p:nvSpPr>
          <p:cNvPr id="3" name="Content Placeholder 2"/>
          <p:cNvSpPr>
            <a:spLocks noGrp="1"/>
          </p:cNvSpPr>
          <p:nvPr>
            <p:ph idx="1"/>
          </p:nvPr>
        </p:nvSpPr>
        <p:spPr>
          <a:xfrm>
            <a:off x="457200" y="1600200"/>
            <a:ext cx="8229600" cy="5069160"/>
          </a:xfrm>
        </p:spPr>
        <p:txBody>
          <a:bodyPr>
            <a:normAutofit fontScale="40000" lnSpcReduction="20000"/>
          </a:bodyPr>
          <a:lstStyle/>
          <a:p>
            <a:pPr marL="0" indent="0">
              <a:buNone/>
            </a:pPr>
            <a:r>
              <a:rPr lang="en-US" sz="6000" b="1" dirty="0" smtClean="0"/>
              <a:t>Children growing up in poverty can have linguistic, cognitive and emotional delays.</a:t>
            </a:r>
          </a:p>
          <a:p>
            <a:pPr marL="0" indent="0">
              <a:buNone/>
            </a:pPr>
            <a:endParaRPr lang="en-US" sz="4400" dirty="0" smtClean="0"/>
          </a:p>
          <a:p>
            <a:pPr>
              <a:buFont typeface="Wingdings" pitchFamily="2" charset="2"/>
              <a:buChar char="v"/>
            </a:pPr>
            <a:r>
              <a:rPr lang="en-US" sz="4800" dirty="0" smtClean="0"/>
              <a:t>(</a:t>
            </a:r>
            <a:r>
              <a:rPr lang="en-US" sz="4800" dirty="0"/>
              <a:t>Hart &amp; </a:t>
            </a:r>
            <a:r>
              <a:rPr lang="en-US" sz="4800" dirty="0" err="1"/>
              <a:t>Risley</a:t>
            </a:r>
            <a:r>
              <a:rPr lang="en-US" sz="4800" dirty="0"/>
              <a:t> 1995) Children of beneficiaries develops only ¼ of the vocabulary of children of parents with high socioeconomic status (SES) from first to fourth year of life</a:t>
            </a:r>
            <a:br>
              <a:rPr lang="en-US" sz="4800" dirty="0"/>
            </a:br>
            <a:endParaRPr lang="en-US" sz="4800" dirty="0" smtClean="0"/>
          </a:p>
          <a:p>
            <a:pPr>
              <a:buFont typeface="Wingdings" pitchFamily="2" charset="2"/>
              <a:buChar char="v"/>
            </a:pPr>
            <a:r>
              <a:rPr lang="en-US" sz="4800" dirty="0" smtClean="0"/>
              <a:t>Parents </a:t>
            </a:r>
            <a:r>
              <a:rPr lang="en-US" sz="4800" dirty="0"/>
              <a:t>with high SES uttered twice as much of their children than beneficiaries and language was richer (verbs, adverbs and adjectives)</a:t>
            </a:r>
            <a:br>
              <a:rPr lang="en-US" sz="4800" dirty="0"/>
            </a:br>
            <a:endParaRPr lang="en-US" sz="4800" dirty="0" smtClean="0"/>
          </a:p>
          <a:p>
            <a:pPr>
              <a:buFont typeface="Wingdings" pitchFamily="2" charset="2"/>
              <a:buChar char="v"/>
            </a:pPr>
            <a:r>
              <a:rPr lang="en-US" sz="4800" dirty="0" smtClean="0"/>
              <a:t>Parents with </a:t>
            </a:r>
            <a:r>
              <a:rPr lang="en-US" sz="4800" dirty="0"/>
              <a:t>high SES were interacting with their children more than four times as much as beneficiaries</a:t>
            </a:r>
            <a:br>
              <a:rPr lang="en-US" sz="4800" dirty="0"/>
            </a:br>
            <a:endParaRPr lang="en-US" sz="4800" dirty="0" smtClean="0"/>
          </a:p>
          <a:p>
            <a:pPr>
              <a:buFont typeface="Wingdings" pitchFamily="2" charset="2"/>
              <a:buChar char="v"/>
            </a:pPr>
            <a:r>
              <a:rPr lang="en-US" sz="4800" dirty="0" smtClean="0"/>
              <a:t>Children </a:t>
            </a:r>
            <a:r>
              <a:rPr lang="en-US" sz="4800" dirty="0"/>
              <a:t>of parents with high SES were seven times as much positive attention and only a third of adverse reactions than children of beneficiaries</a:t>
            </a:r>
            <a:br>
              <a:rPr lang="en-US" sz="4800" dirty="0"/>
            </a:br>
            <a:endParaRPr lang="en-US" sz="4800" dirty="0" smtClean="0"/>
          </a:p>
          <a:p>
            <a:pPr>
              <a:buFont typeface="Wingdings" pitchFamily="2" charset="2"/>
              <a:buChar char="v"/>
            </a:pPr>
            <a:r>
              <a:rPr lang="en-US" sz="4800" dirty="0" smtClean="0"/>
              <a:t>"</a:t>
            </a:r>
            <a:r>
              <a:rPr lang="en-US" sz="4800" dirty="0"/>
              <a:t>Parenting Skills" explained 61% of the variation linguistic growth and use of language and 59% of the variation in children's general intellectual functioning</a:t>
            </a:r>
          </a:p>
          <a:p>
            <a:pPr marL="0" indent="0">
              <a:buNone/>
            </a:pPr>
            <a:endParaRPr lang="en-GB" dirty="0"/>
          </a:p>
        </p:txBody>
      </p:sp>
    </p:spTree>
    <p:extLst>
      <p:ext uri="{BB962C8B-B14F-4D97-AF65-F5344CB8AC3E}">
        <p14:creationId xmlns:p14="http://schemas.microsoft.com/office/powerpoint/2010/main" val="2053364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a:solidFill>
                  <a:prstClr val="black"/>
                </a:solidFill>
              </a:rPr>
              <a:t>The professional and moral basis for the Committee's recommendations</a:t>
            </a:r>
            <a:endParaRPr lang="en-GB"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GB" b="1" dirty="0"/>
              <a:t>It is a proven generation transfers of the quality of child care, child welfare services, and benefit receipt </a:t>
            </a:r>
            <a:r>
              <a:rPr lang="en-GB" sz="2800" dirty="0"/>
              <a:t>(</a:t>
            </a:r>
            <a:r>
              <a:rPr lang="en-GB" sz="2800" dirty="0" err="1"/>
              <a:t>Bratberg</a:t>
            </a:r>
            <a:r>
              <a:rPr lang="en-GB" sz="2800" dirty="0"/>
              <a:t> 2008 </a:t>
            </a:r>
            <a:r>
              <a:rPr lang="en-GB" sz="2800" dirty="0" err="1"/>
              <a:t>Buland</a:t>
            </a:r>
            <a:r>
              <a:rPr lang="en-GB" sz="2800" dirty="0"/>
              <a:t>, 2007 </a:t>
            </a:r>
            <a:r>
              <a:rPr lang="en-GB" sz="2800" dirty="0" err="1"/>
              <a:t>Elstad</a:t>
            </a:r>
            <a:r>
              <a:rPr lang="en-GB" sz="2800" dirty="0"/>
              <a:t>, 2008 Freudenberg 2007, </a:t>
            </a:r>
            <a:r>
              <a:rPr lang="en-GB" sz="2800" dirty="0" err="1"/>
              <a:t>Lorentzen</a:t>
            </a:r>
            <a:r>
              <a:rPr lang="en-GB" sz="2800" dirty="0"/>
              <a:t> 2008</a:t>
            </a:r>
            <a:r>
              <a:rPr lang="en-GB" sz="2800" dirty="0" smtClean="0"/>
              <a:t>)</a:t>
            </a:r>
          </a:p>
          <a:p>
            <a:pPr marL="0" indent="0">
              <a:buNone/>
            </a:pPr>
            <a:endParaRPr lang="en-GB" dirty="0" smtClean="0"/>
          </a:p>
          <a:p>
            <a:pPr>
              <a:buFont typeface="Wingdings" pitchFamily="2" charset="2"/>
              <a:buChar char="v"/>
            </a:pPr>
            <a:r>
              <a:rPr lang="en-GB" dirty="0" smtClean="0"/>
              <a:t>Good </a:t>
            </a:r>
            <a:r>
              <a:rPr lang="en-GB" dirty="0"/>
              <a:t>and bad childcare is moderately stable over generations (r = 0.17 - r = 0,43). The deeper and more harmful child care, the more it transferred over generations </a:t>
            </a:r>
            <a:r>
              <a:rPr lang="en-GB" sz="2800" dirty="0"/>
              <a:t>(Ex. Bailey, 2009 Clausen, 2008)</a:t>
            </a:r>
            <a:r>
              <a:rPr lang="en-GB" dirty="0"/>
              <a:t/>
            </a:r>
            <a:br>
              <a:rPr lang="en-GB" dirty="0"/>
            </a:br>
            <a:endParaRPr lang="en-GB" dirty="0" smtClean="0"/>
          </a:p>
          <a:p>
            <a:pPr>
              <a:buFont typeface="Wingdings" pitchFamily="2" charset="2"/>
              <a:buChar char="v"/>
            </a:pPr>
            <a:r>
              <a:rPr lang="en-GB" dirty="0" smtClean="0"/>
              <a:t>Four </a:t>
            </a:r>
            <a:r>
              <a:rPr lang="en-GB" dirty="0"/>
              <a:t>out of five </a:t>
            </a:r>
            <a:r>
              <a:rPr lang="en-GB" dirty="0" smtClean="0"/>
              <a:t>families which receives services </a:t>
            </a:r>
            <a:r>
              <a:rPr lang="en-GB" dirty="0"/>
              <a:t>from </a:t>
            </a:r>
            <a:r>
              <a:rPr lang="en-GB" dirty="0" smtClean="0"/>
              <a:t>the child welfare service </a:t>
            </a:r>
            <a:r>
              <a:rPr lang="en-GB" dirty="0"/>
              <a:t>have low SES </a:t>
            </a:r>
            <a:r>
              <a:rPr lang="en-GB" sz="2800" dirty="0"/>
              <a:t>(Clausen 2008)</a:t>
            </a:r>
          </a:p>
        </p:txBody>
      </p:sp>
    </p:spTree>
    <p:extLst>
      <p:ext uri="{BB962C8B-B14F-4D97-AF65-F5344CB8AC3E}">
        <p14:creationId xmlns:p14="http://schemas.microsoft.com/office/powerpoint/2010/main" val="49007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a:solidFill>
                  <a:prstClr val="black"/>
                </a:solidFill>
              </a:rPr>
              <a:t>The professional and moral basis for the Committee's recommendations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a:t>Unsafe (avoidant and ambivalent) attachment between children and parents can foster development retardant care conditions</a:t>
            </a:r>
            <a:br>
              <a:rPr lang="en-GB" dirty="0"/>
            </a:br>
            <a:r>
              <a:rPr lang="en-GB" dirty="0"/>
              <a:t>Disorganized attachment may even lead to serious mental health problems</a:t>
            </a:r>
            <a:br>
              <a:rPr lang="en-GB" dirty="0"/>
            </a:br>
            <a:endParaRPr lang="en-GB" dirty="0" smtClean="0"/>
          </a:p>
          <a:p>
            <a:pPr>
              <a:buFont typeface="Wingdings" pitchFamily="2" charset="2"/>
              <a:buChar char="v"/>
            </a:pPr>
            <a:r>
              <a:rPr lang="en-GB" dirty="0" smtClean="0"/>
              <a:t>Children </a:t>
            </a:r>
            <a:r>
              <a:rPr lang="en-GB" dirty="0"/>
              <a:t>with insecure and avoidant attachment (parents who react with fear and anger on the child's attachment </a:t>
            </a:r>
            <a:r>
              <a:rPr lang="en-GB" dirty="0" smtClean="0"/>
              <a:t>behaviour) </a:t>
            </a:r>
            <a:r>
              <a:rPr lang="en-GB" dirty="0"/>
              <a:t>downplays his need for security and emerges as autonomous and cooperative, avoid performing </a:t>
            </a:r>
            <a:r>
              <a:rPr lang="en-GB" dirty="0" smtClean="0"/>
              <a:t>behaviours </a:t>
            </a:r>
            <a:r>
              <a:rPr lang="en-GB" dirty="0"/>
              <a:t>that make caregiver unsafe</a:t>
            </a:r>
            <a:br>
              <a:rPr lang="en-GB" dirty="0"/>
            </a:br>
            <a:endParaRPr lang="en-GB" dirty="0" smtClean="0"/>
          </a:p>
          <a:p>
            <a:pPr>
              <a:buFont typeface="Wingdings" pitchFamily="2" charset="2"/>
              <a:buChar char="v"/>
            </a:pPr>
            <a:r>
              <a:rPr lang="en-GB" dirty="0" smtClean="0"/>
              <a:t>Children </a:t>
            </a:r>
            <a:r>
              <a:rPr lang="en-GB" dirty="0"/>
              <a:t>with insecure and ambivalent attachment (parents who are passive and insensitive to the child's attachment </a:t>
            </a:r>
            <a:r>
              <a:rPr lang="en-GB" dirty="0" smtClean="0"/>
              <a:t>behaviour) </a:t>
            </a:r>
            <a:r>
              <a:rPr lang="en-GB" dirty="0"/>
              <a:t>escalates attachment </a:t>
            </a:r>
            <a:r>
              <a:rPr lang="en-GB" dirty="0" smtClean="0"/>
              <a:t>behaviour </a:t>
            </a:r>
            <a:r>
              <a:rPr lang="en-GB" dirty="0"/>
              <a:t>to get attention. When it succeeds reinforced </a:t>
            </a:r>
            <a:r>
              <a:rPr lang="en-GB" dirty="0" smtClean="0"/>
              <a:t>behaviour </a:t>
            </a:r>
            <a:r>
              <a:rPr lang="en-GB" dirty="0"/>
              <a:t>and the child appears to be acting out, angry and defiant</a:t>
            </a:r>
            <a:br>
              <a:rPr lang="en-GB" dirty="0"/>
            </a:br>
            <a:endParaRPr lang="en-GB" dirty="0" smtClean="0"/>
          </a:p>
          <a:p>
            <a:pPr>
              <a:buFont typeface="Wingdings" pitchFamily="2" charset="2"/>
              <a:buChar char="v"/>
            </a:pPr>
            <a:r>
              <a:rPr lang="en-GB" dirty="0" smtClean="0"/>
              <a:t>Children </a:t>
            </a:r>
            <a:r>
              <a:rPr lang="en-GB" dirty="0"/>
              <a:t>with decay affiliation (</a:t>
            </a:r>
            <a:r>
              <a:rPr lang="en-GB" dirty="0" smtClean="0"/>
              <a:t>parents who create </a:t>
            </a:r>
            <a:r>
              <a:rPr lang="en-GB" dirty="0"/>
              <a:t>anxiety and insecurity </a:t>
            </a:r>
            <a:r>
              <a:rPr lang="en-GB" dirty="0" smtClean="0"/>
              <a:t>through </a:t>
            </a:r>
            <a:r>
              <a:rPr lang="en-GB" dirty="0"/>
              <a:t>violent </a:t>
            </a:r>
            <a:r>
              <a:rPr lang="en-GB" dirty="0" smtClean="0"/>
              <a:t>behaviour, mocks the child </a:t>
            </a:r>
            <a:r>
              <a:rPr lang="en-GB" dirty="0"/>
              <a:t>when he is afraid) reacts with fear, fear of caregiver, stereotypes, </a:t>
            </a:r>
            <a:r>
              <a:rPr lang="en-GB" dirty="0" smtClean="0"/>
              <a:t>anxiety </a:t>
            </a:r>
            <a:r>
              <a:rPr lang="en-GB" dirty="0"/>
              <a:t>and confusion. Can cause serious mental health problems</a:t>
            </a:r>
          </a:p>
        </p:txBody>
      </p:sp>
    </p:spTree>
    <p:extLst>
      <p:ext uri="{BB962C8B-B14F-4D97-AF65-F5344CB8AC3E}">
        <p14:creationId xmlns:p14="http://schemas.microsoft.com/office/powerpoint/2010/main" val="1475131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The </a:t>
            </a:r>
            <a:r>
              <a:rPr lang="nb-NO" dirty="0" err="1" smtClean="0"/>
              <a:t>development</a:t>
            </a:r>
            <a:r>
              <a:rPr lang="nb-NO" dirty="0" smtClean="0"/>
              <a:t> </a:t>
            </a:r>
            <a:r>
              <a:rPr lang="nb-NO" dirty="0" err="1" smtClean="0"/>
              <a:t>of</a:t>
            </a:r>
            <a:r>
              <a:rPr lang="nb-NO" dirty="0" smtClean="0"/>
              <a:t> </a:t>
            </a:r>
            <a:r>
              <a:rPr lang="nb-NO" dirty="0" err="1" smtClean="0"/>
              <a:t>the</a:t>
            </a:r>
            <a:r>
              <a:rPr lang="nb-NO" dirty="0" smtClean="0"/>
              <a:t> </a:t>
            </a:r>
            <a:r>
              <a:rPr lang="nb-NO" dirty="0" err="1" smtClean="0"/>
              <a:t>brain</a:t>
            </a:r>
            <a:endParaRPr lang="en-GB" dirty="0"/>
          </a:p>
        </p:txBody>
      </p:sp>
      <p:sp>
        <p:nvSpPr>
          <p:cNvPr id="3" name="Content Placeholder 2"/>
          <p:cNvSpPr>
            <a:spLocks noGrp="1"/>
          </p:cNvSpPr>
          <p:nvPr>
            <p:ph idx="1"/>
          </p:nvPr>
        </p:nvSpPr>
        <p:spPr/>
        <p:txBody>
          <a:bodyPr/>
          <a:lstStyle/>
          <a:p>
            <a:pPr marL="0" indent="0">
              <a:buNone/>
            </a:pPr>
            <a:r>
              <a:rPr lang="en-GB" dirty="0"/>
              <a:t>The earliest time and the first structures</a:t>
            </a:r>
            <a:r>
              <a:rPr lang="en-GB" dirty="0" smtClean="0"/>
              <a:t>:</a:t>
            </a:r>
          </a:p>
          <a:p>
            <a:r>
              <a:rPr lang="en-GB" dirty="0" smtClean="0"/>
              <a:t>The </a:t>
            </a:r>
            <a:r>
              <a:rPr lang="en-GB" dirty="0"/>
              <a:t>amygdala, a kind of </a:t>
            </a:r>
            <a:r>
              <a:rPr lang="en-GB" dirty="0" smtClean="0"/>
              <a:t>emergency central. </a:t>
            </a:r>
            <a:r>
              <a:rPr lang="en-GB" dirty="0"/>
              <a:t>In time already at birth, reacting to </a:t>
            </a:r>
            <a:r>
              <a:rPr lang="en-GB" dirty="0" smtClean="0"/>
              <a:t>perceived threats with:</a:t>
            </a:r>
          </a:p>
          <a:p>
            <a:r>
              <a:rPr lang="en-GB" dirty="0" smtClean="0"/>
              <a:t>Increased </a:t>
            </a:r>
            <a:r>
              <a:rPr lang="en-GB" dirty="0"/>
              <a:t>heart rate, sweating, stress hormones </a:t>
            </a:r>
            <a:r>
              <a:rPr lang="en-GB" dirty="0" smtClean="0"/>
              <a:t>which results in </a:t>
            </a:r>
            <a:r>
              <a:rPr lang="en-GB" dirty="0"/>
              <a:t>readiness to flee, fight or freeze</a:t>
            </a:r>
          </a:p>
        </p:txBody>
      </p:sp>
    </p:spTree>
    <p:extLst>
      <p:ext uri="{BB962C8B-B14F-4D97-AF65-F5344CB8AC3E}">
        <p14:creationId xmlns:p14="http://schemas.microsoft.com/office/powerpoint/2010/main" val="3611640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The </a:t>
            </a:r>
            <a:r>
              <a:rPr lang="nb-NO" dirty="0" err="1" smtClean="0"/>
              <a:t>development</a:t>
            </a:r>
            <a:r>
              <a:rPr lang="nb-NO" dirty="0" smtClean="0"/>
              <a:t> </a:t>
            </a:r>
            <a:r>
              <a:rPr lang="nb-NO" dirty="0" err="1" smtClean="0"/>
              <a:t>of</a:t>
            </a:r>
            <a:r>
              <a:rPr lang="nb-NO" dirty="0" smtClean="0"/>
              <a:t> </a:t>
            </a:r>
            <a:r>
              <a:rPr lang="nb-NO" dirty="0" err="1" smtClean="0"/>
              <a:t>the</a:t>
            </a:r>
            <a:r>
              <a:rPr lang="nb-NO" dirty="0" smtClean="0"/>
              <a:t> </a:t>
            </a:r>
            <a:r>
              <a:rPr lang="nb-NO" dirty="0" err="1" smtClean="0"/>
              <a:t>brain</a:t>
            </a:r>
            <a:endParaRPr lang="en-GB" dirty="0"/>
          </a:p>
        </p:txBody>
      </p:sp>
      <p:sp>
        <p:nvSpPr>
          <p:cNvPr id="3" name="Content Placeholder 2"/>
          <p:cNvSpPr>
            <a:spLocks noGrp="1"/>
          </p:cNvSpPr>
          <p:nvPr>
            <p:ph idx="1"/>
          </p:nvPr>
        </p:nvSpPr>
        <p:spPr/>
        <p:txBody>
          <a:bodyPr>
            <a:normAutofit fontScale="92500" lnSpcReduction="10000"/>
          </a:bodyPr>
          <a:lstStyle/>
          <a:p>
            <a:r>
              <a:rPr lang="en-GB" dirty="0"/>
              <a:t>Hippocampus: Distinguishes between hazardous and non hazardous. "</a:t>
            </a:r>
            <a:r>
              <a:rPr lang="en-GB" dirty="0" err="1" smtClean="0"/>
              <a:t>Roer</a:t>
            </a:r>
            <a:r>
              <a:rPr lang="en-GB" dirty="0" smtClean="0"/>
              <a:t>" </a:t>
            </a:r>
            <a:r>
              <a:rPr lang="en-GB" dirty="0"/>
              <a:t>amygdala</a:t>
            </a:r>
            <a:r>
              <a:rPr lang="en-GB" dirty="0" smtClean="0"/>
              <a:t>.</a:t>
            </a:r>
          </a:p>
          <a:p>
            <a:r>
              <a:rPr lang="en-GB" dirty="0" smtClean="0"/>
              <a:t>Less </a:t>
            </a:r>
            <a:r>
              <a:rPr lang="en-GB" dirty="0"/>
              <a:t>in traumatized children due to heavy and prolonged excretion of the stress hormone (</a:t>
            </a:r>
            <a:r>
              <a:rPr lang="en-GB" dirty="0" smtClean="0"/>
              <a:t>cortisol)</a:t>
            </a:r>
          </a:p>
          <a:p>
            <a:pPr marL="0" indent="0">
              <a:buNone/>
            </a:pPr>
            <a:r>
              <a:rPr lang="en-GB" dirty="0" smtClean="0"/>
              <a:t>Unable </a:t>
            </a:r>
            <a:r>
              <a:rPr lang="en-GB" dirty="0"/>
              <a:t>to «calm» </a:t>
            </a:r>
            <a:r>
              <a:rPr lang="en-GB" dirty="0" smtClean="0"/>
              <a:t>amygdala:</a:t>
            </a:r>
          </a:p>
          <a:p>
            <a:r>
              <a:rPr lang="en-GB" dirty="0" smtClean="0"/>
              <a:t>High alert</a:t>
            </a:r>
          </a:p>
          <a:p>
            <a:r>
              <a:rPr lang="en-GB" dirty="0" smtClean="0"/>
              <a:t>Difficult </a:t>
            </a:r>
            <a:r>
              <a:rPr lang="en-GB" dirty="0"/>
              <a:t>to distinguish dangerous from </a:t>
            </a:r>
            <a:r>
              <a:rPr lang="en-GB" dirty="0" smtClean="0"/>
              <a:t>harmless</a:t>
            </a:r>
          </a:p>
          <a:p>
            <a:r>
              <a:rPr lang="en-GB" dirty="0" smtClean="0"/>
              <a:t>Difficult </a:t>
            </a:r>
            <a:r>
              <a:rPr lang="en-GB" dirty="0"/>
              <a:t>to store new experiences</a:t>
            </a:r>
          </a:p>
        </p:txBody>
      </p:sp>
    </p:spTree>
    <p:extLst>
      <p:ext uri="{BB962C8B-B14F-4D97-AF65-F5344CB8AC3E}">
        <p14:creationId xmlns:p14="http://schemas.microsoft.com/office/powerpoint/2010/main" val="3321861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Proposed </a:t>
            </a:r>
            <a:r>
              <a:rPr lang="en-GB" dirty="0" smtClean="0"/>
              <a:t>amendment. New </a:t>
            </a:r>
            <a:r>
              <a:rPr lang="en-GB" dirty="0"/>
              <a:t>​​threshold for the return and change in visitation</a:t>
            </a:r>
          </a:p>
        </p:txBody>
      </p:sp>
      <p:sp>
        <p:nvSpPr>
          <p:cNvPr id="3" name="Content Placeholder 2"/>
          <p:cNvSpPr>
            <a:spLocks noGrp="1"/>
          </p:cNvSpPr>
          <p:nvPr>
            <p:ph idx="1"/>
          </p:nvPr>
        </p:nvSpPr>
        <p:spPr>
          <a:xfrm>
            <a:off x="457200" y="1600200"/>
            <a:ext cx="8229600" cy="4925144"/>
          </a:xfrm>
        </p:spPr>
        <p:txBody>
          <a:bodyPr>
            <a:normAutofit fontScale="62500" lnSpcReduction="20000"/>
          </a:bodyPr>
          <a:lstStyle/>
          <a:p>
            <a:pPr marL="0" indent="0">
              <a:buNone/>
            </a:pPr>
            <a:r>
              <a:rPr lang="en-US" dirty="0"/>
              <a:t>Repeated petitions and lawsuits can lead to negative and detrimental </a:t>
            </a:r>
            <a:r>
              <a:rPr lang="en-US" dirty="0" smtClean="0"/>
              <a:t>distress </a:t>
            </a:r>
            <a:r>
              <a:rPr lang="en-US" dirty="0"/>
              <a:t>for the child. Commission proposes </a:t>
            </a:r>
            <a:r>
              <a:rPr lang="en-US" dirty="0" smtClean="0"/>
              <a:t>no </a:t>
            </a:r>
            <a:r>
              <a:rPr lang="en-US" dirty="0"/>
              <a:t>absolute limits of </a:t>
            </a:r>
            <a:r>
              <a:rPr lang="en-US" dirty="0" smtClean="0"/>
              <a:t>reversal, </a:t>
            </a:r>
            <a:r>
              <a:rPr lang="en-US" dirty="0"/>
              <a:t>as these may conflict with the conventions Norway is </a:t>
            </a:r>
            <a:r>
              <a:rPr lang="en-US" dirty="0" smtClean="0"/>
              <a:t>bound by. </a:t>
            </a:r>
            <a:endParaRPr lang="en-US" dirty="0" smtClean="0"/>
          </a:p>
          <a:p>
            <a:r>
              <a:rPr lang="en-US" dirty="0" smtClean="0"/>
              <a:t>Instead</a:t>
            </a:r>
            <a:r>
              <a:rPr lang="en-US" dirty="0"/>
              <a:t>, the Committee proposes that it should be mandatory </a:t>
            </a:r>
            <a:r>
              <a:rPr lang="en-US" dirty="0" smtClean="0"/>
              <a:t>for the </a:t>
            </a:r>
            <a:r>
              <a:rPr lang="en-US" dirty="0"/>
              <a:t>county board, </a:t>
            </a:r>
            <a:r>
              <a:rPr lang="en-US" dirty="0" smtClean="0"/>
              <a:t>to </a:t>
            </a:r>
            <a:r>
              <a:rPr lang="en-US" dirty="0"/>
              <a:t>consider the decision </a:t>
            </a:r>
            <a:r>
              <a:rPr lang="en-US" dirty="0" smtClean="0"/>
              <a:t>on if </a:t>
            </a:r>
            <a:r>
              <a:rPr lang="en-US" dirty="0"/>
              <a:t>a care order should not be </a:t>
            </a:r>
            <a:r>
              <a:rPr lang="en-US" dirty="0" smtClean="0"/>
              <a:t>revoked, </a:t>
            </a:r>
            <a:r>
              <a:rPr lang="en-US" dirty="0"/>
              <a:t>after more than two years </a:t>
            </a:r>
            <a:r>
              <a:rPr lang="en-US" dirty="0" smtClean="0"/>
              <a:t>placed </a:t>
            </a:r>
            <a:r>
              <a:rPr lang="en-US" dirty="0"/>
              <a:t>in foster </a:t>
            </a:r>
            <a:r>
              <a:rPr lang="en-US" dirty="0" smtClean="0"/>
              <a:t>care, </a:t>
            </a:r>
            <a:r>
              <a:rPr lang="en-US" dirty="0"/>
              <a:t>in </a:t>
            </a:r>
            <a:r>
              <a:rPr lang="en-US" dirty="0" smtClean="0"/>
              <a:t>case </a:t>
            </a:r>
            <a:r>
              <a:rPr lang="en-US" dirty="0"/>
              <a:t>the child has developed a connection to people and the environment in which it is (Welfare § 4.21, first paragraph, second sentence</a:t>
            </a:r>
            <a:r>
              <a:rPr lang="en-US" dirty="0" smtClean="0"/>
              <a:t>)</a:t>
            </a:r>
          </a:p>
          <a:p>
            <a:r>
              <a:rPr lang="en-US" dirty="0" smtClean="0"/>
              <a:t>Similarly</a:t>
            </a:r>
            <a:r>
              <a:rPr lang="en-US" dirty="0"/>
              <a:t>, the Committee recommends that </a:t>
            </a:r>
            <a:r>
              <a:rPr lang="en-US" dirty="0" smtClean="0"/>
              <a:t>their in the Children Welfare Act </a:t>
            </a:r>
            <a:r>
              <a:rPr lang="en-US" dirty="0"/>
              <a:t>§ 4-19 of visitation </a:t>
            </a:r>
            <a:r>
              <a:rPr lang="en-US" dirty="0" smtClean="0"/>
              <a:t>rights should be </a:t>
            </a:r>
            <a:r>
              <a:rPr lang="en-US" dirty="0"/>
              <a:t>introduced a counter to promote </a:t>
            </a:r>
            <a:r>
              <a:rPr lang="en-US" dirty="0" smtClean="0"/>
              <a:t>change issues </a:t>
            </a:r>
            <a:r>
              <a:rPr lang="en-US" dirty="0"/>
              <a:t>concerning access by the pattern of Welfare § 4.21 subsection (association principle</a:t>
            </a:r>
            <a:r>
              <a:rPr lang="en-US" dirty="0" smtClean="0"/>
              <a:t>)</a:t>
            </a:r>
          </a:p>
          <a:p>
            <a:r>
              <a:rPr lang="en-US" dirty="0" smtClean="0"/>
              <a:t>When </a:t>
            </a:r>
            <a:r>
              <a:rPr lang="en-US" dirty="0"/>
              <a:t>concerning change of visitation is treated once it is proposed that the new treatment can only be required where it can be demonstrated that there are changes in facts which are of such importance that it can affect the visitation issue.</a:t>
            </a:r>
          </a:p>
          <a:p>
            <a:pPr marL="0" indent="0">
              <a:buNone/>
            </a:pPr>
            <a:endParaRPr lang="en-GB" dirty="0"/>
          </a:p>
        </p:txBody>
      </p:sp>
    </p:spTree>
    <p:extLst>
      <p:ext uri="{BB962C8B-B14F-4D97-AF65-F5344CB8AC3E}">
        <p14:creationId xmlns:p14="http://schemas.microsoft.com/office/powerpoint/2010/main" val="3082819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Suggested visitation arrangements</a:t>
            </a:r>
          </a:p>
        </p:txBody>
      </p:sp>
      <p:sp>
        <p:nvSpPr>
          <p:cNvPr id="3" name="Content Placeholder 2"/>
          <p:cNvSpPr>
            <a:spLocks noGrp="1"/>
          </p:cNvSpPr>
          <p:nvPr>
            <p:ph idx="1"/>
          </p:nvPr>
        </p:nvSpPr>
        <p:spPr/>
        <p:txBody>
          <a:bodyPr>
            <a:normAutofit lnSpcReduction="10000"/>
          </a:bodyPr>
          <a:lstStyle/>
          <a:p>
            <a:r>
              <a:rPr lang="en-US" dirty="0"/>
              <a:t>The central issue to be assessed in </a:t>
            </a:r>
            <a:r>
              <a:rPr lang="en-US" dirty="0" smtClean="0"/>
              <a:t>determining the visitation, </a:t>
            </a:r>
            <a:r>
              <a:rPr lang="en-US" dirty="0"/>
              <a:t>is </a:t>
            </a:r>
            <a:r>
              <a:rPr lang="en-US" dirty="0"/>
              <a:t>whether </a:t>
            </a:r>
            <a:r>
              <a:rPr lang="en-US" dirty="0" smtClean="0"/>
              <a:t>the visitation </a:t>
            </a:r>
            <a:r>
              <a:rPr lang="en-US" dirty="0"/>
              <a:t>will </a:t>
            </a:r>
            <a:r>
              <a:rPr lang="en-US" dirty="0" smtClean="0"/>
              <a:t>be positive </a:t>
            </a:r>
            <a:r>
              <a:rPr lang="en-US" dirty="0"/>
              <a:t>or </a:t>
            </a:r>
            <a:r>
              <a:rPr lang="en-US" dirty="0" smtClean="0"/>
              <a:t>negative linked to the child's effort on </a:t>
            </a:r>
            <a:r>
              <a:rPr lang="en-US" dirty="0"/>
              <a:t>changing </a:t>
            </a:r>
            <a:r>
              <a:rPr lang="en-US" dirty="0" smtClean="0"/>
              <a:t>his/her </a:t>
            </a:r>
            <a:r>
              <a:rPr lang="en-US" dirty="0"/>
              <a:t>basic assumptions about themselves and others</a:t>
            </a:r>
            <a:br>
              <a:rPr lang="en-US" dirty="0"/>
            </a:br>
            <a:r>
              <a:rPr lang="en-US" dirty="0"/>
              <a:t/>
            </a:r>
            <a:br>
              <a:rPr lang="en-US" dirty="0"/>
            </a:br>
            <a:r>
              <a:rPr lang="en-US" dirty="0"/>
              <a:t/>
            </a:r>
            <a:br>
              <a:rPr lang="en-US" dirty="0"/>
            </a:br>
            <a:r>
              <a:rPr lang="en-US" dirty="0" smtClean="0"/>
              <a:t>The </a:t>
            </a:r>
            <a:r>
              <a:rPr lang="en-US" dirty="0"/>
              <a:t>condition for the success of this effort is</a:t>
            </a:r>
            <a:br>
              <a:rPr lang="en-US" dirty="0"/>
            </a:br>
            <a:r>
              <a:rPr lang="en-US" dirty="0"/>
              <a:t/>
            </a:r>
            <a:br>
              <a:rPr lang="en-US" dirty="0"/>
            </a:br>
            <a:r>
              <a:rPr lang="en-US" dirty="0" smtClean="0"/>
              <a:t>			</a:t>
            </a:r>
            <a:r>
              <a:rPr lang="en-US" b="1" dirty="0" smtClean="0"/>
              <a:t>Attachment</a:t>
            </a:r>
            <a:endParaRPr lang="en-US" b="1" dirty="0"/>
          </a:p>
          <a:p>
            <a:endParaRPr lang="en-GB" dirty="0"/>
          </a:p>
        </p:txBody>
      </p:sp>
    </p:spTree>
    <p:extLst>
      <p:ext uri="{BB962C8B-B14F-4D97-AF65-F5344CB8AC3E}">
        <p14:creationId xmlns:p14="http://schemas.microsoft.com/office/powerpoint/2010/main" val="1662865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Practical </a:t>
            </a:r>
            <a:r>
              <a:rPr lang="en-GB" dirty="0" smtClean="0"/>
              <a:t>implications 1</a:t>
            </a:r>
            <a:endParaRPr lang="en-GB" dirty="0"/>
          </a:p>
        </p:txBody>
      </p:sp>
      <p:sp>
        <p:nvSpPr>
          <p:cNvPr id="3" name="Content Placeholder 2"/>
          <p:cNvSpPr>
            <a:spLocks noGrp="1"/>
          </p:cNvSpPr>
          <p:nvPr>
            <p:ph idx="1"/>
          </p:nvPr>
        </p:nvSpPr>
        <p:spPr/>
        <p:txBody>
          <a:bodyPr/>
          <a:lstStyle/>
          <a:p>
            <a:pPr marL="0" indent="0">
              <a:buNone/>
            </a:pPr>
            <a:r>
              <a:rPr lang="en-US" dirty="0"/>
              <a:t>Infants who are </a:t>
            </a:r>
            <a:r>
              <a:rPr lang="en-US" dirty="0" smtClean="0"/>
              <a:t>planned returned:</a:t>
            </a:r>
            <a:endParaRPr lang="en-US" dirty="0" smtClean="0"/>
          </a:p>
          <a:p>
            <a:r>
              <a:rPr lang="en-US" dirty="0" smtClean="0"/>
              <a:t>Attachment to </a:t>
            </a:r>
            <a:r>
              <a:rPr lang="en-US" dirty="0"/>
              <a:t>both parents </a:t>
            </a:r>
            <a:r>
              <a:rPr lang="en-US" dirty="0" smtClean="0"/>
              <a:t>develops</a:t>
            </a:r>
            <a:endParaRPr lang="en-US" dirty="0" smtClean="0"/>
          </a:p>
          <a:p>
            <a:r>
              <a:rPr lang="en-US" dirty="0" smtClean="0"/>
              <a:t>BUT</a:t>
            </a:r>
            <a:r>
              <a:rPr lang="en-US" dirty="0"/>
              <a:t>: the quality </a:t>
            </a:r>
            <a:r>
              <a:rPr lang="en-US" dirty="0" smtClean="0"/>
              <a:t>in relations to central assessment themes </a:t>
            </a:r>
            <a:r>
              <a:rPr lang="en-US" dirty="0"/>
              <a:t>(</a:t>
            </a:r>
            <a:r>
              <a:rPr lang="en-US" dirty="0" smtClean="0"/>
              <a:t>develop, </a:t>
            </a:r>
            <a:r>
              <a:rPr lang="en-US" dirty="0"/>
              <a:t>process)</a:t>
            </a:r>
            <a:br>
              <a:rPr lang="en-US" dirty="0"/>
            </a:br>
            <a:endParaRPr lang="en-US" dirty="0" smtClean="0"/>
          </a:p>
          <a:p>
            <a:pPr marL="0" indent="0">
              <a:buNone/>
            </a:pPr>
            <a:r>
              <a:rPr lang="en-US" dirty="0"/>
              <a:t>I</a:t>
            </a:r>
            <a:r>
              <a:rPr lang="en-US" dirty="0" smtClean="0"/>
              <a:t>nfants </a:t>
            </a:r>
            <a:r>
              <a:rPr lang="en-US" dirty="0"/>
              <a:t>placed for </a:t>
            </a:r>
            <a:r>
              <a:rPr lang="en-US" dirty="0" smtClean="0"/>
              <a:t>upbringing:</a:t>
            </a:r>
          </a:p>
          <a:p>
            <a:r>
              <a:rPr lang="en-US" dirty="0" smtClean="0"/>
              <a:t>Primary </a:t>
            </a:r>
            <a:r>
              <a:rPr lang="en-US" dirty="0" smtClean="0"/>
              <a:t>attachment with the foster parents</a:t>
            </a:r>
            <a:endParaRPr lang="en-US" dirty="0" smtClean="0"/>
          </a:p>
          <a:p>
            <a:r>
              <a:rPr lang="en-US" dirty="0" err="1" smtClean="0"/>
              <a:t>Bioforeldre</a:t>
            </a:r>
            <a:r>
              <a:rPr lang="en-US" dirty="0" smtClean="0"/>
              <a:t> </a:t>
            </a:r>
            <a:r>
              <a:rPr lang="en-US" dirty="0" smtClean="0"/>
              <a:t>are in a </a:t>
            </a:r>
            <a:r>
              <a:rPr lang="en-US" dirty="0"/>
              <a:t>retracted position</a:t>
            </a:r>
          </a:p>
          <a:p>
            <a:endParaRPr lang="en-GB" dirty="0"/>
          </a:p>
        </p:txBody>
      </p:sp>
    </p:spTree>
    <p:extLst>
      <p:ext uri="{BB962C8B-B14F-4D97-AF65-F5344CB8AC3E}">
        <p14:creationId xmlns:p14="http://schemas.microsoft.com/office/powerpoint/2010/main" val="102737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implications 2</a:t>
            </a:r>
            <a:endParaRPr lang="en-GB" dirty="0"/>
          </a:p>
        </p:txBody>
      </p:sp>
      <p:sp>
        <p:nvSpPr>
          <p:cNvPr id="3" name="Content Placeholder 2"/>
          <p:cNvSpPr>
            <a:spLocks noGrp="1"/>
          </p:cNvSpPr>
          <p:nvPr>
            <p:ph idx="1"/>
          </p:nvPr>
        </p:nvSpPr>
        <p:spPr/>
        <p:txBody>
          <a:bodyPr>
            <a:normAutofit lnSpcReduction="10000"/>
          </a:bodyPr>
          <a:lstStyle/>
          <a:p>
            <a:r>
              <a:rPr lang="en-GB" dirty="0"/>
              <a:t>Over 2 -3 years, return or </a:t>
            </a:r>
            <a:r>
              <a:rPr lang="en-GB" dirty="0" smtClean="0"/>
              <a:t>upbringing:</a:t>
            </a:r>
            <a:r>
              <a:rPr lang="en-GB" dirty="0"/>
              <a:t/>
            </a:r>
            <a:br>
              <a:rPr lang="en-GB" dirty="0"/>
            </a:br>
            <a:endParaRPr lang="en-GB" dirty="0" smtClean="0"/>
          </a:p>
          <a:p>
            <a:r>
              <a:rPr lang="en-GB" dirty="0" smtClean="0"/>
              <a:t>Attachment </a:t>
            </a:r>
            <a:r>
              <a:rPr lang="en-GB" dirty="0" smtClean="0"/>
              <a:t>to biological parents </a:t>
            </a:r>
            <a:r>
              <a:rPr lang="en-GB" dirty="0" smtClean="0"/>
              <a:t>to be preserved</a:t>
            </a:r>
            <a:endParaRPr lang="en-GB" dirty="0" smtClean="0"/>
          </a:p>
          <a:p>
            <a:r>
              <a:rPr lang="en-GB" dirty="0" smtClean="0"/>
              <a:t>Relationship </a:t>
            </a:r>
            <a:r>
              <a:rPr lang="en-GB" dirty="0"/>
              <a:t>to </a:t>
            </a:r>
            <a:r>
              <a:rPr lang="en-GB" dirty="0" smtClean="0"/>
              <a:t>foster parents </a:t>
            </a:r>
            <a:r>
              <a:rPr lang="en-GB" dirty="0" smtClean="0"/>
              <a:t>develops</a:t>
            </a:r>
            <a:r>
              <a:rPr lang="en-GB" dirty="0"/>
              <a:t/>
            </a:r>
            <a:br>
              <a:rPr lang="en-GB" dirty="0"/>
            </a:br>
            <a:endParaRPr lang="en-GB" dirty="0" smtClean="0"/>
          </a:p>
          <a:p>
            <a:r>
              <a:rPr lang="en-GB" dirty="0" smtClean="0"/>
              <a:t>Magnitude </a:t>
            </a:r>
            <a:r>
              <a:rPr lang="en-GB" dirty="0"/>
              <a:t>depends </a:t>
            </a:r>
            <a:r>
              <a:rPr lang="en-GB" dirty="0" smtClean="0"/>
              <a:t>on the quality of the interaction and the </a:t>
            </a:r>
            <a:r>
              <a:rPr lang="en-GB" dirty="0"/>
              <a:t>decision </a:t>
            </a:r>
            <a:r>
              <a:rPr lang="en-GB" dirty="0" smtClean="0"/>
              <a:t>on reversal </a:t>
            </a:r>
            <a:r>
              <a:rPr lang="en-GB" dirty="0"/>
              <a:t>or </a:t>
            </a:r>
            <a:r>
              <a:rPr lang="en-GB" dirty="0" smtClean="0"/>
              <a:t>not.</a:t>
            </a:r>
            <a:endParaRPr lang="en-GB" dirty="0"/>
          </a:p>
        </p:txBody>
      </p:sp>
    </p:spTree>
    <p:extLst>
      <p:ext uri="{BB962C8B-B14F-4D97-AF65-F5344CB8AC3E}">
        <p14:creationId xmlns:p14="http://schemas.microsoft.com/office/powerpoint/2010/main" val="429073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principles</a:t>
            </a:r>
          </a:p>
        </p:txBody>
      </p:sp>
      <p:sp>
        <p:nvSpPr>
          <p:cNvPr id="3" name="Content Placeholder 2"/>
          <p:cNvSpPr>
            <a:spLocks noGrp="1"/>
          </p:cNvSpPr>
          <p:nvPr>
            <p:ph idx="1"/>
          </p:nvPr>
        </p:nvSpPr>
        <p:spPr/>
        <p:txBody>
          <a:bodyPr>
            <a:normAutofit lnSpcReduction="10000"/>
          </a:bodyPr>
          <a:lstStyle/>
          <a:p>
            <a:endParaRPr lang="en-US" dirty="0"/>
          </a:p>
          <a:p>
            <a:r>
              <a:rPr lang="en-US" dirty="0"/>
              <a:t>The child's best</a:t>
            </a:r>
          </a:p>
          <a:p>
            <a:r>
              <a:rPr lang="en-US" dirty="0"/>
              <a:t>Lowest effective intervention level</a:t>
            </a:r>
          </a:p>
          <a:p>
            <a:r>
              <a:rPr lang="en-US" dirty="0"/>
              <a:t>The biological principle</a:t>
            </a:r>
          </a:p>
          <a:p>
            <a:endParaRPr lang="en-US" dirty="0"/>
          </a:p>
          <a:p>
            <a:r>
              <a:rPr lang="en-US" dirty="0"/>
              <a:t>And </a:t>
            </a:r>
            <a:r>
              <a:rPr lang="en-US" dirty="0" smtClean="0"/>
              <a:t>additionally </a:t>
            </a:r>
            <a:r>
              <a:rPr lang="en-US" dirty="0"/>
              <a:t>now?</a:t>
            </a:r>
          </a:p>
          <a:p>
            <a:r>
              <a:rPr lang="en-US" dirty="0"/>
              <a:t>The principle of </a:t>
            </a:r>
            <a:r>
              <a:rPr lang="en-US" dirty="0" smtClean="0"/>
              <a:t>developing supportive attachment</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GB" dirty="0"/>
          </a:p>
        </p:txBody>
      </p:sp>
    </p:spTree>
    <p:extLst>
      <p:ext uri="{BB962C8B-B14F-4D97-AF65-F5344CB8AC3E}">
        <p14:creationId xmlns:p14="http://schemas.microsoft.com/office/powerpoint/2010/main" val="391838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Dept. </a:t>
            </a:r>
            <a:r>
              <a:rPr lang="nb-NO" dirty="0" err="1" smtClean="0"/>
              <a:t>reaction</a:t>
            </a:r>
            <a:r>
              <a:rPr lang="nb-NO" dirty="0" smtClean="0"/>
              <a:t> - </a:t>
            </a:r>
            <a:r>
              <a:rPr lang="nb-NO" dirty="0" err="1" smtClean="0"/>
              <a:t>visitation</a:t>
            </a:r>
            <a:endParaRPr lang="en-GB" dirty="0"/>
          </a:p>
        </p:txBody>
      </p:sp>
      <p:sp>
        <p:nvSpPr>
          <p:cNvPr id="3" name="Content Placeholder 2"/>
          <p:cNvSpPr>
            <a:spLocks noGrp="1"/>
          </p:cNvSpPr>
          <p:nvPr>
            <p:ph idx="1"/>
          </p:nvPr>
        </p:nvSpPr>
        <p:spPr/>
        <p:txBody>
          <a:bodyPr/>
          <a:lstStyle/>
          <a:p>
            <a:r>
              <a:rPr lang="en-US" dirty="0"/>
              <a:t>Initiate research on the </a:t>
            </a:r>
            <a:r>
              <a:rPr lang="en-US" dirty="0" smtClean="0"/>
              <a:t>contact/visitation</a:t>
            </a:r>
          </a:p>
          <a:p>
            <a:r>
              <a:rPr lang="en-US" dirty="0" smtClean="0"/>
              <a:t>Assess </a:t>
            </a:r>
            <a:r>
              <a:rPr lang="en-US" dirty="0"/>
              <a:t>the need for expert advice about visitation, both </a:t>
            </a:r>
            <a:r>
              <a:rPr lang="en-US" dirty="0" smtClean="0"/>
              <a:t>in relation to </a:t>
            </a:r>
            <a:r>
              <a:rPr lang="en-US" dirty="0"/>
              <a:t>parents and </a:t>
            </a:r>
            <a:r>
              <a:rPr lang="en-US" dirty="0" smtClean="0"/>
              <a:t>siblings.</a:t>
            </a:r>
          </a:p>
          <a:p>
            <a:r>
              <a:rPr lang="en-US" dirty="0" smtClean="0"/>
              <a:t>Consider </a:t>
            </a:r>
            <a:r>
              <a:rPr lang="en-US" dirty="0"/>
              <a:t>whether to commence a process to impose restrictions on the right to promote </a:t>
            </a:r>
            <a:r>
              <a:rPr lang="en-US" dirty="0" smtClean="0"/>
              <a:t>a case concerning changes to the visitation scheme.</a:t>
            </a:r>
            <a:endParaRPr lang="en-GB" dirty="0"/>
          </a:p>
        </p:txBody>
      </p:sp>
    </p:spTree>
    <p:extLst>
      <p:ext uri="{BB962C8B-B14F-4D97-AF65-F5344CB8AC3E}">
        <p14:creationId xmlns:p14="http://schemas.microsoft.com/office/powerpoint/2010/main" val="3050342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Dept. </a:t>
            </a:r>
            <a:r>
              <a:rPr lang="nb-NO" dirty="0" err="1" smtClean="0"/>
              <a:t>reaction</a:t>
            </a:r>
            <a:r>
              <a:rPr lang="nb-NO" dirty="0" smtClean="0"/>
              <a:t> </a:t>
            </a:r>
            <a:r>
              <a:rPr lang="nb-NO" dirty="0" smtClean="0"/>
              <a:t>- </a:t>
            </a:r>
            <a:r>
              <a:rPr lang="nb-NO" dirty="0" err="1" smtClean="0"/>
              <a:t>return</a:t>
            </a:r>
            <a:endParaRPr lang="en-GB" dirty="0"/>
          </a:p>
        </p:txBody>
      </p:sp>
      <p:sp>
        <p:nvSpPr>
          <p:cNvPr id="3" name="Content Placeholder 2"/>
          <p:cNvSpPr>
            <a:spLocks noGrp="1"/>
          </p:cNvSpPr>
          <p:nvPr>
            <p:ph idx="1"/>
          </p:nvPr>
        </p:nvSpPr>
        <p:spPr/>
        <p:txBody>
          <a:bodyPr/>
          <a:lstStyle/>
          <a:p>
            <a:r>
              <a:rPr lang="en-US" dirty="0"/>
              <a:t>Consider recommendation </a:t>
            </a:r>
            <a:r>
              <a:rPr lang="en-US" dirty="0" smtClean="0"/>
              <a:t>closer because</a:t>
            </a:r>
            <a:endParaRPr lang="en-US" dirty="0"/>
          </a:p>
          <a:p>
            <a:pPr marL="0" indent="0">
              <a:buNone/>
            </a:pPr>
            <a:r>
              <a:rPr lang="en-US" dirty="0" smtClean="0"/>
              <a:t>- Doubts </a:t>
            </a:r>
            <a:r>
              <a:rPr lang="en-US" dirty="0"/>
              <a:t>about </a:t>
            </a:r>
            <a:r>
              <a:rPr lang="en-US" dirty="0" smtClean="0"/>
              <a:t>if the 2 </a:t>
            </a:r>
            <a:r>
              <a:rPr lang="en-US" dirty="0"/>
              <a:t>year rule </a:t>
            </a:r>
            <a:r>
              <a:rPr lang="en-US" dirty="0" smtClean="0"/>
              <a:t>always will be </a:t>
            </a:r>
            <a:r>
              <a:rPr lang="en-US" dirty="0"/>
              <a:t>in the child's interest</a:t>
            </a:r>
            <a:endParaRPr lang="en-GB" dirty="0"/>
          </a:p>
        </p:txBody>
      </p:sp>
    </p:spTree>
    <p:extLst>
      <p:ext uri="{BB962C8B-B14F-4D97-AF65-F5344CB8AC3E}">
        <p14:creationId xmlns:p14="http://schemas.microsoft.com/office/powerpoint/2010/main" val="3438888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Recommendation - adoption </a:t>
            </a:r>
            <a:r>
              <a:rPr lang="en-GB" dirty="0"/>
              <a:t>as child </a:t>
            </a:r>
            <a:r>
              <a:rPr lang="en-GB" dirty="0" smtClean="0"/>
              <a:t>protection measure</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Committee recommends that</a:t>
            </a:r>
            <a:r>
              <a:rPr lang="en-US" dirty="0" smtClean="0"/>
              <a:t>:</a:t>
            </a:r>
          </a:p>
          <a:p>
            <a:pPr>
              <a:buFont typeface="Wingdings" pitchFamily="2" charset="2"/>
              <a:buChar char="v"/>
            </a:pPr>
            <a:r>
              <a:rPr lang="en-US" dirty="0" smtClean="0"/>
              <a:t>The issue of adoption, for </a:t>
            </a:r>
            <a:r>
              <a:rPr lang="en-US" dirty="0"/>
              <a:t>infants from 0 to 18 </a:t>
            </a:r>
            <a:r>
              <a:rPr lang="en-US" dirty="0" smtClean="0"/>
              <a:t>months, should </a:t>
            </a:r>
            <a:r>
              <a:rPr lang="en-US" dirty="0"/>
              <a:t>be </a:t>
            </a:r>
            <a:r>
              <a:rPr lang="en-US" dirty="0" smtClean="0"/>
              <a:t>deliberated on no </a:t>
            </a:r>
            <a:r>
              <a:rPr lang="en-US" dirty="0"/>
              <a:t>later than one year after placement under </a:t>
            </a:r>
            <a:r>
              <a:rPr lang="en-US" dirty="0" err="1" smtClean="0"/>
              <a:t>Childrens</a:t>
            </a:r>
            <a:r>
              <a:rPr lang="en-US" dirty="0" smtClean="0"/>
              <a:t> Welfare act </a:t>
            </a:r>
            <a:r>
              <a:rPr lang="en-US" dirty="0"/>
              <a:t>§ 4-15, third </a:t>
            </a:r>
            <a:r>
              <a:rPr lang="en-US" dirty="0" smtClean="0"/>
              <a:t>paragraph.</a:t>
            </a:r>
          </a:p>
          <a:p>
            <a:pPr>
              <a:buFont typeface="Wingdings" pitchFamily="2" charset="2"/>
              <a:buChar char="v"/>
            </a:pPr>
            <a:r>
              <a:rPr lang="en-US" dirty="0" smtClean="0"/>
              <a:t>The issue of adoption, for </a:t>
            </a:r>
            <a:r>
              <a:rPr lang="en-US" dirty="0"/>
              <a:t>children aged 18 months to four </a:t>
            </a:r>
            <a:r>
              <a:rPr lang="en-US" dirty="0" smtClean="0"/>
              <a:t>years, should </a:t>
            </a:r>
            <a:r>
              <a:rPr lang="en-US" dirty="0"/>
              <a:t>be </a:t>
            </a:r>
            <a:r>
              <a:rPr lang="en-US" dirty="0" smtClean="0"/>
              <a:t>decided </a:t>
            </a:r>
            <a:r>
              <a:rPr lang="en-US" dirty="0" smtClean="0"/>
              <a:t>on no </a:t>
            </a:r>
            <a:r>
              <a:rPr lang="en-US" dirty="0"/>
              <a:t>later than 2 years after foster care placement Welfare § 4-15, third </a:t>
            </a:r>
            <a:r>
              <a:rPr lang="en-US" dirty="0" smtClean="0"/>
              <a:t>paragraph.</a:t>
            </a:r>
          </a:p>
          <a:p>
            <a:pPr>
              <a:buFont typeface="Wingdings" pitchFamily="2" charset="2"/>
              <a:buChar char="v"/>
            </a:pPr>
            <a:r>
              <a:rPr lang="en-US" dirty="0" smtClean="0"/>
              <a:t>Adoption should always </a:t>
            </a:r>
            <a:r>
              <a:rPr lang="en-US" dirty="0"/>
              <a:t>be considered in cases where </a:t>
            </a:r>
            <a:r>
              <a:rPr lang="en-US" dirty="0" smtClean="0"/>
              <a:t>the child is placed permanently in a foster home at an early age.</a:t>
            </a:r>
            <a:endParaRPr lang="en-GB" dirty="0"/>
          </a:p>
        </p:txBody>
      </p:sp>
    </p:spTree>
    <p:extLst>
      <p:ext uri="{BB962C8B-B14F-4D97-AF65-F5344CB8AC3E}">
        <p14:creationId xmlns:p14="http://schemas.microsoft.com/office/powerpoint/2010/main" val="289857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Dept. </a:t>
            </a:r>
            <a:r>
              <a:rPr lang="nb-NO" dirty="0" err="1" smtClean="0"/>
              <a:t>reaction</a:t>
            </a:r>
            <a:r>
              <a:rPr lang="nb-NO" dirty="0" smtClean="0"/>
              <a:t> - </a:t>
            </a:r>
            <a:r>
              <a:rPr lang="nb-NO" dirty="0" err="1" smtClean="0"/>
              <a:t>adaption</a:t>
            </a:r>
            <a:endParaRPr lang="en-GB" dirty="0"/>
          </a:p>
        </p:txBody>
      </p:sp>
      <p:sp>
        <p:nvSpPr>
          <p:cNvPr id="3" name="Content Placeholder 2"/>
          <p:cNvSpPr>
            <a:spLocks noGrp="1"/>
          </p:cNvSpPr>
          <p:nvPr>
            <p:ph idx="1"/>
          </p:nvPr>
        </p:nvSpPr>
        <p:spPr/>
        <p:txBody>
          <a:bodyPr/>
          <a:lstStyle/>
          <a:p>
            <a:r>
              <a:rPr lang="en-GB" dirty="0"/>
              <a:t>Adoption should be used more </a:t>
            </a:r>
            <a:r>
              <a:rPr lang="en-GB" dirty="0" smtClean="0"/>
              <a:t>often</a:t>
            </a:r>
          </a:p>
          <a:p>
            <a:r>
              <a:rPr lang="en-GB" dirty="0" smtClean="0"/>
              <a:t>The proposal must be considered further bearing in mind </a:t>
            </a:r>
            <a:r>
              <a:rPr lang="en-GB" dirty="0"/>
              <a:t>that the practice field </a:t>
            </a:r>
            <a:r>
              <a:rPr lang="en-GB" dirty="0" smtClean="0"/>
              <a:t>should be able to </a:t>
            </a:r>
            <a:r>
              <a:rPr lang="en-GB" dirty="0"/>
              <a:t>determine when </a:t>
            </a:r>
            <a:r>
              <a:rPr lang="en-GB" dirty="0" smtClean="0"/>
              <a:t>adoption is in </a:t>
            </a:r>
            <a:r>
              <a:rPr lang="en-GB" dirty="0"/>
              <a:t>the child's </a:t>
            </a:r>
            <a:r>
              <a:rPr lang="en-GB" dirty="0" smtClean="0"/>
              <a:t>best interest </a:t>
            </a:r>
            <a:r>
              <a:rPr lang="en-GB" dirty="0" smtClean="0"/>
              <a:t>more easily</a:t>
            </a:r>
            <a:endParaRPr lang="en-GB" dirty="0"/>
          </a:p>
        </p:txBody>
      </p:sp>
    </p:spTree>
    <p:extLst>
      <p:ext uri="{BB962C8B-B14F-4D97-AF65-F5344CB8AC3E}">
        <p14:creationId xmlns:p14="http://schemas.microsoft.com/office/powerpoint/2010/main" val="375889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Proposed </a:t>
            </a:r>
            <a:r>
              <a:rPr lang="en-GB" dirty="0" smtClean="0"/>
              <a:t>amendment to the </a:t>
            </a:r>
            <a:r>
              <a:rPr lang="en-GB" dirty="0"/>
              <a:t>Child Welfare Act </a:t>
            </a:r>
            <a:r>
              <a:rPr lang="en-GB" dirty="0" smtClean="0"/>
              <a:t>as a </a:t>
            </a:r>
            <a:r>
              <a:rPr lang="en-GB" dirty="0"/>
              <a:t>law of rights</a:t>
            </a:r>
          </a:p>
        </p:txBody>
      </p:sp>
      <p:sp>
        <p:nvSpPr>
          <p:cNvPr id="3" name="Content Placeholder 2"/>
          <p:cNvSpPr>
            <a:spLocks noGrp="1"/>
          </p:cNvSpPr>
          <p:nvPr>
            <p:ph idx="1"/>
          </p:nvPr>
        </p:nvSpPr>
        <p:spPr/>
        <p:txBody>
          <a:bodyPr/>
          <a:lstStyle/>
          <a:p>
            <a:r>
              <a:rPr lang="en-GB" dirty="0"/>
              <a:t>The Committee proposes that the Child Welfare Act becomes a law of rights. This is in line with the recommendations provided in earlier reports, and </a:t>
            </a:r>
            <a:r>
              <a:rPr lang="en-GB" dirty="0" smtClean="0"/>
              <a:t>of the </a:t>
            </a:r>
            <a:r>
              <a:rPr lang="en-GB" dirty="0"/>
              <a:t>leading lawyers in child welfare court</a:t>
            </a:r>
          </a:p>
        </p:txBody>
      </p:sp>
    </p:spTree>
    <p:extLst>
      <p:ext uri="{BB962C8B-B14F-4D97-AF65-F5344CB8AC3E}">
        <p14:creationId xmlns:p14="http://schemas.microsoft.com/office/powerpoint/2010/main" val="2587791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smtClean="0"/>
              <a:t>Amendement </a:t>
            </a:r>
            <a:br>
              <a:rPr lang="nb-NO" dirty="0" smtClean="0"/>
            </a:br>
            <a:r>
              <a:rPr lang="nb-NO" dirty="0" smtClean="0"/>
              <a:t>Foster homes with close family</a:t>
            </a:r>
            <a:endParaRPr lang="en-GB" dirty="0"/>
          </a:p>
        </p:txBody>
      </p:sp>
      <p:sp>
        <p:nvSpPr>
          <p:cNvPr id="3" name="Content Placeholder 2"/>
          <p:cNvSpPr>
            <a:spLocks noGrp="1"/>
          </p:cNvSpPr>
          <p:nvPr>
            <p:ph idx="1"/>
          </p:nvPr>
        </p:nvSpPr>
        <p:spPr/>
        <p:txBody>
          <a:bodyPr/>
          <a:lstStyle/>
          <a:p>
            <a:r>
              <a:rPr lang="en-US" dirty="0"/>
              <a:t>The Committee recommends </a:t>
            </a:r>
            <a:r>
              <a:rPr lang="en-US" dirty="0" smtClean="0"/>
              <a:t>that it should be  stated </a:t>
            </a:r>
            <a:r>
              <a:rPr lang="en-US" dirty="0"/>
              <a:t>by law or regulation that </a:t>
            </a:r>
            <a:r>
              <a:rPr lang="en-US" dirty="0" smtClean="0"/>
              <a:t>the decision </a:t>
            </a:r>
            <a:r>
              <a:rPr lang="en-US" dirty="0"/>
              <a:t>approving foster care with close family members or </a:t>
            </a:r>
            <a:r>
              <a:rPr lang="en-US" dirty="0" smtClean="0"/>
              <a:t>others who has close ties </a:t>
            </a:r>
            <a:r>
              <a:rPr lang="en-US" dirty="0"/>
              <a:t>to the child, must be justified by the </a:t>
            </a:r>
            <a:r>
              <a:rPr lang="en-US" dirty="0" smtClean="0"/>
              <a:t>rules on </a:t>
            </a:r>
            <a:r>
              <a:rPr lang="en-GB" dirty="0" smtClean="0"/>
              <a:t>individual decisions ‘</a:t>
            </a:r>
            <a:r>
              <a:rPr lang="en-GB" dirty="0" err="1" smtClean="0"/>
              <a:t>enkeltvedtak</a:t>
            </a:r>
            <a:r>
              <a:rPr lang="en-GB" dirty="0" smtClean="0"/>
              <a:t>’</a:t>
            </a:r>
            <a:r>
              <a:rPr lang="en-US" dirty="0" smtClean="0"/>
              <a:t>. </a:t>
            </a:r>
            <a:r>
              <a:rPr lang="en-US" sz="2400" dirty="0"/>
              <a:t>(Public Administration Act § § 24 and 25, which requires that a case </a:t>
            </a:r>
            <a:r>
              <a:rPr lang="en-US" sz="2400" dirty="0" smtClean="0"/>
              <a:t>always must be justified with a reason)</a:t>
            </a:r>
            <a:endParaRPr lang="en-GB" dirty="0"/>
          </a:p>
        </p:txBody>
      </p:sp>
    </p:spTree>
    <p:extLst>
      <p:ext uri="{BB962C8B-B14F-4D97-AF65-F5344CB8AC3E}">
        <p14:creationId xmlns:p14="http://schemas.microsoft.com/office/powerpoint/2010/main" val="198636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The ultimate principle</a:t>
            </a:r>
          </a:p>
        </p:txBody>
      </p:sp>
      <p:sp>
        <p:nvSpPr>
          <p:cNvPr id="3" name="Content Placeholder 2"/>
          <p:cNvSpPr>
            <a:spLocks noGrp="1"/>
          </p:cNvSpPr>
          <p:nvPr>
            <p:ph idx="1"/>
          </p:nvPr>
        </p:nvSpPr>
        <p:spPr/>
        <p:txBody>
          <a:bodyPr/>
          <a:lstStyle/>
          <a:p>
            <a:r>
              <a:rPr lang="en-US" dirty="0">
                <a:solidFill>
                  <a:srgbClr val="FF0000"/>
                </a:solidFill>
              </a:rPr>
              <a:t>The Committee emphasizes that the interests of the child - formulated in the Child Welfare Act and the Child - to always be the overarching direction giver of all decisions in child </a:t>
            </a:r>
            <a:r>
              <a:rPr lang="en-US" dirty="0" smtClean="0">
                <a:solidFill>
                  <a:srgbClr val="FF0000"/>
                </a:solidFill>
              </a:rPr>
              <a:t>protection services.</a:t>
            </a:r>
            <a:r>
              <a:rPr lang="en-US" dirty="0">
                <a:solidFill>
                  <a:srgbClr val="FF0000"/>
                </a:solidFill>
              </a:rPr>
              <a:t/>
            </a:r>
            <a:br>
              <a:rPr lang="en-US" dirty="0">
                <a:solidFill>
                  <a:srgbClr val="FF0000"/>
                </a:solidFill>
              </a:rPr>
            </a:br>
            <a:endParaRPr lang="en-US" dirty="0" smtClean="0">
              <a:solidFill>
                <a:srgbClr val="FF0000"/>
              </a:solidFill>
            </a:endParaRPr>
          </a:p>
          <a:p>
            <a:r>
              <a:rPr lang="en-US" dirty="0" smtClean="0">
                <a:solidFill>
                  <a:srgbClr val="FF0000"/>
                </a:solidFill>
              </a:rPr>
              <a:t>My </a:t>
            </a:r>
            <a:r>
              <a:rPr lang="en-US" dirty="0">
                <a:solidFill>
                  <a:srgbClr val="FF0000"/>
                </a:solidFill>
              </a:rPr>
              <a:t>addition: Is the child's best a useful working tool?</a:t>
            </a:r>
          </a:p>
          <a:p>
            <a:endParaRPr lang="en-GB" dirty="0"/>
          </a:p>
        </p:txBody>
      </p:sp>
    </p:spTree>
    <p:extLst>
      <p:ext uri="{BB962C8B-B14F-4D97-AF65-F5344CB8AC3E}">
        <p14:creationId xmlns:p14="http://schemas.microsoft.com/office/powerpoint/2010/main" val="86147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1738" y="862633"/>
            <a:ext cx="7552262" cy="1143000"/>
          </a:xfrm>
        </p:spPr>
        <p:txBody>
          <a:bodyPr>
            <a:noAutofit/>
          </a:bodyPr>
          <a:lstStyle/>
          <a:p>
            <a:pPr algn="l"/>
            <a:r>
              <a:rPr lang="nb-NO" sz="2800" b="1" dirty="0">
                <a:solidFill>
                  <a:prstClr val="black"/>
                </a:solidFill>
              </a:rPr>
              <a:t>UTVALG OM DET BIOLOGISKE PRINSIPP </a:t>
            </a:r>
            <a:r>
              <a:rPr lang="nb-NO" sz="2800" dirty="0">
                <a:solidFill>
                  <a:prstClr val="black"/>
                </a:solidFill>
              </a:rPr>
              <a:t/>
            </a:r>
            <a:br>
              <a:rPr lang="nb-NO" sz="2800" dirty="0">
                <a:solidFill>
                  <a:prstClr val="black"/>
                </a:solidFill>
              </a:rPr>
            </a:br>
            <a:r>
              <a:rPr lang="nb-NO" sz="2800" b="1" dirty="0" smtClean="0">
                <a:solidFill>
                  <a:prstClr val="black"/>
                </a:solidFill>
              </a:rPr>
              <a:t>I </a:t>
            </a:r>
            <a:r>
              <a:rPr lang="nb-NO" sz="2800" b="1" dirty="0">
                <a:solidFill>
                  <a:prstClr val="black"/>
                </a:solidFill>
              </a:rPr>
              <a:t>BARNEVERNET </a:t>
            </a:r>
            <a:r>
              <a:rPr lang="nb-NO" sz="2800" dirty="0">
                <a:solidFill>
                  <a:prstClr val="black"/>
                </a:solidFill>
              </a:rPr>
              <a:t/>
            </a:r>
            <a:br>
              <a:rPr lang="nb-NO" sz="2800" dirty="0">
                <a:solidFill>
                  <a:prstClr val="black"/>
                </a:solidFill>
              </a:rPr>
            </a:br>
            <a:r>
              <a:rPr lang="nb-NO" sz="2800" dirty="0" smtClean="0">
                <a:solidFill>
                  <a:prstClr val="black"/>
                </a:solidFill>
              </a:rPr>
              <a:t>Utvalg </a:t>
            </a:r>
            <a:r>
              <a:rPr lang="nb-NO" sz="2800" dirty="0">
                <a:solidFill>
                  <a:prstClr val="black"/>
                </a:solidFill>
              </a:rPr>
              <a:t>opprettet ved kgl.res. 18. februar 2011 </a:t>
            </a:r>
            <a:endParaRPr lang="en-GB" sz="2800" dirty="0"/>
          </a:p>
        </p:txBody>
      </p:sp>
      <p:sp>
        <p:nvSpPr>
          <p:cNvPr id="3" name="Content Placeholder 2"/>
          <p:cNvSpPr>
            <a:spLocks noGrp="1"/>
          </p:cNvSpPr>
          <p:nvPr>
            <p:ph idx="1"/>
          </p:nvPr>
        </p:nvSpPr>
        <p:spPr>
          <a:xfrm>
            <a:off x="179512" y="2852936"/>
            <a:ext cx="8856984" cy="3201219"/>
          </a:xfrm>
        </p:spPr>
        <p:txBody>
          <a:bodyPr/>
          <a:lstStyle/>
          <a:p>
            <a:pPr marL="0" indent="0">
              <a:buNone/>
            </a:pPr>
            <a:r>
              <a:rPr lang="nb-NO" sz="3600" b="1" dirty="0" smtClean="0"/>
              <a:t>Better </a:t>
            </a:r>
            <a:r>
              <a:rPr lang="nb-NO" sz="3600" b="1" dirty="0" err="1" smtClean="0"/>
              <a:t>protection</a:t>
            </a:r>
            <a:r>
              <a:rPr lang="nb-NO" sz="3600" b="1" dirty="0" smtClean="0"/>
              <a:t> </a:t>
            </a:r>
            <a:r>
              <a:rPr lang="nb-NO" sz="3600" b="1" dirty="0" err="1" smtClean="0"/>
              <a:t>of</a:t>
            </a:r>
            <a:r>
              <a:rPr lang="nb-NO" sz="3600" b="1" dirty="0"/>
              <a:t> </a:t>
            </a:r>
            <a:r>
              <a:rPr lang="nb-NO" sz="3600" b="1" dirty="0" err="1" smtClean="0"/>
              <a:t>children’s</a:t>
            </a:r>
            <a:r>
              <a:rPr lang="nb-NO" sz="3600" b="1" dirty="0" smtClean="0"/>
              <a:t> </a:t>
            </a:r>
            <a:r>
              <a:rPr lang="nb-NO" sz="3600" b="1" dirty="0" err="1" smtClean="0"/>
              <a:t>development</a:t>
            </a:r>
            <a:endParaRPr lang="nb-NO" sz="3600" b="1" dirty="0" smtClean="0"/>
          </a:p>
          <a:p>
            <a:pPr marL="0" indent="0" algn="ctr">
              <a:buNone/>
            </a:pPr>
            <a:endParaRPr lang="nb-NO" sz="2400" dirty="0" smtClean="0"/>
          </a:p>
          <a:p>
            <a:pPr marL="0" indent="0" algn="ctr">
              <a:buNone/>
            </a:pPr>
            <a:r>
              <a:rPr lang="nb-NO" sz="2400" dirty="0" smtClean="0"/>
              <a:t>The </a:t>
            </a:r>
            <a:r>
              <a:rPr lang="nb-NO" sz="2400" dirty="0" err="1" smtClean="0"/>
              <a:t>expert</a:t>
            </a:r>
            <a:r>
              <a:rPr lang="nb-NO" sz="2400" dirty="0" smtClean="0"/>
              <a:t> </a:t>
            </a:r>
            <a:r>
              <a:rPr lang="nb-NO" sz="2400" dirty="0" err="1" smtClean="0"/>
              <a:t>committee’s</a:t>
            </a:r>
            <a:r>
              <a:rPr lang="nb-NO" sz="2400" dirty="0" smtClean="0"/>
              <a:t> report </a:t>
            </a:r>
            <a:r>
              <a:rPr lang="nb-NO" sz="2400" dirty="0" err="1" smtClean="0"/>
              <a:t>about</a:t>
            </a:r>
            <a:r>
              <a:rPr lang="nb-NO" sz="2400" dirty="0" smtClean="0"/>
              <a:t> </a:t>
            </a:r>
            <a:r>
              <a:rPr lang="nb-NO" sz="2400" dirty="0" err="1" smtClean="0"/>
              <a:t>the</a:t>
            </a:r>
            <a:r>
              <a:rPr lang="nb-NO" sz="2400" dirty="0" smtClean="0"/>
              <a:t> </a:t>
            </a:r>
            <a:r>
              <a:rPr lang="nb-NO" sz="2400" dirty="0" err="1" smtClean="0"/>
              <a:t>biological</a:t>
            </a:r>
            <a:r>
              <a:rPr lang="nb-NO" sz="2400" dirty="0" smtClean="0"/>
              <a:t> </a:t>
            </a:r>
            <a:r>
              <a:rPr lang="nb-NO" sz="2400" dirty="0" err="1" smtClean="0"/>
              <a:t>principle</a:t>
            </a:r>
            <a:r>
              <a:rPr lang="nb-NO" sz="2400" dirty="0" smtClean="0"/>
              <a:t> in </a:t>
            </a:r>
            <a:r>
              <a:rPr lang="nb-NO" sz="2400" dirty="0" err="1" smtClean="0"/>
              <a:t>child</a:t>
            </a:r>
            <a:r>
              <a:rPr lang="nb-NO" sz="2400" dirty="0" smtClean="0"/>
              <a:t> </a:t>
            </a:r>
            <a:r>
              <a:rPr lang="nb-NO" sz="2400" dirty="0" err="1" smtClean="0"/>
              <a:t>protection</a:t>
            </a:r>
            <a:r>
              <a:rPr lang="nb-NO" sz="2400" dirty="0" smtClean="0"/>
              <a:t> services, NOU 2012:5</a:t>
            </a:r>
            <a:endParaRPr lang="en-GB" sz="24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696" y="620688"/>
            <a:ext cx="1071952" cy="1926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1865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biological principle</a:t>
            </a:r>
          </a:p>
        </p:txBody>
      </p:sp>
      <p:sp>
        <p:nvSpPr>
          <p:cNvPr id="3" name="Content Placeholder 2"/>
          <p:cNvSpPr>
            <a:spLocks noGrp="1"/>
          </p:cNvSpPr>
          <p:nvPr>
            <p:ph idx="1"/>
          </p:nvPr>
        </p:nvSpPr>
        <p:spPr/>
        <p:txBody>
          <a:bodyPr/>
          <a:lstStyle/>
          <a:p>
            <a:pPr marL="0" indent="0">
              <a:buNone/>
            </a:pPr>
            <a:r>
              <a:rPr lang="en-GB" dirty="0"/>
              <a:t>Can easily be formulated that it has an intrinsic value for children to grow up with their biological parents. </a:t>
            </a:r>
            <a:r>
              <a:rPr lang="en-GB" dirty="0" smtClean="0"/>
              <a:t>The Child </a:t>
            </a:r>
            <a:r>
              <a:rPr lang="en-GB" dirty="0"/>
              <a:t>Welfare Act intervention threshold reflects this by allowing </a:t>
            </a:r>
            <a:r>
              <a:rPr lang="en-GB" dirty="0" smtClean="0"/>
              <a:t>only </a:t>
            </a:r>
            <a:r>
              <a:rPr lang="en-GB" dirty="0"/>
              <a:t>serious neglect </a:t>
            </a:r>
            <a:r>
              <a:rPr lang="en-GB" dirty="0" smtClean="0"/>
              <a:t>to be </a:t>
            </a:r>
            <a:r>
              <a:rPr lang="en-GB" dirty="0"/>
              <a:t>the basis for a </a:t>
            </a:r>
            <a:r>
              <a:rPr lang="en-GB" dirty="0" smtClean="0"/>
              <a:t>care order. The law is </a:t>
            </a:r>
            <a:r>
              <a:rPr lang="en-GB" dirty="0"/>
              <a:t>formulated </a:t>
            </a:r>
            <a:r>
              <a:rPr lang="en-GB" dirty="0" smtClean="0"/>
              <a:t>in such a way that the criteria for </a:t>
            </a:r>
            <a:r>
              <a:rPr lang="en-GB" dirty="0"/>
              <a:t>intervention </a:t>
            </a:r>
            <a:r>
              <a:rPr lang="en-GB" dirty="0" smtClean="0"/>
              <a:t>is the same for biological </a:t>
            </a:r>
            <a:r>
              <a:rPr lang="en-GB" dirty="0"/>
              <a:t>parents </a:t>
            </a:r>
            <a:r>
              <a:rPr lang="en-GB" dirty="0" smtClean="0"/>
              <a:t>as well as </a:t>
            </a:r>
            <a:r>
              <a:rPr lang="en-GB" dirty="0"/>
              <a:t>other legal </a:t>
            </a:r>
            <a:r>
              <a:rPr lang="en-GB" dirty="0" smtClean="0"/>
              <a:t>parents.</a:t>
            </a:r>
            <a:endParaRPr lang="en-GB" dirty="0"/>
          </a:p>
        </p:txBody>
      </p:sp>
    </p:spTree>
    <p:extLst>
      <p:ext uri="{BB962C8B-B14F-4D97-AF65-F5344CB8AC3E}">
        <p14:creationId xmlns:p14="http://schemas.microsoft.com/office/powerpoint/2010/main" val="2916533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Who says </a:t>
            </a:r>
            <a:r>
              <a:rPr lang="nb-NO" dirty="0" err="1" smtClean="0"/>
              <a:t>what</a:t>
            </a:r>
            <a:r>
              <a:rPr lang="nb-NO" dirty="0" smtClean="0"/>
              <a:t>?</a:t>
            </a:r>
            <a:endParaRPr lang="en-GB" dirty="0"/>
          </a:p>
        </p:txBody>
      </p:sp>
      <p:sp>
        <p:nvSpPr>
          <p:cNvPr id="3" name="Content Placeholder 2"/>
          <p:cNvSpPr>
            <a:spLocks noGrp="1"/>
          </p:cNvSpPr>
          <p:nvPr>
            <p:ph idx="1"/>
          </p:nvPr>
        </p:nvSpPr>
        <p:spPr/>
        <p:txBody>
          <a:bodyPr/>
          <a:lstStyle/>
          <a:p>
            <a:r>
              <a:rPr lang="en-GB" dirty="0"/>
              <a:t>O</a:t>
            </a:r>
            <a:r>
              <a:rPr lang="en-GB" dirty="0" smtClean="0"/>
              <a:t>ne </a:t>
            </a:r>
            <a:r>
              <a:rPr lang="en-GB" dirty="0"/>
              <a:t>of the fundamental core values ​​are rooted in the so-called biological principle. The </a:t>
            </a:r>
            <a:r>
              <a:rPr lang="en-GB" dirty="0" smtClean="0"/>
              <a:t>core </a:t>
            </a:r>
            <a:r>
              <a:rPr lang="en-GB" dirty="0"/>
              <a:t>values ​​are of such a </a:t>
            </a:r>
            <a:r>
              <a:rPr lang="en-GB" dirty="0" smtClean="0"/>
              <a:t>nature </a:t>
            </a:r>
            <a:r>
              <a:rPr lang="en-GB" dirty="0"/>
              <a:t>that </a:t>
            </a:r>
            <a:r>
              <a:rPr lang="en-GB" dirty="0" smtClean="0"/>
              <a:t>they </a:t>
            </a:r>
            <a:r>
              <a:rPr lang="en-GB" dirty="0" smtClean="0"/>
              <a:t>justifies themselves</a:t>
            </a:r>
            <a:r>
              <a:rPr lang="en-GB" dirty="0"/>
              <a:t>. We do </a:t>
            </a:r>
            <a:r>
              <a:rPr lang="en-GB" dirty="0" smtClean="0"/>
              <a:t>not need to </a:t>
            </a:r>
            <a:r>
              <a:rPr lang="en-GB" dirty="0"/>
              <a:t>motivate them </a:t>
            </a:r>
            <a:r>
              <a:rPr lang="en-GB" dirty="0" smtClean="0"/>
              <a:t>with the help of other values</a:t>
            </a:r>
          </a:p>
          <a:p>
            <a:pPr marL="0" indent="0">
              <a:buNone/>
            </a:pPr>
            <a:r>
              <a:rPr lang="en-GB" dirty="0" smtClean="0"/>
              <a:t>(or </a:t>
            </a:r>
            <a:r>
              <a:rPr lang="en-GB" dirty="0"/>
              <a:t>of research, my addition)</a:t>
            </a:r>
            <a:br>
              <a:rPr lang="en-GB" dirty="0"/>
            </a:br>
            <a:r>
              <a:rPr lang="en-GB" sz="2000" dirty="0"/>
              <a:t>NOU 2000:12 Child Welfare Services in Norway</a:t>
            </a:r>
          </a:p>
        </p:txBody>
      </p:sp>
    </p:spTree>
    <p:extLst>
      <p:ext uri="{BB962C8B-B14F-4D97-AF65-F5344CB8AC3E}">
        <p14:creationId xmlns:p14="http://schemas.microsoft.com/office/powerpoint/2010/main" val="2025783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Biotechnology Advisory Board</a:t>
            </a:r>
          </a:p>
        </p:txBody>
      </p:sp>
      <p:sp>
        <p:nvSpPr>
          <p:cNvPr id="3" name="Content Placeholder 2"/>
          <p:cNvSpPr>
            <a:spLocks noGrp="1"/>
          </p:cNvSpPr>
          <p:nvPr>
            <p:ph idx="1"/>
          </p:nvPr>
        </p:nvSpPr>
        <p:spPr/>
        <p:txBody>
          <a:bodyPr/>
          <a:lstStyle/>
          <a:p>
            <a:r>
              <a:rPr lang="en-GB" dirty="0" smtClean="0"/>
              <a:t>The </a:t>
            </a:r>
            <a:r>
              <a:rPr lang="en-GB" dirty="0" err="1" smtClean="0"/>
              <a:t>Odelstingsproposition</a:t>
            </a:r>
            <a:r>
              <a:rPr lang="en-GB" dirty="0" smtClean="0"/>
              <a:t> </a:t>
            </a:r>
            <a:r>
              <a:rPr lang="en-GB" dirty="0"/>
              <a:t>seems to assume that the genetic tie is so important that the lack of contact with the biological father </a:t>
            </a:r>
            <a:r>
              <a:rPr lang="en-GB" dirty="0" smtClean="0"/>
              <a:t>leaves the child in grave suffer. </a:t>
            </a:r>
          </a:p>
          <a:p>
            <a:pPr marL="0" indent="0">
              <a:buNone/>
            </a:pPr>
            <a:r>
              <a:rPr lang="en-GB" dirty="0" smtClean="0"/>
              <a:t>The p</a:t>
            </a:r>
            <a:r>
              <a:rPr lang="en-GB" dirty="0" smtClean="0"/>
              <a:t>roposition </a:t>
            </a:r>
            <a:r>
              <a:rPr lang="en-GB" dirty="0"/>
              <a:t>seems to assume </a:t>
            </a:r>
            <a:r>
              <a:rPr lang="en-GB" dirty="0" smtClean="0"/>
              <a:t>that this </a:t>
            </a:r>
            <a:r>
              <a:rPr lang="en-GB" dirty="0"/>
              <a:t>position </a:t>
            </a:r>
            <a:r>
              <a:rPr lang="en-GB" b="1" dirty="0" smtClean="0"/>
              <a:t>is </a:t>
            </a:r>
            <a:r>
              <a:rPr lang="en-GB" b="1" dirty="0"/>
              <a:t>an unfounded dogma </a:t>
            </a:r>
            <a:r>
              <a:rPr lang="en-GB" dirty="0"/>
              <a:t>(my italics)</a:t>
            </a:r>
            <a:br>
              <a:rPr lang="en-GB" dirty="0"/>
            </a:br>
            <a:r>
              <a:rPr lang="en-GB" sz="2400" dirty="0"/>
              <a:t>Proposition to the </a:t>
            </a:r>
            <a:r>
              <a:rPr lang="en-GB" sz="2400" dirty="0" err="1"/>
              <a:t>Odelsting</a:t>
            </a:r>
            <a:r>
              <a:rPr lang="en-GB" sz="2400" dirty="0"/>
              <a:t>. 2002-2003 About determination of paternity</a:t>
            </a:r>
          </a:p>
        </p:txBody>
      </p:sp>
    </p:spTree>
    <p:extLst>
      <p:ext uri="{BB962C8B-B14F-4D97-AF65-F5344CB8AC3E}">
        <p14:creationId xmlns:p14="http://schemas.microsoft.com/office/powerpoint/2010/main" val="15733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smtClean="0"/>
              <a:t>St.m</a:t>
            </a:r>
            <a:r>
              <a:rPr lang="nb-NO" dirty="0" smtClean="0"/>
              <a:t>. 40</a:t>
            </a:r>
            <a:endParaRPr lang="en-GB" dirty="0"/>
          </a:p>
        </p:txBody>
      </p:sp>
      <p:sp>
        <p:nvSpPr>
          <p:cNvPr id="3" name="Content Placeholder 2"/>
          <p:cNvSpPr>
            <a:spLocks noGrp="1"/>
          </p:cNvSpPr>
          <p:nvPr>
            <p:ph idx="1"/>
          </p:nvPr>
        </p:nvSpPr>
        <p:spPr/>
        <p:txBody>
          <a:bodyPr>
            <a:normAutofit/>
          </a:bodyPr>
          <a:lstStyle/>
          <a:p>
            <a:r>
              <a:rPr lang="en-GB" sz="2800" dirty="0"/>
              <a:t>With direct relevance to child </a:t>
            </a:r>
            <a:r>
              <a:rPr lang="en-GB" sz="2800" dirty="0" smtClean="0"/>
              <a:t>protection services </a:t>
            </a:r>
            <a:r>
              <a:rPr lang="en-GB" sz="2800" dirty="0" smtClean="0"/>
              <a:t>one may also </a:t>
            </a:r>
            <a:r>
              <a:rPr lang="en-GB" sz="2800" dirty="0"/>
              <a:t>refer to court decisions in which the Supreme Court has emphasized the importance of the biological principle. This means that children first and foremost </a:t>
            </a:r>
            <a:r>
              <a:rPr lang="en-GB" sz="2800" dirty="0" smtClean="0"/>
              <a:t>should </a:t>
            </a:r>
            <a:r>
              <a:rPr lang="en-GB" sz="2800" dirty="0"/>
              <a:t>grow up with their biological parents, and that this in itself represents a great </a:t>
            </a:r>
            <a:r>
              <a:rPr lang="en-GB" sz="2800" dirty="0" smtClean="0"/>
              <a:t>value</a:t>
            </a:r>
          </a:p>
          <a:p>
            <a:r>
              <a:rPr lang="en-GB" sz="2800" dirty="0" smtClean="0"/>
              <a:t>The connection </a:t>
            </a:r>
            <a:r>
              <a:rPr lang="en-GB" sz="2800" dirty="0"/>
              <a:t>to the biological parent </a:t>
            </a:r>
            <a:r>
              <a:rPr lang="en-GB" sz="2800" dirty="0" smtClean="0"/>
              <a:t>is in </a:t>
            </a:r>
            <a:r>
              <a:rPr lang="en-GB" sz="2800" dirty="0"/>
              <a:t>itself a resource for </a:t>
            </a:r>
            <a:r>
              <a:rPr lang="en-GB" sz="2800" dirty="0" smtClean="0"/>
              <a:t>the child</a:t>
            </a:r>
            <a:r>
              <a:rPr lang="en-GB" sz="2800" dirty="0"/>
              <a:t/>
            </a:r>
            <a:br>
              <a:rPr lang="en-GB" sz="2800" dirty="0"/>
            </a:br>
            <a:r>
              <a:rPr lang="en-GB" sz="2000" dirty="0" smtClean="0"/>
              <a:t>BFD </a:t>
            </a:r>
            <a:r>
              <a:rPr lang="en-GB" sz="2000" dirty="0"/>
              <a:t>2002 on child and family welfare</a:t>
            </a:r>
          </a:p>
        </p:txBody>
      </p:sp>
    </p:spTree>
    <p:extLst>
      <p:ext uri="{BB962C8B-B14F-4D97-AF65-F5344CB8AC3E}">
        <p14:creationId xmlns:p14="http://schemas.microsoft.com/office/powerpoint/2010/main" val="28479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Research and </a:t>
            </a:r>
            <a:r>
              <a:rPr lang="en-GB" dirty="0" smtClean="0"/>
              <a:t>the biological principle</a:t>
            </a:r>
            <a:endParaRPr lang="en-GB" dirty="0"/>
          </a:p>
        </p:txBody>
      </p:sp>
      <p:sp>
        <p:nvSpPr>
          <p:cNvPr id="3" name="Content Placeholder 2"/>
          <p:cNvSpPr>
            <a:spLocks noGrp="1"/>
          </p:cNvSpPr>
          <p:nvPr>
            <p:ph idx="1"/>
          </p:nvPr>
        </p:nvSpPr>
        <p:spPr/>
        <p:txBody>
          <a:bodyPr>
            <a:normAutofit fontScale="70000" lnSpcReduction="20000"/>
          </a:bodyPr>
          <a:lstStyle/>
          <a:p>
            <a:r>
              <a:rPr lang="en-US" dirty="0"/>
              <a:t>The Committee has been informed that there is research showing biological preference in parenthood (somewhat less abuse by biological parents than stepparents, </a:t>
            </a:r>
            <a:r>
              <a:rPr lang="en-US" dirty="0" smtClean="0"/>
              <a:t>slightly </a:t>
            </a:r>
            <a:r>
              <a:rPr lang="en-US" dirty="0"/>
              <a:t>fewer killings of biological parents than stepparents).</a:t>
            </a:r>
            <a:br>
              <a:rPr lang="en-US" dirty="0"/>
            </a:br>
            <a:endParaRPr lang="en-US" dirty="0" smtClean="0"/>
          </a:p>
          <a:p>
            <a:r>
              <a:rPr lang="en-US" dirty="0" smtClean="0"/>
              <a:t>The </a:t>
            </a:r>
            <a:r>
              <a:rPr lang="en-US" dirty="0"/>
              <a:t>Committee is aware that there may be social preferences of the biological parents (detection of appearance and behavioral traits of the child relating to the biological family)</a:t>
            </a:r>
            <a:br>
              <a:rPr lang="en-US" dirty="0"/>
            </a:br>
            <a:endParaRPr lang="en-US" dirty="0" smtClean="0"/>
          </a:p>
          <a:p>
            <a:r>
              <a:rPr lang="en-US" dirty="0" smtClean="0"/>
              <a:t>However</a:t>
            </a:r>
            <a:r>
              <a:rPr lang="en-US" dirty="0"/>
              <a:t>, the Committee interprets the research on the association between child-caregiver as the strongest foundation for developing supportive parenting. The Committee has found no research-based evidence that confirms or denies that it has a critical </a:t>
            </a:r>
            <a:r>
              <a:rPr lang="en-US" dirty="0" smtClean="0"/>
              <a:t>value </a:t>
            </a:r>
            <a:r>
              <a:rPr lang="en-US" dirty="0"/>
              <a:t>for children to grow up with their parents.</a:t>
            </a:r>
          </a:p>
          <a:p>
            <a:pPr marL="0" indent="0">
              <a:buNone/>
            </a:pPr>
            <a:endParaRPr lang="en-GB" dirty="0"/>
          </a:p>
        </p:txBody>
      </p:sp>
    </p:spTree>
    <p:extLst>
      <p:ext uri="{BB962C8B-B14F-4D97-AF65-F5344CB8AC3E}">
        <p14:creationId xmlns:p14="http://schemas.microsoft.com/office/powerpoint/2010/main" val="930879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New </a:t>
            </a:r>
            <a:r>
              <a:rPr lang="nb-NO" dirty="0" err="1" smtClean="0"/>
              <a:t>principle</a:t>
            </a:r>
            <a:endParaRPr lang="en-GB" dirty="0"/>
          </a:p>
        </p:txBody>
      </p:sp>
      <p:sp>
        <p:nvSpPr>
          <p:cNvPr id="3" name="Content Placeholder 2"/>
          <p:cNvSpPr>
            <a:spLocks noGrp="1"/>
          </p:cNvSpPr>
          <p:nvPr>
            <p:ph idx="1"/>
          </p:nvPr>
        </p:nvSpPr>
        <p:spPr/>
        <p:txBody>
          <a:bodyPr>
            <a:normAutofit fontScale="85000" lnSpcReduction="10000"/>
          </a:bodyPr>
          <a:lstStyle/>
          <a:p>
            <a:r>
              <a:rPr lang="en-GB" dirty="0"/>
              <a:t>The Commission recommends the establishment of a new principle in </a:t>
            </a:r>
            <a:r>
              <a:rPr lang="en-GB" dirty="0" smtClean="0"/>
              <a:t>the child welfare services, </a:t>
            </a:r>
            <a:r>
              <a:rPr lang="en-GB" dirty="0"/>
              <a:t>defined as </a:t>
            </a:r>
            <a:r>
              <a:rPr lang="en-GB" dirty="0">
                <a:solidFill>
                  <a:srgbClr val="FF0000"/>
                </a:solidFill>
              </a:rPr>
              <a:t>the </a:t>
            </a:r>
            <a:r>
              <a:rPr lang="en-GB" dirty="0" smtClean="0">
                <a:solidFill>
                  <a:srgbClr val="FF0000"/>
                </a:solidFill>
              </a:rPr>
              <a:t>principle for </a:t>
            </a:r>
            <a:r>
              <a:rPr lang="en-GB" dirty="0">
                <a:solidFill>
                  <a:srgbClr val="FF0000"/>
                </a:solidFill>
              </a:rPr>
              <a:t>developing supportive </a:t>
            </a:r>
            <a:r>
              <a:rPr lang="en-GB" dirty="0" smtClean="0">
                <a:solidFill>
                  <a:srgbClr val="FF0000"/>
                </a:solidFill>
              </a:rPr>
              <a:t>attachment.</a:t>
            </a:r>
            <a:r>
              <a:rPr lang="en-GB" dirty="0"/>
              <a:t/>
            </a:r>
            <a:br>
              <a:rPr lang="en-GB" dirty="0"/>
            </a:br>
            <a:endParaRPr lang="en-GB" dirty="0" smtClean="0"/>
          </a:p>
          <a:p>
            <a:r>
              <a:rPr lang="en-GB" dirty="0" smtClean="0"/>
              <a:t>The </a:t>
            </a:r>
            <a:r>
              <a:rPr lang="en-GB" dirty="0"/>
              <a:t>principle should </a:t>
            </a:r>
            <a:r>
              <a:rPr lang="en-GB" dirty="0" smtClean="0"/>
              <a:t>be a </a:t>
            </a:r>
            <a:r>
              <a:rPr lang="en-GB" dirty="0"/>
              <a:t>guiding </a:t>
            </a:r>
            <a:r>
              <a:rPr lang="en-GB" dirty="0" smtClean="0"/>
              <a:t>principle </a:t>
            </a:r>
            <a:r>
              <a:rPr lang="en-GB" dirty="0"/>
              <a:t>in relation to the biological </a:t>
            </a:r>
            <a:r>
              <a:rPr lang="en-GB" dirty="0" smtClean="0"/>
              <a:t>principle, </a:t>
            </a:r>
            <a:r>
              <a:rPr lang="en-GB" dirty="0"/>
              <a:t>if </a:t>
            </a:r>
            <a:r>
              <a:rPr lang="en-GB" dirty="0" smtClean="0"/>
              <a:t>the conditions of the care are </a:t>
            </a:r>
            <a:r>
              <a:rPr lang="en-GB" dirty="0"/>
              <a:t>shown to </a:t>
            </a:r>
            <a:r>
              <a:rPr lang="en-GB" dirty="0" smtClean="0"/>
              <a:t>be hindering </a:t>
            </a:r>
            <a:r>
              <a:rPr lang="en-GB" dirty="0"/>
              <a:t>development</a:t>
            </a:r>
            <a:br>
              <a:rPr lang="en-GB" dirty="0"/>
            </a:br>
            <a:endParaRPr lang="en-GB" dirty="0" smtClean="0"/>
          </a:p>
          <a:p>
            <a:r>
              <a:rPr lang="en-GB" dirty="0" smtClean="0"/>
              <a:t>In </a:t>
            </a:r>
            <a:r>
              <a:rPr lang="en-GB" dirty="0"/>
              <a:t>particular, the principle should be a central direction giver in the most difficult decisions in child protection.</a:t>
            </a:r>
          </a:p>
        </p:txBody>
      </p:sp>
    </p:spTree>
    <p:extLst>
      <p:ext uri="{BB962C8B-B14F-4D97-AF65-F5344CB8AC3E}">
        <p14:creationId xmlns:p14="http://schemas.microsoft.com/office/powerpoint/2010/main" val="2955917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1301</Words>
  <Application>Microsoft Office PowerPoint</Application>
  <PresentationFormat>On-screen Show (4:3)</PresentationFormat>
  <Paragraphs>123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NOFCA </vt:lpstr>
      <vt:lpstr>The principles</vt:lpstr>
      <vt:lpstr>UTVALG OM DET BIOLOGISKE PRINSIPP  I BARNEVERNET  Utvalg opprettet ved kgl.res. 18. februar 2011 </vt:lpstr>
      <vt:lpstr>The biological principle</vt:lpstr>
      <vt:lpstr>Who says what?</vt:lpstr>
      <vt:lpstr>Biotechnology Advisory Board</vt:lpstr>
      <vt:lpstr>St.m. 40</vt:lpstr>
      <vt:lpstr>Research and the biological principle</vt:lpstr>
      <vt:lpstr>New principle</vt:lpstr>
      <vt:lpstr>The professional and moral basis for the Committee's recommendations</vt:lpstr>
      <vt:lpstr>The professional and moral basis for the Committee's recommendations</vt:lpstr>
      <vt:lpstr>The professional and moral basis for the Committee's recommendations</vt:lpstr>
      <vt:lpstr>The professional and moral basis for the Committee's recommendations</vt:lpstr>
      <vt:lpstr>The development of the brain</vt:lpstr>
      <vt:lpstr>The development of the brain</vt:lpstr>
      <vt:lpstr>Proposed amendment. New ​​threshold for the return and change in visitation</vt:lpstr>
      <vt:lpstr>Suggested visitation arrangements</vt:lpstr>
      <vt:lpstr>Practical implications 1</vt:lpstr>
      <vt:lpstr>Practical implications 2</vt:lpstr>
      <vt:lpstr>Dept. reaction - visitation</vt:lpstr>
      <vt:lpstr>Dept. reaction - return</vt:lpstr>
      <vt:lpstr>Recommendation - adoption as child protection measure</vt:lpstr>
      <vt:lpstr>Dept. reaction - adaption</vt:lpstr>
      <vt:lpstr>Proposed amendment to the Child Welfare Act as a law of rights</vt:lpstr>
      <vt:lpstr>Amendement  Foster homes with close family</vt:lpstr>
      <vt:lpstr>The ultimate principle</vt:lpstr>
    </vt:vector>
  </TitlesOfParts>
  <Company>RDP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NOFCA</dc:title>
  <dc:creator>Prosjekt</dc:creator>
  <cp:lastModifiedBy>Prosjekt</cp:lastModifiedBy>
  <cp:revision>60</cp:revision>
  <cp:lastPrinted>2013-05-30T14:23:46Z</cp:lastPrinted>
  <dcterms:created xsi:type="dcterms:W3CDTF">2013-05-27T11:46:24Z</dcterms:created>
  <dcterms:modified xsi:type="dcterms:W3CDTF">2013-05-30T14:23:50Z</dcterms:modified>
</cp:coreProperties>
</file>