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99" r:id="rId3"/>
    <p:sldId id="258" r:id="rId4"/>
    <p:sldId id="260" r:id="rId5"/>
    <p:sldId id="300" r:id="rId6"/>
    <p:sldId id="301" r:id="rId7"/>
    <p:sldId id="303" r:id="rId8"/>
    <p:sldId id="264" r:id="rId9"/>
    <p:sldId id="266" r:id="rId10"/>
    <p:sldId id="270" r:id="rId11"/>
    <p:sldId id="272" r:id="rId12"/>
    <p:sldId id="274" r:id="rId13"/>
    <p:sldId id="276" r:id="rId14"/>
    <p:sldId id="304" r:id="rId15"/>
    <p:sldId id="305" r:id="rId16"/>
    <p:sldId id="284" r:id="rId17"/>
    <p:sldId id="293" r:id="rId18"/>
    <p:sldId id="294" r:id="rId19"/>
    <p:sldId id="295" r:id="rId20"/>
    <p:sldId id="306" r:id="rId21"/>
    <p:sldId id="307" r:id="rId22"/>
    <p:sldId id="286" r:id="rId23"/>
    <p:sldId id="308" r:id="rId24"/>
    <p:sldId id="288" r:id="rId25"/>
    <p:sldId id="290" r:id="rId26"/>
    <p:sldId id="292" r:id="rId27"/>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374AA4-A28E-4D68-934C-F066E1579142}" type="datetimeFigureOut">
              <a:rPr lang="nb-NO" smtClean="0"/>
              <a:pPr/>
              <a:t>05.06.2013</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33F214-5436-411A-AFFD-193A30F5A2BF}" type="slidenum">
              <a:rPr lang="nb-NO" smtClean="0"/>
              <a:pPr/>
              <a:t>‹#›</a:t>
            </a:fld>
            <a:endParaRPr lang="nb-NO"/>
          </a:p>
        </p:txBody>
      </p:sp>
    </p:spTree>
    <p:extLst>
      <p:ext uri="{BB962C8B-B14F-4D97-AF65-F5344CB8AC3E}">
        <p14:creationId xmlns:p14="http://schemas.microsoft.com/office/powerpoint/2010/main" val="300605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72574146-56C4-412E-8308-547A0D5067BF}" type="slidenum">
              <a:rPr lang="nb-NO" smtClean="0"/>
              <a:pPr/>
              <a:t>10</a:t>
            </a:fld>
            <a:endParaRPr lang="nb-NO"/>
          </a:p>
        </p:txBody>
      </p:sp>
    </p:spTree>
    <p:extLst>
      <p:ext uri="{BB962C8B-B14F-4D97-AF65-F5344CB8AC3E}">
        <p14:creationId xmlns:p14="http://schemas.microsoft.com/office/powerpoint/2010/main" val="3508937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59178F31-7A5E-4F5D-87D0-E29662DB653D}" type="datetimeFigureOut">
              <a:rPr lang="nb-NO" smtClean="0"/>
              <a:pPr/>
              <a:t>05.06.2013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2C82FF3-A74C-4699-8442-9F44D353F9F0}" type="slidenum">
              <a:rPr lang="nb-NO" smtClean="0"/>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59178F31-7A5E-4F5D-87D0-E29662DB653D}" type="datetimeFigureOut">
              <a:rPr lang="nb-NO" smtClean="0"/>
              <a:pPr/>
              <a:t>05.06.2013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2C82FF3-A74C-4699-8442-9F44D353F9F0}"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59178F31-7A5E-4F5D-87D0-E29662DB653D}" type="datetimeFigureOut">
              <a:rPr lang="nb-NO" smtClean="0"/>
              <a:pPr/>
              <a:t>05.06.2013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2C82FF3-A74C-4699-8442-9F44D353F9F0}"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59178F31-7A5E-4F5D-87D0-E29662DB653D}" type="datetimeFigureOut">
              <a:rPr lang="nb-NO" smtClean="0"/>
              <a:pPr/>
              <a:t>05.06.2013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2C82FF3-A74C-4699-8442-9F44D353F9F0}" type="slidenum">
              <a:rPr lang="nb-NO" smtClean="0"/>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59178F31-7A5E-4F5D-87D0-E29662DB653D}" type="datetimeFigureOut">
              <a:rPr lang="nb-NO" smtClean="0"/>
              <a:pPr/>
              <a:t>05.06.2013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2C82FF3-A74C-4699-8442-9F44D353F9F0}"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59178F31-7A5E-4F5D-87D0-E29662DB653D}" type="datetimeFigureOut">
              <a:rPr lang="nb-NO" smtClean="0"/>
              <a:pPr/>
              <a:t>05.06.2013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2C82FF3-A74C-4699-8442-9F44D353F9F0}"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59178F31-7A5E-4F5D-87D0-E29662DB653D}" type="datetimeFigureOut">
              <a:rPr lang="nb-NO" smtClean="0"/>
              <a:pPr/>
              <a:t>05.06.2013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82C82FF3-A74C-4699-8442-9F44D353F9F0}"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59178F31-7A5E-4F5D-87D0-E29662DB653D}" type="datetimeFigureOut">
              <a:rPr lang="nb-NO" smtClean="0"/>
              <a:pPr/>
              <a:t>05.06.2013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82C82FF3-A74C-4699-8442-9F44D353F9F0}"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59178F31-7A5E-4F5D-87D0-E29662DB653D}" type="datetimeFigureOut">
              <a:rPr lang="nb-NO" smtClean="0"/>
              <a:pPr/>
              <a:t>05.06.2013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82C82FF3-A74C-4699-8442-9F44D353F9F0}"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59178F31-7A5E-4F5D-87D0-E29662DB653D}" type="datetimeFigureOut">
              <a:rPr lang="nb-NO" smtClean="0"/>
              <a:pPr/>
              <a:t>05.06.2013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2C82FF3-A74C-4699-8442-9F44D353F9F0}"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59178F31-7A5E-4F5D-87D0-E29662DB653D}" type="datetimeFigureOut">
              <a:rPr lang="nb-NO" smtClean="0"/>
              <a:pPr/>
              <a:t>05.06.2013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2C82FF3-A74C-4699-8442-9F44D353F9F0}"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178F31-7A5E-4F5D-87D0-E29662DB653D}" type="datetimeFigureOut">
              <a:rPr lang="nb-NO" smtClean="0"/>
              <a:pPr/>
              <a:t>05.06.2013</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82FF3-A74C-4699-8442-9F44D353F9F0}" type="slidenum">
              <a:rPr lang="nb-NO" smtClean="0"/>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NOFCA</a:t>
            </a:r>
            <a:endParaRPr lang="nb-NO" dirty="0"/>
          </a:p>
        </p:txBody>
      </p:sp>
      <p:sp>
        <p:nvSpPr>
          <p:cNvPr id="3" name="Undertittel 2"/>
          <p:cNvSpPr>
            <a:spLocks noGrp="1"/>
          </p:cNvSpPr>
          <p:nvPr>
            <p:ph type="subTitle" idx="1"/>
          </p:nvPr>
        </p:nvSpPr>
        <p:spPr/>
        <p:txBody>
          <a:bodyPr/>
          <a:lstStyle/>
          <a:p>
            <a:r>
              <a:rPr lang="nb-NO" dirty="0" smtClean="0"/>
              <a:t>31.5. </a:t>
            </a:r>
            <a:r>
              <a:rPr lang="nb-NO" smtClean="0"/>
              <a:t>2013</a:t>
            </a:r>
            <a:endParaRPr lang="nb-N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95536" y="260648"/>
            <a:ext cx="8229600" cy="1143000"/>
          </a:xfrm>
        </p:spPr>
        <p:txBody>
          <a:bodyPr>
            <a:noAutofit/>
          </a:bodyPr>
          <a:lstStyle/>
          <a:p>
            <a:r>
              <a:rPr lang="nb-NO" sz="2800" b="1" dirty="0"/>
              <a:t>Det store alvoret </a:t>
            </a:r>
            <a:r>
              <a:rPr lang="nb-NO" sz="3600" b="1" dirty="0" smtClean="0"/>
              <a:t/>
            </a:r>
            <a:br>
              <a:rPr lang="nb-NO" sz="3600" b="1" dirty="0" smtClean="0"/>
            </a:br>
            <a:r>
              <a:rPr lang="nb-NO" sz="3600" b="1" dirty="0" smtClean="0"/>
              <a:t>Det </a:t>
            </a:r>
            <a:r>
              <a:rPr lang="nb-NO" sz="3600" b="1" dirty="0"/>
              <a:t>faglige og moralske grunnlag for utvalgets anbefalinger </a:t>
            </a:r>
          </a:p>
        </p:txBody>
      </p:sp>
      <p:sp>
        <p:nvSpPr>
          <p:cNvPr id="3" name="Plassholder for innhold 2"/>
          <p:cNvSpPr>
            <a:spLocks noGrp="1"/>
          </p:cNvSpPr>
          <p:nvPr>
            <p:ph idx="1"/>
          </p:nvPr>
        </p:nvSpPr>
        <p:spPr/>
        <p:txBody>
          <a:bodyPr>
            <a:normAutofit fontScale="85000" lnSpcReduction="10000"/>
          </a:bodyPr>
          <a:lstStyle/>
          <a:p>
            <a:pPr marL="0" indent="0">
              <a:buNone/>
            </a:pPr>
            <a:r>
              <a:rPr lang="nb-NO" b="1" dirty="0"/>
              <a:t>Små barn som lever under langvarig stress og angst får varige nevrobiologiske og psykologiske skader. </a:t>
            </a:r>
            <a:endParaRPr lang="nb-NO" dirty="0"/>
          </a:p>
          <a:p>
            <a:pPr marL="0" indent="0">
              <a:buNone/>
            </a:pPr>
            <a:r>
              <a:rPr lang="nb-NO" dirty="0"/>
              <a:t>Langvarig stress og angst som følge av straffende oppdragelsesmønster, overgrep og omsorgssvikt kan føre til langsommere nevrologisk utvikling som kan føre til lavere kognitiv kapasitet og redusert aktivitet i </a:t>
            </a:r>
            <a:r>
              <a:rPr lang="nb-NO" dirty="0" err="1"/>
              <a:t>Hippocampus</a:t>
            </a:r>
            <a:r>
              <a:rPr lang="nb-NO" dirty="0"/>
              <a:t> som kan føre til dårligere hukommelse </a:t>
            </a:r>
          </a:p>
          <a:p>
            <a:pPr marL="0" indent="0">
              <a:buNone/>
            </a:pPr>
            <a:r>
              <a:rPr lang="nb-NO" dirty="0" smtClean="0"/>
              <a:t>Dette </a:t>
            </a:r>
            <a:r>
              <a:rPr lang="nb-NO" dirty="0"/>
              <a:t>kan ha konsekvenser for skolegang, utdannelse og kan føre til dårligere levekår enn hva som var barnets potensial </a:t>
            </a:r>
          </a:p>
        </p:txBody>
      </p:sp>
    </p:spTree>
    <p:extLst>
      <p:ext uri="{BB962C8B-B14F-4D97-AF65-F5344CB8AC3E}">
        <p14:creationId xmlns:p14="http://schemas.microsoft.com/office/powerpoint/2010/main" val="28025227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sz="3200" b="1" dirty="0"/>
              <a:t>Det store alvoret </a:t>
            </a:r>
            <a:r>
              <a:rPr lang="nb-NO" sz="3200" b="1" dirty="0" smtClean="0"/>
              <a:t/>
            </a:r>
            <a:br>
              <a:rPr lang="nb-NO" sz="3200" b="1" dirty="0" smtClean="0"/>
            </a:br>
            <a:r>
              <a:rPr lang="nb-NO" sz="3200" b="1" dirty="0" smtClean="0"/>
              <a:t>Det </a:t>
            </a:r>
            <a:r>
              <a:rPr lang="nb-NO" sz="3200" b="1" dirty="0"/>
              <a:t>faglige og moralske grunnlag for utvalgets anbefalinger </a:t>
            </a:r>
          </a:p>
        </p:txBody>
      </p:sp>
      <p:sp>
        <p:nvSpPr>
          <p:cNvPr id="3" name="Plassholder for innhold 2"/>
          <p:cNvSpPr>
            <a:spLocks noGrp="1"/>
          </p:cNvSpPr>
          <p:nvPr>
            <p:ph idx="1"/>
          </p:nvPr>
        </p:nvSpPr>
        <p:spPr/>
        <p:txBody>
          <a:bodyPr>
            <a:normAutofit fontScale="62500" lnSpcReduction="20000"/>
          </a:bodyPr>
          <a:lstStyle/>
          <a:p>
            <a:pPr marL="0" indent="0">
              <a:buNone/>
            </a:pPr>
            <a:r>
              <a:rPr lang="nb-NO" b="1" dirty="0"/>
              <a:t>Barn som vokser opp i fattigdom kan få språklig, kognitiv og emosjonell forsinkelse. </a:t>
            </a:r>
            <a:endParaRPr lang="nb-NO" dirty="0"/>
          </a:p>
          <a:p>
            <a:pPr>
              <a:buFont typeface="Wingdings" pitchFamily="2" charset="2"/>
              <a:buChar char="v"/>
            </a:pPr>
            <a:r>
              <a:rPr lang="nb-NO" dirty="0" smtClean="0"/>
              <a:t>(</a:t>
            </a:r>
            <a:r>
              <a:rPr lang="nb-NO" dirty="0"/>
              <a:t>Hart &amp; </a:t>
            </a:r>
            <a:r>
              <a:rPr lang="nb-NO" dirty="0" err="1"/>
              <a:t>Risley</a:t>
            </a:r>
            <a:r>
              <a:rPr lang="nb-NO" dirty="0"/>
              <a:t> 1995) Barn av stønadsmottakere utvikler bare ¼ av ordforrådet til barn av foreldre med høy sosioøkonomisk status (SES) fra første til fjerde leveår </a:t>
            </a:r>
          </a:p>
          <a:p>
            <a:pPr>
              <a:buFont typeface="Wingdings" pitchFamily="2" charset="2"/>
              <a:buChar char="v"/>
            </a:pPr>
            <a:r>
              <a:rPr lang="nb-NO" dirty="0" smtClean="0"/>
              <a:t>Foreldre </a:t>
            </a:r>
            <a:r>
              <a:rPr lang="nb-NO" dirty="0"/>
              <a:t>med høy SES ytret seg dobbelt så mye overfor barna sine enn stønadsmottakere og språket var rikere (verb, adverb og adjektiver) </a:t>
            </a:r>
          </a:p>
          <a:p>
            <a:pPr>
              <a:buFont typeface="Wingdings" pitchFamily="2" charset="2"/>
              <a:buChar char="v"/>
            </a:pPr>
            <a:r>
              <a:rPr lang="nb-NO" dirty="0" smtClean="0"/>
              <a:t>Foreldre </a:t>
            </a:r>
            <a:r>
              <a:rPr lang="nb-NO" dirty="0"/>
              <a:t>med høy SES var i samspill med barna sine mer enn fire ganger så mye som stønadsmottakere </a:t>
            </a:r>
          </a:p>
          <a:p>
            <a:pPr>
              <a:buFont typeface="Wingdings" pitchFamily="2" charset="2"/>
              <a:buChar char="v"/>
            </a:pPr>
            <a:r>
              <a:rPr lang="nb-NO" dirty="0" smtClean="0"/>
              <a:t>Barn </a:t>
            </a:r>
            <a:r>
              <a:rPr lang="nb-NO" dirty="0"/>
              <a:t>av foreldre med høy SES fikk sju ganger så mye positiv oppmerksomhet og bare en tredjedel av negative reaksjoner enn barn av stønadsmottakere </a:t>
            </a:r>
          </a:p>
          <a:p>
            <a:pPr>
              <a:buFont typeface="Wingdings" pitchFamily="2" charset="2"/>
              <a:buChar char="v"/>
            </a:pPr>
            <a:r>
              <a:rPr lang="nb-NO" dirty="0" smtClean="0"/>
              <a:t>«</a:t>
            </a:r>
            <a:r>
              <a:rPr lang="nb-NO" dirty="0"/>
              <a:t>Foreldreferdigheter» forklarte 61% av variasjonen språklig vekst og bruk av språk og 59% av variasjonen i barnas generelle intellektuelle fungering </a:t>
            </a:r>
          </a:p>
        </p:txBody>
      </p:sp>
    </p:spTree>
    <p:extLst>
      <p:ext uri="{BB962C8B-B14F-4D97-AF65-F5344CB8AC3E}">
        <p14:creationId xmlns:p14="http://schemas.microsoft.com/office/powerpoint/2010/main" val="2995892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sz="3200" dirty="0"/>
              <a:t>Det store alvoret </a:t>
            </a:r>
            <a:r>
              <a:rPr lang="nb-NO" sz="3200" dirty="0" smtClean="0"/>
              <a:t/>
            </a:r>
            <a:br>
              <a:rPr lang="nb-NO" sz="3200" dirty="0" smtClean="0"/>
            </a:br>
            <a:r>
              <a:rPr lang="nb-NO" sz="3200" dirty="0" smtClean="0"/>
              <a:t>Det </a:t>
            </a:r>
            <a:r>
              <a:rPr lang="nb-NO" sz="3200" dirty="0"/>
              <a:t>faglige og moralske grunnlag for utvalgets anbefalinger </a:t>
            </a:r>
          </a:p>
        </p:txBody>
      </p:sp>
      <p:sp>
        <p:nvSpPr>
          <p:cNvPr id="3" name="Plassholder for innhold 2"/>
          <p:cNvSpPr>
            <a:spLocks noGrp="1"/>
          </p:cNvSpPr>
          <p:nvPr>
            <p:ph idx="1"/>
          </p:nvPr>
        </p:nvSpPr>
        <p:spPr/>
        <p:txBody>
          <a:bodyPr>
            <a:normAutofit fontScale="85000" lnSpcReduction="10000"/>
          </a:bodyPr>
          <a:lstStyle/>
          <a:p>
            <a:endParaRPr lang="nb-NO" dirty="0"/>
          </a:p>
          <a:p>
            <a:pPr>
              <a:buFont typeface="Wingdings" pitchFamily="2" charset="2"/>
              <a:buChar char="v"/>
            </a:pPr>
            <a:r>
              <a:rPr lang="nb-NO" b="1" dirty="0"/>
              <a:t>Det er en påvist generasjonsoverføringer av kvaliteten på barneomsorgen, barneverntjenester, og stønadsmottakelse </a:t>
            </a:r>
            <a:r>
              <a:rPr lang="nb-NO" dirty="0"/>
              <a:t>(Bratberg 2008, Buland, 2007, Elstad, 2008 </a:t>
            </a:r>
            <a:r>
              <a:rPr lang="nb-NO" dirty="0" err="1"/>
              <a:t>Freudenberg</a:t>
            </a:r>
            <a:r>
              <a:rPr lang="nb-NO" dirty="0"/>
              <a:t> 2007, Lorentzen 2008) </a:t>
            </a:r>
          </a:p>
          <a:p>
            <a:pPr>
              <a:buFont typeface="Wingdings" pitchFamily="2" charset="2"/>
              <a:buChar char="v"/>
            </a:pPr>
            <a:r>
              <a:rPr lang="nb-NO" dirty="0" smtClean="0"/>
              <a:t>God </a:t>
            </a:r>
            <a:r>
              <a:rPr lang="nb-NO" dirty="0"/>
              <a:t>og dårlig barneomsorg er moderat stabil over generasjoner (r=0,17 – r=0,43). Jo svakere og mer skadelig barneomsorgen er, desto mer overføres den over generasjoner (Eks. Bailey, 2009, Clausen, 2008) </a:t>
            </a:r>
          </a:p>
          <a:p>
            <a:pPr>
              <a:buFont typeface="Wingdings" pitchFamily="2" charset="2"/>
              <a:buChar char="v"/>
            </a:pPr>
            <a:r>
              <a:rPr lang="nb-NO" dirty="0" smtClean="0"/>
              <a:t>Fire </a:t>
            </a:r>
            <a:r>
              <a:rPr lang="nb-NO" dirty="0"/>
              <a:t>av fem familier som mottar tjenester fra barnevernet har lav SES (Clausen 2008) </a:t>
            </a:r>
          </a:p>
        </p:txBody>
      </p:sp>
    </p:spTree>
    <p:extLst>
      <p:ext uri="{BB962C8B-B14F-4D97-AF65-F5344CB8AC3E}">
        <p14:creationId xmlns:p14="http://schemas.microsoft.com/office/powerpoint/2010/main" val="41007880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sz="3200" dirty="0"/>
              <a:t>Det store alvoret </a:t>
            </a:r>
            <a:r>
              <a:rPr lang="nb-NO" sz="3200" dirty="0" smtClean="0"/>
              <a:t/>
            </a:r>
            <a:br>
              <a:rPr lang="nb-NO" sz="3200" dirty="0" smtClean="0"/>
            </a:br>
            <a:r>
              <a:rPr lang="nb-NO" sz="3200" dirty="0" smtClean="0"/>
              <a:t>Det </a:t>
            </a:r>
            <a:r>
              <a:rPr lang="nb-NO" sz="3200" dirty="0"/>
              <a:t>faglige og moralske grunnlag for utvalgets anbefalinger </a:t>
            </a:r>
          </a:p>
        </p:txBody>
      </p:sp>
      <p:sp>
        <p:nvSpPr>
          <p:cNvPr id="3" name="Plassholder for innhold 2"/>
          <p:cNvSpPr>
            <a:spLocks noGrp="1"/>
          </p:cNvSpPr>
          <p:nvPr>
            <p:ph idx="1"/>
          </p:nvPr>
        </p:nvSpPr>
        <p:spPr/>
        <p:txBody>
          <a:bodyPr>
            <a:normAutofit fontScale="62500" lnSpcReduction="20000"/>
          </a:bodyPr>
          <a:lstStyle/>
          <a:p>
            <a:pPr marL="0" indent="0">
              <a:buNone/>
            </a:pPr>
            <a:r>
              <a:rPr lang="nb-NO" dirty="0"/>
              <a:t>Utrygg (unnvikende og ambivalent) tilknytning mellom barn og foreldre kan skape utviklingshemmende omsorgsbetingelser </a:t>
            </a:r>
          </a:p>
          <a:p>
            <a:pPr marL="0" indent="0">
              <a:buNone/>
            </a:pPr>
            <a:r>
              <a:rPr lang="nb-NO" dirty="0"/>
              <a:t>Desorganisert tilknytning kan i verste fall føre til alvorlige psykiske helseproblemer </a:t>
            </a:r>
          </a:p>
          <a:p>
            <a:pPr>
              <a:buFont typeface="Wingdings" pitchFamily="2" charset="2"/>
              <a:buChar char="v"/>
            </a:pPr>
            <a:r>
              <a:rPr lang="nb-NO" dirty="0" smtClean="0"/>
              <a:t>Barn </a:t>
            </a:r>
            <a:r>
              <a:rPr lang="nb-NO" dirty="0"/>
              <a:t>med utrygg og unnvikende tilknytning (foreldre som reagerer med angst og sinne på barnets tilknytningsatferd) toner ned sine behov for trygghet og fremstår som selvstendige og samarbeidsvillige, unngår å utføre atferd som gjør omsorgsperson utrygg </a:t>
            </a:r>
          </a:p>
          <a:p>
            <a:pPr>
              <a:buFont typeface="Wingdings" pitchFamily="2" charset="2"/>
              <a:buChar char="v"/>
            </a:pPr>
            <a:r>
              <a:rPr lang="nb-NO" dirty="0" smtClean="0"/>
              <a:t>Barn </a:t>
            </a:r>
            <a:r>
              <a:rPr lang="nb-NO" dirty="0"/>
              <a:t>med utrygg og ambivalent tilknytning (foreldre som er passive og ufølsomme overfor barnets tilknytningsatferd) eskalerer tilknytningsatferden for å få oppmerksomhet. Når det lykkes forsterkes atferden og barnet fremstår som utagerende, sint og trassig </a:t>
            </a:r>
          </a:p>
          <a:p>
            <a:pPr>
              <a:buFont typeface="Wingdings" pitchFamily="2" charset="2"/>
              <a:buChar char="v"/>
            </a:pPr>
            <a:r>
              <a:rPr lang="nb-NO" dirty="0" smtClean="0"/>
              <a:t>Barn </a:t>
            </a:r>
            <a:r>
              <a:rPr lang="nb-NO" dirty="0"/>
              <a:t>med desintegrert tilknytning (foreldre som skaper angst og utrygghet ved voldelig atferd, latterliggjør barnet når det er redd) reagerer med frykt, redsel for omsorgspersonen, stereotypier, angst og forvirring. Kan føre til alvorlige psykiske helseplager </a:t>
            </a:r>
          </a:p>
          <a:p>
            <a:endParaRPr lang="nb-NO" dirty="0"/>
          </a:p>
        </p:txBody>
      </p:sp>
    </p:spTree>
    <p:extLst>
      <p:ext uri="{BB962C8B-B14F-4D97-AF65-F5344CB8AC3E}">
        <p14:creationId xmlns:p14="http://schemas.microsoft.com/office/powerpoint/2010/main" val="562430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Hjernens utvikling</a:t>
            </a:r>
            <a:endParaRPr lang="nb-NO" dirty="0"/>
          </a:p>
        </p:txBody>
      </p:sp>
      <p:sp>
        <p:nvSpPr>
          <p:cNvPr id="3" name="Plassholder for innhold 2"/>
          <p:cNvSpPr>
            <a:spLocks noGrp="1"/>
          </p:cNvSpPr>
          <p:nvPr>
            <p:ph idx="1"/>
          </p:nvPr>
        </p:nvSpPr>
        <p:spPr/>
        <p:txBody>
          <a:bodyPr/>
          <a:lstStyle/>
          <a:p>
            <a:r>
              <a:rPr lang="nb-NO" dirty="0" smtClean="0"/>
              <a:t>Den tidligste tiden og de første strukturene:</a:t>
            </a:r>
          </a:p>
          <a:p>
            <a:r>
              <a:rPr lang="nb-NO" b="1" dirty="0" err="1" smtClean="0"/>
              <a:t>Amygdala</a:t>
            </a:r>
            <a:r>
              <a:rPr lang="nb-NO" b="1" dirty="0" smtClean="0"/>
              <a:t>;</a:t>
            </a:r>
            <a:r>
              <a:rPr lang="nb-NO" dirty="0" smtClean="0"/>
              <a:t> en slags alarmsentral. I gang allerede ved fødsel, reagerer på det som oppfattes som trusler med:</a:t>
            </a:r>
          </a:p>
          <a:p>
            <a:r>
              <a:rPr lang="nb-NO" dirty="0" smtClean="0"/>
              <a:t>Økt puls, svette, stresshormoner som gir beredskap til flukt, kamp eller fastfrysing</a:t>
            </a:r>
            <a:endParaRPr lang="nb-NO" dirty="0"/>
          </a:p>
        </p:txBody>
      </p:sp>
    </p:spTree>
    <p:extLst>
      <p:ext uri="{BB962C8B-B14F-4D97-AF65-F5344CB8AC3E}">
        <p14:creationId xmlns:p14="http://schemas.microsoft.com/office/powerpoint/2010/main" val="2862980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Hjernen forts.</a:t>
            </a:r>
            <a:endParaRPr lang="nb-NO" dirty="0"/>
          </a:p>
        </p:txBody>
      </p:sp>
      <p:sp>
        <p:nvSpPr>
          <p:cNvPr id="3" name="Plassholder for innhold 2"/>
          <p:cNvSpPr>
            <a:spLocks noGrp="1"/>
          </p:cNvSpPr>
          <p:nvPr>
            <p:ph idx="1"/>
          </p:nvPr>
        </p:nvSpPr>
        <p:spPr/>
        <p:txBody>
          <a:bodyPr/>
          <a:lstStyle/>
          <a:p>
            <a:r>
              <a:rPr lang="nb-NO" b="1" dirty="0" err="1" smtClean="0"/>
              <a:t>Hippocampus</a:t>
            </a:r>
            <a:r>
              <a:rPr lang="nb-NO" dirty="0" smtClean="0"/>
              <a:t>: Skiller mellom farlig og ikke farlig. «Roer» </a:t>
            </a:r>
            <a:r>
              <a:rPr lang="nb-NO" dirty="0" err="1" smtClean="0"/>
              <a:t>amygdala</a:t>
            </a:r>
            <a:r>
              <a:rPr lang="nb-NO" dirty="0" smtClean="0"/>
              <a:t>.</a:t>
            </a:r>
          </a:p>
          <a:p>
            <a:r>
              <a:rPr lang="nb-NO" dirty="0" smtClean="0"/>
              <a:t>Mindre hos traumatiserte barn </a:t>
            </a:r>
            <a:r>
              <a:rPr lang="nb-NO" dirty="0" err="1" smtClean="0"/>
              <a:t>pga</a:t>
            </a:r>
            <a:r>
              <a:rPr lang="nb-NO" dirty="0" smtClean="0"/>
              <a:t>  kraftig  og langvarig utskillelse av stresshormon (kortisol) </a:t>
            </a:r>
          </a:p>
          <a:p>
            <a:pPr marL="0" indent="0">
              <a:buNone/>
            </a:pPr>
            <a:r>
              <a:rPr lang="nb-NO" dirty="0" smtClean="0"/>
              <a:t>Klarer ikke å «roe» </a:t>
            </a:r>
            <a:r>
              <a:rPr lang="nb-NO" dirty="0" err="1" smtClean="0"/>
              <a:t>amygdala</a:t>
            </a:r>
            <a:r>
              <a:rPr lang="nb-NO" dirty="0"/>
              <a:t>:</a:t>
            </a:r>
            <a:endParaRPr lang="nb-NO" dirty="0" smtClean="0"/>
          </a:p>
          <a:p>
            <a:r>
              <a:rPr lang="nb-NO" dirty="0" smtClean="0"/>
              <a:t>Høy beredskap</a:t>
            </a:r>
          </a:p>
          <a:p>
            <a:r>
              <a:rPr lang="nb-NO" dirty="0" smtClean="0"/>
              <a:t>Vanskelig å skille farlig fra ufarlig</a:t>
            </a:r>
          </a:p>
          <a:p>
            <a:r>
              <a:rPr lang="nb-NO" dirty="0"/>
              <a:t> </a:t>
            </a:r>
            <a:r>
              <a:rPr lang="nb-NO" dirty="0" smtClean="0"/>
              <a:t>Vanskelig å lagre nye erfaringer</a:t>
            </a:r>
            <a:endParaRPr lang="nb-NO" dirty="0"/>
          </a:p>
        </p:txBody>
      </p:sp>
    </p:spTree>
    <p:extLst>
      <p:ext uri="{BB962C8B-B14F-4D97-AF65-F5344CB8AC3E}">
        <p14:creationId xmlns:p14="http://schemas.microsoft.com/office/powerpoint/2010/main" val="27372602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642194"/>
          </a:xfrm>
        </p:spPr>
        <p:txBody>
          <a:bodyPr>
            <a:normAutofit/>
          </a:bodyPr>
          <a:lstStyle/>
          <a:p>
            <a:r>
              <a:rPr lang="nb-NO" sz="3200" dirty="0"/>
              <a:t>Forslag til lovendring </a:t>
            </a:r>
            <a:r>
              <a:rPr lang="nb-NO" sz="3200" dirty="0" smtClean="0"/>
              <a:t/>
            </a:r>
            <a:br>
              <a:rPr lang="nb-NO" sz="3200" dirty="0" smtClean="0"/>
            </a:br>
            <a:r>
              <a:rPr lang="nb-NO" sz="3200" dirty="0" smtClean="0"/>
              <a:t>Ny </a:t>
            </a:r>
            <a:r>
              <a:rPr lang="nb-NO" sz="3200" dirty="0"/>
              <a:t>terskel for tilbakeføring og endring i samvær </a:t>
            </a:r>
          </a:p>
        </p:txBody>
      </p:sp>
      <p:sp>
        <p:nvSpPr>
          <p:cNvPr id="3" name="Plassholder for innhold 2"/>
          <p:cNvSpPr>
            <a:spLocks noGrp="1"/>
          </p:cNvSpPr>
          <p:nvPr>
            <p:ph idx="1"/>
          </p:nvPr>
        </p:nvSpPr>
        <p:spPr/>
        <p:txBody>
          <a:bodyPr>
            <a:normAutofit fontScale="62500" lnSpcReduction="20000"/>
          </a:bodyPr>
          <a:lstStyle/>
          <a:p>
            <a:endParaRPr lang="nb-NO" dirty="0" smtClean="0"/>
          </a:p>
          <a:p>
            <a:pPr marL="0" indent="0">
              <a:buNone/>
            </a:pPr>
            <a:r>
              <a:rPr lang="nb-NO" dirty="0"/>
              <a:t>Gjentatte begjæringer og søksmål kan føre til negativ og dermed skadelig uro for barnet. Utvalget foreslår ikke absolutte grenser for tilbakeføring da disse kan komme i konflikt med konvensjoner Norge er bundet av. </a:t>
            </a:r>
            <a:r>
              <a:rPr lang="nb-NO" dirty="0" smtClean="0"/>
              <a:t/>
            </a:r>
            <a:br>
              <a:rPr lang="nb-NO" dirty="0" smtClean="0"/>
            </a:br>
            <a:endParaRPr lang="nb-NO" dirty="0"/>
          </a:p>
          <a:p>
            <a:r>
              <a:rPr lang="nb-NO" dirty="0" smtClean="0"/>
              <a:t>I stedet </a:t>
            </a:r>
            <a:r>
              <a:rPr lang="nb-NO" dirty="0"/>
              <a:t>foreslår utvalget at det bør være obligatorisk for Fylkesnemnda, etter mer enn to års plassering i fosterhjem å vurdere om avgjørelse om omsorgsovertakelse likevel ikke skal oppheves dersom barnet har fått en tilknytning til mennesker og miljø der det er (</a:t>
            </a:r>
            <a:r>
              <a:rPr lang="nb-NO" dirty="0" err="1"/>
              <a:t>bvl</a:t>
            </a:r>
            <a:r>
              <a:rPr lang="nb-NO" dirty="0"/>
              <a:t> §4.21 første ledd, annet punktum) </a:t>
            </a:r>
          </a:p>
          <a:p>
            <a:r>
              <a:rPr lang="nb-NO" dirty="0" smtClean="0"/>
              <a:t>Likeledes </a:t>
            </a:r>
            <a:r>
              <a:rPr lang="nb-NO" dirty="0"/>
              <a:t>anbefaler utvalget at det i </a:t>
            </a:r>
            <a:r>
              <a:rPr lang="nb-NO" dirty="0" err="1"/>
              <a:t>bvl</a:t>
            </a:r>
            <a:r>
              <a:rPr lang="nb-NO" dirty="0"/>
              <a:t> §4-19 om samværsrett innføres en skranke for å fremme endringssaker om samvær etter mønster av </a:t>
            </a:r>
            <a:r>
              <a:rPr lang="nb-NO" dirty="0" err="1"/>
              <a:t>bvl</a:t>
            </a:r>
            <a:r>
              <a:rPr lang="nb-NO" dirty="0"/>
              <a:t> §4.21 a</a:t>
            </a:r>
            <a:r>
              <a:rPr lang="nb-NO" dirty="0" smtClean="0"/>
              <a:t>nnet </a:t>
            </a:r>
            <a:r>
              <a:rPr lang="nb-NO" dirty="0"/>
              <a:t>ledd annet punktum (tilknytningsprinsippet) </a:t>
            </a:r>
          </a:p>
          <a:p>
            <a:r>
              <a:rPr lang="nb-NO" dirty="0" smtClean="0"/>
              <a:t>Når </a:t>
            </a:r>
            <a:r>
              <a:rPr lang="nb-NO" dirty="0"/>
              <a:t>endringssak om samvær er behandlet én gang, foreslås det at ny behandling bare kan kreves der det kan dokumenteres at det foreligger endringer i faktiske forhold som er av en slik vekt at det kan påvirke samværsspørsmålet. </a:t>
            </a:r>
          </a:p>
        </p:txBody>
      </p:sp>
    </p:spTree>
    <p:extLst>
      <p:ext uri="{BB962C8B-B14F-4D97-AF65-F5344CB8AC3E}">
        <p14:creationId xmlns:p14="http://schemas.microsoft.com/office/powerpoint/2010/main" val="2035948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Forslag til samværsordninger</a:t>
            </a:r>
            <a:br>
              <a:rPr lang="nb-NO" dirty="0" smtClean="0"/>
            </a:br>
            <a:endParaRPr lang="nb-NO" dirty="0"/>
          </a:p>
        </p:txBody>
      </p:sp>
      <p:sp>
        <p:nvSpPr>
          <p:cNvPr id="3" name="Plassholder for innhold 2"/>
          <p:cNvSpPr>
            <a:spLocks noGrp="1"/>
          </p:cNvSpPr>
          <p:nvPr>
            <p:ph idx="1"/>
          </p:nvPr>
        </p:nvSpPr>
        <p:spPr/>
        <p:txBody>
          <a:bodyPr>
            <a:normAutofit fontScale="77500" lnSpcReduction="20000"/>
          </a:bodyPr>
          <a:lstStyle/>
          <a:p>
            <a:endParaRPr lang="nb-NO" dirty="0" smtClean="0"/>
          </a:p>
          <a:p>
            <a:r>
              <a:rPr lang="nb-NO" dirty="0" smtClean="0"/>
              <a:t>Det sentrale vurderingstemaet ved fastsettelse av samvær er om samværet vil støtte opp under eller motarbeide barnets arbeid med å endre sine grunnleggende antagelser om seg selv og andre</a:t>
            </a:r>
          </a:p>
          <a:p>
            <a:endParaRPr lang="nb-NO" sz="2600" dirty="0" smtClean="0"/>
          </a:p>
          <a:p>
            <a:endParaRPr lang="nb-NO" sz="2600" dirty="0" smtClean="0"/>
          </a:p>
          <a:p>
            <a:pPr lvl="3"/>
            <a:endParaRPr lang="nb-NO" sz="1400" dirty="0" smtClean="0"/>
          </a:p>
          <a:p>
            <a:pPr lvl="3"/>
            <a:r>
              <a:rPr lang="nb-NO" sz="2600" dirty="0" smtClean="0"/>
              <a:t>Betingelsen for at dette arbeidet skal lykkes er</a:t>
            </a:r>
          </a:p>
          <a:p>
            <a:pPr lvl="7">
              <a:buNone/>
            </a:pPr>
            <a:endParaRPr lang="nb-NO" sz="3500" b="1" dirty="0" smtClean="0"/>
          </a:p>
          <a:p>
            <a:pPr lvl="7">
              <a:buNone/>
            </a:pPr>
            <a:r>
              <a:rPr lang="nb-NO" sz="3500" b="1" dirty="0" smtClean="0"/>
              <a:t>Tilknytning</a:t>
            </a:r>
          </a:p>
          <a:p>
            <a:pPr lvl="7">
              <a:buNone/>
            </a:pPr>
            <a:endParaRPr lang="nb-NO" sz="3500" b="1" dirty="0" smtClean="0"/>
          </a:p>
          <a:p>
            <a:pPr lvl="7">
              <a:buNone/>
            </a:pPr>
            <a:r>
              <a:rPr lang="nb-NO" sz="3500" b="1" dirty="0" smtClean="0"/>
              <a:t>	</a:t>
            </a:r>
            <a:endParaRPr lang="nb-NO" sz="29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Praktiske konsekvenser I</a:t>
            </a:r>
            <a:endParaRPr lang="nb-NO" dirty="0"/>
          </a:p>
        </p:txBody>
      </p:sp>
      <p:sp>
        <p:nvSpPr>
          <p:cNvPr id="3" name="Plassholder for innhold 2"/>
          <p:cNvSpPr>
            <a:spLocks noGrp="1"/>
          </p:cNvSpPr>
          <p:nvPr>
            <p:ph idx="1"/>
          </p:nvPr>
        </p:nvSpPr>
        <p:spPr/>
        <p:txBody>
          <a:bodyPr>
            <a:normAutofit lnSpcReduction="10000"/>
          </a:bodyPr>
          <a:lstStyle/>
          <a:p>
            <a:r>
              <a:rPr lang="nb-NO" i="1" dirty="0" smtClean="0"/>
              <a:t>Spedbarn som er tenkt tilbakeført:</a:t>
            </a:r>
          </a:p>
          <a:p>
            <a:r>
              <a:rPr lang="nb-NO" dirty="0" smtClean="0"/>
              <a:t>Tilknytning til begge </a:t>
            </a:r>
            <a:r>
              <a:rPr lang="nb-NO" dirty="0" err="1" smtClean="0"/>
              <a:t>foreldrepar</a:t>
            </a:r>
            <a:r>
              <a:rPr lang="nb-NO" dirty="0" smtClean="0"/>
              <a:t> utvikles</a:t>
            </a:r>
          </a:p>
          <a:p>
            <a:r>
              <a:rPr lang="nb-NO" dirty="0" smtClean="0"/>
              <a:t>MEN: Kvaliteten i forhold til sentrale vurderingstema (utvikle, bearbeide)</a:t>
            </a:r>
          </a:p>
          <a:p>
            <a:endParaRPr lang="nb-NO" dirty="0" smtClean="0"/>
          </a:p>
          <a:p>
            <a:r>
              <a:rPr lang="nb-NO" i="1" dirty="0" smtClean="0"/>
              <a:t>Spedbarn plassert for oppvekst:</a:t>
            </a:r>
          </a:p>
          <a:p>
            <a:r>
              <a:rPr lang="nb-NO" dirty="0" smtClean="0"/>
              <a:t>Primær tilknytning til fosterforeldre</a:t>
            </a:r>
          </a:p>
          <a:p>
            <a:r>
              <a:rPr lang="nb-NO" dirty="0" err="1" smtClean="0"/>
              <a:t>Bioforeldre</a:t>
            </a:r>
            <a:r>
              <a:rPr lang="nb-NO" dirty="0" smtClean="0"/>
              <a:t> i tilbaketrukket posisjon</a:t>
            </a:r>
            <a:endParaRPr lang="nb-NO"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Praktiske konsekvenser II</a:t>
            </a:r>
            <a:endParaRPr lang="nb-NO" dirty="0"/>
          </a:p>
        </p:txBody>
      </p:sp>
      <p:sp>
        <p:nvSpPr>
          <p:cNvPr id="3" name="Plassholder for innhold 2"/>
          <p:cNvSpPr>
            <a:spLocks noGrp="1"/>
          </p:cNvSpPr>
          <p:nvPr>
            <p:ph idx="1"/>
          </p:nvPr>
        </p:nvSpPr>
        <p:spPr/>
        <p:txBody>
          <a:bodyPr/>
          <a:lstStyle/>
          <a:p>
            <a:r>
              <a:rPr lang="nb-NO" i="1" dirty="0" smtClean="0"/>
              <a:t>Over 2 -3 år, tilbakeføring eller oppvekst:</a:t>
            </a:r>
          </a:p>
          <a:p>
            <a:endParaRPr lang="nb-NO" dirty="0" smtClean="0"/>
          </a:p>
          <a:p>
            <a:r>
              <a:rPr lang="nb-NO" dirty="0" smtClean="0"/>
              <a:t>Tilknytning til </a:t>
            </a:r>
            <a:r>
              <a:rPr lang="nb-NO" dirty="0" err="1" smtClean="0"/>
              <a:t>bioforeldre</a:t>
            </a:r>
            <a:r>
              <a:rPr lang="nb-NO" dirty="0" smtClean="0"/>
              <a:t> bevares</a:t>
            </a:r>
          </a:p>
          <a:p>
            <a:r>
              <a:rPr lang="nb-NO" dirty="0" smtClean="0"/>
              <a:t>Tilknytning til fosterforeldre utvikles</a:t>
            </a:r>
          </a:p>
          <a:p>
            <a:endParaRPr lang="nb-NO" dirty="0" smtClean="0"/>
          </a:p>
          <a:p>
            <a:r>
              <a:rPr lang="nb-NO" dirty="0" smtClean="0"/>
              <a:t>Vektlegging avhengig av samværskvalitet og beslutning om tilbakeføring eller oppvekst</a:t>
            </a:r>
          </a:p>
          <a:p>
            <a:endParaRPr lang="nb-N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Prinsippene</a:t>
            </a:r>
            <a:endParaRPr lang="nb-NO" dirty="0"/>
          </a:p>
        </p:txBody>
      </p:sp>
      <p:sp>
        <p:nvSpPr>
          <p:cNvPr id="3" name="Plassholder for innhold 2"/>
          <p:cNvSpPr>
            <a:spLocks noGrp="1"/>
          </p:cNvSpPr>
          <p:nvPr>
            <p:ph idx="1"/>
          </p:nvPr>
        </p:nvSpPr>
        <p:spPr/>
        <p:txBody>
          <a:bodyPr/>
          <a:lstStyle/>
          <a:p>
            <a:r>
              <a:rPr lang="nb-NO" dirty="0" smtClean="0"/>
              <a:t>Barnets beste</a:t>
            </a:r>
          </a:p>
          <a:p>
            <a:r>
              <a:rPr lang="nb-NO" dirty="0" smtClean="0"/>
              <a:t>Lavest effektive inngrepsnivå</a:t>
            </a:r>
          </a:p>
          <a:p>
            <a:r>
              <a:rPr lang="nb-NO" dirty="0" smtClean="0"/>
              <a:t>Det biologiske prinsipp</a:t>
            </a:r>
          </a:p>
          <a:p>
            <a:endParaRPr lang="nb-NO" dirty="0"/>
          </a:p>
          <a:p>
            <a:r>
              <a:rPr lang="nb-NO" dirty="0" smtClean="0"/>
              <a:t>Og i tillegg nå?</a:t>
            </a:r>
          </a:p>
          <a:p>
            <a:r>
              <a:rPr lang="nb-NO" b="1" dirty="0" smtClean="0"/>
              <a:t>Prinsippet om </a:t>
            </a:r>
            <a:r>
              <a:rPr lang="nb-NO" b="1" dirty="0" err="1" smtClean="0"/>
              <a:t>utviklingsstøttende</a:t>
            </a:r>
            <a:r>
              <a:rPr lang="nb-NO" b="1" dirty="0" smtClean="0"/>
              <a:t> tilknytning</a:t>
            </a:r>
            <a:endParaRPr lang="nb-NO" b="1" dirty="0"/>
          </a:p>
        </p:txBody>
      </p:sp>
    </p:spTree>
    <p:extLst>
      <p:ext uri="{BB962C8B-B14F-4D97-AF65-F5344CB8AC3E}">
        <p14:creationId xmlns:p14="http://schemas.microsoft.com/office/powerpoint/2010/main" val="25501177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Dept</a:t>
            </a:r>
            <a:r>
              <a:rPr lang="nb-NO" dirty="0" smtClean="0"/>
              <a:t>.`ets reaksjon - samvær</a:t>
            </a:r>
            <a:endParaRPr lang="nb-NO" dirty="0"/>
          </a:p>
        </p:txBody>
      </p:sp>
      <p:sp>
        <p:nvSpPr>
          <p:cNvPr id="3" name="Plassholder for innhold 2"/>
          <p:cNvSpPr>
            <a:spLocks noGrp="1"/>
          </p:cNvSpPr>
          <p:nvPr>
            <p:ph idx="1"/>
          </p:nvPr>
        </p:nvSpPr>
        <p:spPr/>
        <p:txBody>
          <a:bodyPr/>
          <a:lstStyle/>
          <a:p>
            <a:r>
              <a:rPr lang="nb-NO" dirty="0" smtClean="0"/>
              <a:t>Igangsette forskning om samvær</a:t>
            </a:r>
          </a:p>
          <a:p>
            <a:r>
              <a:rPr lang="nb-NO" dirty="0" smtClean="0"/>
              <a:t>Vurdere behovet for faglige anbefalinger om samvær, både i forhold til foreldre og søsken.</a:t>
            </a:r>
          </a:p>
          <a:p>
            <a:r>
              <a:rPr lang="nb-NO" dirty="0" smtClean="0"/>
              <a:t>Vurdere om det skal igangsettes et arbeid for å innføre begrensninger </a:t>
            </a:r>
            <a:r>
              <a:rPr lang="nb-NO" dirty="0"/>
              <a:t>i</a:t>
            </a:r>
            <a:r>
              <a:rPr lang="nb-NO" dirty="0" smtClean="0"/>
              <a:t> adgangen til å fremme endringssak om samvær</a:t>
            </a:r>
            <a:endParaRPr lang="nb-NO" dirty="0"/>
          </a:p>
        </p:txBody>
      </p:sp>
    </p:spTree>
    <p:extLst>
      <p:ext uri="{BB962C8B-B14F-4D97-AF65-F5344CB8AC3E}">
        <p14:creationId xmlns:p14="http://schemas.microsoft.com/office/powerpoint/2010/main" val="21111931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Dept.èts</a:t>
            </a:r>
            <a:r>
              <a:rPr lang="nb-NO" dirty="0" smtClean="0"/>
              <a:t> reaksjon - tilbakeføring</a:t>
            </a:r>
            <a:endParaRPr lang="nb-NO" dirty="0"/>
          </a:p>
        </p:txBody>
      </p:sp>
      <p:sp>
        <p:nvSpPr>
          <p:cNvPr id="3" name="Plassholder for innhold 2"/>
          <p:cNvSpPr>
            <a:spLocks noGrp="1"/>
          </p:cNvSpPr>
          <p:nvPr>
            <p:ph idx="1"/>
          </p:nvPr>
        </p:nvSpPr>
        <p:spPr/>
        <p:txBody>
          <a:bodyPr/>
          <a:lstStyle/>
          <a:p>
            <a:r>
              <a:rPr lang="nb-NO" dirty="0" smtClean="0"/>
              <a:t>Vurdere anbefalingen nærmere</a:t>
            </a:r>
          </a:p>
          <a:p>
            <a:pPr marL="0" indent="0">
              <a:buNone/>
            </a:pPr>
            <a:r>
              <a:rPr lang="nb-NO" dirty="0" smtClean="0"/>
              <a:t>fordi</a:t>
            </a:r>
          </a:p>
          <a:p>
            <a:r>
              <a:rPr lang="nb-NO" dirty="0" smtClean="0"/>
              <a:t>Tvil om 2 års regel alltid vil være i barnets interesse</a:t>
            </a:r>
            <a:endParaRPr lang="nb-NO" dirty="0"/>
          </a:p>
        </p:txBody>
      </p:sp>
    </p:spTree>
    <p:extLst>
      <p:ext uri="{BB962C8B-B14F-4D97-AF65-F5344CB8AC3E}">
        <p14:creationId xmlns:p14="http://schemas.microsoft.com/office/powerpoint/2010/main" val="28972940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Anbefalinger </a:t>
            </a:r>
            <a:r>
              <a:rPr lang="nb-NO" dirty="0" smtClean="0"/>
              <a:t/>
            </a:r>
            <a:br>
              <a:rPr lang="nb-NO" dirty="0" smtClean="0"/>
            </a:br>
            <a:r>
              <a:rPr lang="nb-NO" dirty="0" smtClean="0"/>
              <a:t>adopsjon </a:t>
            </a:r>
            <a:r>
              <a:rPr lang="nb-NO" dirty="0"/>
              <a:t>som barneverntiltak </a:t>
            </a:r>
          </a:p>
        </p:txBody>
      </p:sp>
      <p:sp>
        <p:nvSpPr>
          <p:cNvPr id="3" name="Plassholder for innhold 2"/>
          <p:cNvSpPr>
            <a:spLocks noGrp="1"/>
          </p:cNvSpPr>
          <p:nvPr>
            <p:ph idx="1"/>
          </p:nvPr>
        </p:nvSpPr>
        <p:spPr/>
        <p:txBody>
          <a:bodyPr>
            <a:normAutofit lnSpcReduction="10000"/>
          </a:bodyPr>
          <a:lstStyle/>
          <a:p>
            <a:pPr marL="0" indent="0">
              <a:buNone/>
            </a:pPr>
            <a:r>
              <a:rPr lang="nb-NO" dirty="0" smtClean="0"/>
              <a:t>Utvalget </a:t>
            </a:r>
            <a:r>
              <a:rPr lang="nb-NO" dirty="0"/>
              <a:t>vil anbefale at: </a:t>
            </a:r>
          </a:p>
          <a:p>
            <a:pPr>
              <a:buFont typeface="Wingdings" pitchFamily="2" charset="2"/>
              <a:buChar char="v"/>
            </a:pPr>
            <a:r>
              <a:rPr lang="nb-NO" dirty="0" smtClean="0"/>
              <a:t>det </a:t>
            </a:r>
            <a:r>
              <a:rPr lang="nb-NO" dirty="0"/>
              <a:t>for spedbarn fra 0 til 18 måneder tas stilling til adopsjon ikke senere enn ett år etter plassering etter </a:t>
            </a:r>
            <a:r>
              <a:rPr lang="nb-NO" dirty="0" err="1"/>
              <a:t>bvl</a:t>
            </a:r>
            <a:r>
              <a:rPr lang="nb-NO" dirty="0"/>
              <a:t> § 4-15, tredje ledd. </a:t>
            </a:r>
          </a:p>
          <a:p>
            <a:pPr>
              <a:buFont typeface="Wingdings" pitchFamily="2" charset="2"/>
              <a:buChar char="v"/>
            </a:pPr>
            <a:r>
              <a:rPr lang="nb-NO" dirty="0" smtClean="0"/>
              <a:t>det </a:t>
            </a:r>
            <a:r>
              <a:rPr lang="nb-NO" dirty="0"/>
              <a:t>for barn mellom 18 måneder til 4 år tas stilling til adopsjon senest 2 år etter fosterhjemsplassering </a:t>
            </a:r>
            <a:r>
              <a:rPr lang="nb-NO" dirty="0" err="1"/>
              <a:t>bvl</a:t>
            </a:r>
            <a:r>
              <a:rPr lang="nb-NO" dirty="0"/>
              <a:t> § 4-15, tredje ledd. </a:t>
            </a:r>
          </a:p>
          <a:p>
            <a:pPr>
              <a:buFont typeface="Wingdings" pitchFamily="2" charset="2"/>
              <a:buChar char="v"/>
            </a:pPr>
            <a:r>
              <a:rPr lang="nb-NO" dirty="0" smtClean="0"/>
              <a:t>Adopsjon </a:t>
            </a:r>
            <a:r>
              <a:rPr lang="nb-NO" dirty="0"/>
              <a:t>alltid vurderes i tilfeller der barn er tidlig og varig plassert i fosterhjem. </a:t>
            </a:r>
          </a:p>
        </p:txBody>
      </p:sp>
    </p:spTree>
    <p:extLst>
      <p:ext uri="{BB962C8B-B14F-4D97-AF65-F5344CB8AC3E}">
        <p14:creationId xmlns:p14="http://schemas.microsoft.com/office/powerpoint/2010/main" val="4842091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Dept</a:t>
            </a:r>
            <a:r>
              <a:rPr lang="nb-NO" dirty="0" smtClean="0"/>
              <a:t>.`ets reaksjon – adopsjon</a:t>
            </a:r>
            <a:endParaRPr lang="nb-NO" dirty="0"/>
          </a:p>
        </p:txBody>
      </p:sp>
      <p:sp>
        <p:nvSpPr>
          <p:cNvPr id="3" name="Plassholder for innhold 2"/>
          <p:cNvSpPr>
            <a:spLocks noGrp="1"/>
          </p:cNvSpPr>
          <p:nvPr>
            <p:ph idx="1"/>
          </p:nvPr>
        </p:nvSpPr>
        <p:spPr/>
        <p:txBody>
          <a:bodyPr/>
          <a:lstStyle/>
          <a:p>
            <a:r>
              <a:rPr lang="nb-NO" dirty="0" smtClean="0"/>
              <a:t>Adopsjon bør kunne brukes oftere</a:t>
            </a:r>
          </a:p>
          <a:p>
            <a:r>
              <a:rPr lang="nb-NO" dirty="0" smtClean="0"/>
              <a:t>Vurdere forslaget nærmere med tanke på at praksisfeltet lettere skal kunne avgjøre når adopsjon er til barnets beste</a:t>
            </a:r>
            <a:endParaRPr lang="nb-NO" dirty="0"/>
          </a:p>
        </p:txBody>
      </p:sp>
    </p:spTree>
    <p:extLst>
      <p:ext uri="{BB962C8B-B14F-4D97-AF65-F5344CB8AC3E}">
        <p14:creationId xmlns:p14="http://schemas.microsoft.com/office/powerpoint/2010/main" val="1020033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Forslag til lovendring </a:t>
            </a:r>
            <a:r>
              <a:rPr lang="nb-NO" dirty="0" smtClean="0"/>
              <a:t/>
            </a:r>
            <a:br>
              <a:rPr lang="nb-NO" dirty="0" smtClean="0"/>
            </a:br>
            <a:r>
              <a:rPr lang="nb-NO" dirty="0" smtClean="0"/>
              <a:t>Barnevernloven </a:t>
            </a:r>
            <a:r>
              <a:rPr lang="nb-NO" dirty="0"/>
              <a:t>som rettighetslov </a:t>
            </a:r>
          </a:p>
        </p:txBody>
      </p:sp>
      <p:sp>
        <p:nvSpPr>
          <p:cNvPr id="3" name="Plassholder for innhold 2"/>
          <p:cNvSpPr>
            <a:spLocks noGrp="1"/>
          </p:cNvSpPr>
          <p:nvPr>
            <p:ph idx="1"/>
          </p:nvPr>
        </p:nvSpPr>
        <p:spPr/>
        <p:txBody>
          <a:bodyPr/>
          <a:lstStyle/>
          <a:p>
            <a:endParaRPr lang="nb-NO" dirty="0"/>
          </a:p>
          <a:p>
            <a:r>
              <a:rPr lang="nb-NO" dirty="0"/>
              <a:t>Utvalget foreslår at barnevernloven blir en rettighetslov. Dette er i tråd med anbefalinger som er gitt i tidligere utredninger og av toneangivende jurister innenfor </a:t>
            </a:r>
            <a:r>
              <a:rPr lang="nb-NO" dirty="0" smtClean="0"/>
              <a:t>barnevernretten </a:t>
            </a:r>
            <a:endParaRPr lang="nb-NO" dirty="0"/>
          </a:p>
        </p:txBody>
      </p:sp>
    </p:spTree>
    <p:extLst>
      <p:ext uri="{BB962C8B-B14F-4D97-AF65-F5344CB8AC3E}">
        <p14:creationId xmlns:p14="http://schemas.microsoft.com/office/powerpoint/2010/main" val="11003496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Lovendring </a:t>
            </a:r>
            <a:r>
              <a:rPr lang="nb-NO" dirty="0" smtClean="0"/>
              <a:t/>
            </a:r>
            <a:br>
              <a:rPr lang="nb-NO" dirty="0" smtClean="0"/>
            </a:br>
            <a:r>
              <a:rPr lang="nb-NO" dirty="0" smtClean="0"/>
              <a:t>Fosterhjem </a:t>
            </a:r>
            <a:r>
              <a:rPr lang="nb-NO" dirty="0"/>
              <a:t>hos nær familie </a:t>
            </a:r>
          </a:p>
        </p:txBody>
      </p:sp>
      <p:sp>
        <p:nvSpPr>
          <p:cNvPr id="3" name="Plassholder for innhold 2"/>
          <p:cNvSpPr>
            <a:spLocks noGrp="1"/>
          </p:cNvSpPr>
          <p:nvPr>
            <p:ph idx="1"/>
          </p:nvPr>
        </p:nvSpPr>
        <p:spPr/>
        <p:txBody>
          <a:bodyPr>
            <a:normAutofit lnSpcReduction="10000"/>
          </a:bodyPr>
          <a:lstStyle/>
          <a:p>
            <a:endParaRPr lang="nb-NO" dirty="0"/>
          </a:p>
          <a:p>
            <a:r>
              <a:rPr lang="nb-NO" dirty="0"/>
              <a:t>Utvalget foreslår at det fastsettes i lov eller forskrift at beslutning om godkjenning av fosterhjem hos nær familie eller andre som gjennom omsorg for barnet eller lignende har nær tilknytning til barnet, skal begrunnes etter reglene om enkeltvedtak. (Forvaltningsloven §§24 og 25 som stiller krav om at en sak alltid skal begrunnes) </a:t>
            </a:r>
          </a:p>
        </p:txBody>
      </p:sp>
    </p:spTree>
    <p:extLst>
      <p:ext uri="{BB962C8B-B14F-4D97-AF65-F5344CB8AC3E}">
        <p14:creationId xmlns:p14="http://schemas.microsoft.com/office/powerpoint/2010/main" val="2824627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a:solidFill>
                  <a:srgbClr val="FF0000"/>
                </a:solidFill>
              </a:rPr>
              <a:t>Det ultimate prinsipp </a:t>
            </a:r>
          </a:p>
        </p:txBody>
      </p:sp>
      <p:sp>
        <p:nvSpPr>
          <p:cNvPr id="3" name="Plassholder for innhold 2"/>
          <p:cNvSpPr>
            <a:spLocks noGrp="1"/>
          </p:cNvSpPr>
          <p:nvPr>
            <p:ph idx="1"/>
          </p:nvPr>
        </p:nvSpPr>
        <p:spPr>
          <a:xfrm>
            <a:off x="179512" y="1600200"/>
            <a:ext cx="8507288" cy="4525963"/>
          </a:xfrm>
        </p:spPr>
        <p:txBody>
          <a:bodyPr/>
          <a:lstStyle/>
          <a:p>
            <a:endParaRPr lang="nb-NO" dirty="0"/>
          </a:p>
          <a:p>
            <a:r>
              <a:rPr lang="nb-NO" sz="2800" dirty="0">
                <a:solidFill>
                  <a:srgbClr val="FF0000"/>
                </a:solidFill>
              </a:rPr>
              <a:t>Utvalget vil understreke at hensynet til barnets beste – formulert i barnevernloven og Barnekonvensjonen – alltid skal være den overordnende retningsgiver for alle beslutninger i barnevernet</a:t>
            </a:r>
            <a:r>
              <a:rPr lang="nb-NO" sz="2400" dirty="0">
                <a:solidFill>
                  <a:srgbClr val="FF0000"/>
                </a:solidFill>
              </a:rPr>
              <a:t>. </a:t>
            </a:r>
            <a:endParaRPr lang="nb-NO" sz="2400" dirty="0" smtClean="0">
              <a:solidFill>
                <a:srgbClr val="FF0000"/>
              </a:solidFill>
            </a:endParaRPr>
          </a:p>
          <a:p>
            <a:endParaRPr lang="nb-NO" sz="2400" dirty="0" smtClean="0">
              <a:solidFill>
                <a:srgbClr val="FF0000"/>
              </a:solidFill>
            </a:endParaRPr>
          </a:p>
          <a:p>
            <a:r>
              <a:rPr lang="nb-NO" sz="2400" dirty="0" smtClean="0">
                <a:solidFill>
                  <a:srgbClr val="FF0000"/>
                </a:solidFill>
              </a:rPr>
              <a:t>Min tilføyelse: Er barnets beste et brukbart arbeidsredskap? </a:t>
            </a:r>
            <a:endParaRPr lang="nb-NO" sz="2400" dirty="0">
              <a:solidFill>
                <a:srgbClr val="FF0000"/>
              </a:solidFill>
            </a:endParaRPr>
          </a:p>
        </p:txBody>
      </p:sp>
    </p:spTree>
    <p:extLst>
      <p:ext uri="{BB962C8B-B14F-4D97-AF65-F5344CB8AC3E}">
        <p14:creationId xmlns:p14="http://schemas.microsoft.com/office/powerpoint/2010/main" val="2488218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395536" y="335856"/>
            <a:ext cx="8132440" cy="1728191"/>
          </a:xfrm>
        </p:spPr>
        <p:txBody>
          <a:bodyPr>
            <a:normAutofit fontScale="90000"/>
          </a:bodyPr>
          <a:lstStyle/>
          <a:p>
            <a:pPr algn="l"/>
            <a:r>
              <a:rPr lang="nb-NO" dirty="0"/>
              <a:t/>
            </a:r>
            <a:br>
              <a:rPr lang="nb-NO" dirty="0"/>
            </a:br>
            <a:r>
              <a:rPr lang="nb-NO" dirty="0"/>
              <a:t> </a:t>
            </a:r>
            <a:r>
              <a:rPr lang="nb-NO" dirty="0" smtClean="0"/>
              <a:t>             </a:t>
            </a:r>
            <a:r>
              <a:rPr lang="nb-NO" sz="2700" b="1" dirty="0" smtClean="0"/>
              <a:t>UTVALG </a:t>
            </a:r>
            <a:r>
              <a:rPr lang="nb-NO" sz="2700" b="1" dirty="0"/>
              <a:t>OM DET BIOLOGISKE PRINSIPP </a:t>
            </a:r>
            <a:r>
              <a:rPr lang="nb-NO" sz="2700" dirty="0"/>
              <a:t/>
            </a:r>
            <a:br>
              <a:rPr lang="nb-NO" sz="2700" dirty="0"/>
            </a:br>
            <a:r>
              <a:rPr lang="nb-NO" sz="2700" dirty="0" smtClean="0"/>
              <a:t>                        </a:t>
            </a:r>
            <a:r>
              <a:rPr lang="nb-NO" sz="2700" b="1" dirty="0" smtClean="0"/>
              <a:t>I </a:t>
            </a:r>
            <a:r>
              <a:rPr lang="nb-NO" sz="2700" b="1" dirty="0"/>
              <a:t>BARNEVERNET </a:t>
            </a:r>
            <a:r>
              <a:rPr lang="nb-NO" sz="2700" dirty="0"/>
              <a:t/>
            </a:r>
            <a:br>
              <a:rPr lang="nb-NO" sz="2700" dirty="0"/>
            </a:br>
            <a:r>
              <a:rPr lang="nb-NO" sz="2700" dirty="0" smtClean="0"/>
              <a:t>                       Utvalg </a:t>
            </a:r>
            <a:r>
              <a:rPr lang="nb-NO" sz="2700" dirty="0"/>
              <a:t>opprettet ved kgl.res. 18. februar 2011 </a:t>
            </a:r>
          </a:p>
        </p:txBody>
      </p:sp>
      <p:sp>
        <p:nvSpPr>
          <p:cNvPr id="3" name="Undertittel 2"/>
          <p:cNvSpPr>
            <a:spLocks noGrp="1"/>
          </p:cNvSpPr>
          <p:nvPr>
            <p:ph type="subTitle" idx="1"/>
          </p:nvPr>
        </p:nvSpPr>
        <p:spPr>
          <a:xfrm>
            <a:off x="323528" y="2564904"/>
            <a:ext cx="8640960" cy="3744416"/>
          </a:xfrm>
        </p:spPr>
        <p:txBody>
          <a:bodyPr>
            <a:normAutofit/>
          </a:bodyPr>
          <a:lstStyle/>
          <a:p>
            <a:pPr algn="l"/>
            <a:r>
              <a:rPr lang="nb-NO" sz="4400" b="1" dirty="0" smtClean="0">
                <a:solidFill>
                  <a:schemeClr val="tx1"/>
                </a:solidFill>
              </a:rPr>
              <a:t>Bedre beskyttelse av barns utvikling </a:t>
            </a:r>
          </a:p>
          <a:p>
            <a:endParaRPr lang="nb-NO" sz="2800" b="1" dirty="0" smtClean="0">
              <a:solidFill>
                <a:schemeClr val="tx1"/>
              </a:solidFill>
            </a:endParaRPr>
          </a:p>
          <a:p>
            <a:r>
              <a:rPr lang="nb-NO" sz="2800" b="1" dirty="0" smtClean="0">
                <a:solidFill>
                  <a:schemeClr val="tx1"/>
                </a:solidFill>
              </a:rPr>
              <a:t>Ekspertutvalgets </a:t>
            </a:r>
            <a:r>
              <a:rPr lang="nb-NO" sz="2800" b="1" dirty="0">
                <a:solidFill>
                  <a:schemeClr val="tx1"/>
                </a:solidFill>
              </a:rPr>
              <a:t>utredning om det biologiske prinsipp i barnevernet NOU 2012:5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764704"/>
            <a:ext cx="891037" cy="1600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1956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Det biologiske prinsipp </a:t>
            </a:r>
          </a:p>
        </p:txBody>
      </p:sp>
      <p:sp>
        <p:nvSpPr>
          <p:cNvPr id="3" name="Plassholder for innhold 2"/>
          <p:cNvSpPr>
            <a:spLocks noGrp="1"/>
          </p:cNvSpPr>
          <p:nvPr>
            <p:ph idx="1"/>
          </p:nvPr>
        </p:nvSpPr>
        <p:spPr/>
        <p:txBody>
          <a:bodyPr>
            <a:normAutofit/>
          </a:bodyPr>
          <a:lstStyle/>
          <a:p>
            <a:r>
              <a:rPr lang="nb-NO" dirty="0" smtClean="0"/>
              <a:t>Kan </a:t>
            </a:r>
            <a:r>
              <a:rPr lang="nb-NO" dirty="0"/>
              <a:t>enkelt formuleres som at det har en egenverdi for barn å vokse opp hos sine biologiske foreldre. Barnevernlovens inngrepsterskel gjenspeiler dette ved at det bare er alvorlig omsorgssvikt som gir grunnlag for omsorgsovertakelse. Slik loven er formulert gjelder inngrepskriteriene likt for biologiske foreldre og andre juridiske foreldre. </a:t>
            </a:r>
          </a:p>
        </p:txBody>
      </p:sp>
    </p:spTree>
    <p:extLst>
      <p:ext uri="{BB962C8B-B14F-4D97-AF65-F5344CB8AC3E}">
        <p14:creationId xmlns:p14="http://schemas.microsoft.com/office/powerpoint/2010/main" val="149357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sier hvem?</a:t>
            </a:r>
            <a:endParaRPr lang="nb-NO" dirty="0"/>
          </a:p>
        </p:txBody>
      </p:sp>
      <p:sp>
        <p:nvSpPr>
          <p:cNvPr id="3" name="Plassholder for innhold 2"/>
          <p:cNvSpPr>
            <a:spLocks noGrp="1"/>
          </p:cNvSpPr>
          <p:nvPr>
            <p:ph idx="1"/>
          </p:nvPr>
        </p:nvSpPr>
        <p:spPr/>
        <p:txBody>
          <a:bodyPr/>
          <a:lstStyle/>
          <a:p>
            <a:r>
              <a:rPr lang="nb-NO" dirty="0" smtClean="0"/>
              <a:t>- en av de bærende grunnverdier er forankret i det såkalte biologiske prinsipp. De grunnleggende verdiene er av en slik karakter at de grunngir seg selv. Vi trenger ikke motivere dem ved hjelp av andre verdier </a:t>
            </a:r>
          </a:p>
          <a:p>
            <a:pPr marL="0" indent="0">
              <a:buNone/>
            </a:pPr>
            <a:r>
              <a:rPr lang="nb-NO" dirty="0" smtClean="0"/>
              <a:t>(eller av forskning, min tilføyelse)</a:t>
            </a:r>
          </a:p>
          <a:p>
            <a:pPr marL="0" indent="0">
              <a:buNone/>
            </a:pPr>
            <a:r>
              <a:rPr lang="nb-NO" sz="2400" dirty="0" smtClean="0"/>
              <a:t>NOU 2000:12 Barnevernet i Norge</a:t>
            </a:r>
            <a:endParaRPr lang="nb-NO" sz="2400" dirty="0"/>
          </a:p>
        </p:txBody>
      </p:sp>
    </p:spTree>
    <p:extLst>
      <p:ext uri="{BB962C8B-B14F-4D97-AF65-F5344CB8AC3E}">
        <p14:creationId xmlns:p14="http://schemas.microsoft.com/office/powerpoint/2010/main" val="3256803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Bioteknologinemnda</a:t>
            </a:r>
            <a:r>
              <a:rPr lang="nb-NO" dirty="0" smtClean="0"/>
              <a:t> </a:t>
            </a:r>
            <a:endParaRPr lang="nb-NO" dirty="0"/>
          </a:p>
        </p:txBody>
      </p:sp>
      <p:sp>
        <p:nvSpPr>
          <p:cNvPr id="3" name="Plassholder for innhold 2"/>
          <p:cNvSpPr>
            <a:spLocks noGrp="1"/>
          </p:cNvSpPr>
          <p:nvPr>
            <p:ph idx="1"/>
          </p:nvPr>
        </p:nvSpPr>
        <p:spPr/>
        <p:txBody>
          <a:bodyPr/>
          <a:lstStyle/>
          <a:p>
            <a:r>
              <a:rPr lang="nb-NO" dirty="0" smtClean="0"/>
              <a:t>Odelstingsproposisjonen ser ut til å gå ut fra at det genetiske båndet er så viktig at mangelen på kontakt med den biologiske far gjør barnet sterkt skadelidende. Odelstingsproposisjonen ser ut til å gå ut fra dette standpunktet</a:t>
            </a:r>
            <a:r>
              <a:rPr lang="nb-NO" b="1" dirty="0" smtClean="0"/>
              <a:t> som et ubegrunnet dogme</a:t>
            </a:r>
            <a:r>
              <a:rPr lang="nb-NO" dirty="0" smtClean="0"/>
              <a:t> (min uthevelse)</a:t>
            </a:r>
          </a:p>
          <a:p>
            <a:pPr marL="0" indent="0">
              <a:buNone/>
            </a:pPr>
            <a:r>
              <a:rPr lang="nb-NO" sz="2400" dirty="0" err="1" smtClean="0"/>
              <a:t>Ot.prop</a:t>
            </a:r>
            <a:r>
              <a:rPr lang="nb-NO" sz="2400" dirty="0" smtClean="0"/>
              <a:t>. 2002-2003 Om fastsettelse av farskap</a:t>
            </a:r>
            <a:endParaRPr lang="nb-NO" sz="2400" dirty="0"/>
          </a:p>
        </p:txBody>
      </p:sp>
    </p:spTree>
    <p:extLst>
      <p:ext uri="{BB962C8B-B14F-4D97-AF65-F5344CB8AC3E}">
        <p14:creationId xmlns:p14="http://schemas.microsoft.com/office/powerpoint/2010/main" val="1251277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St.m</a:t>
            </a:r>
            <a:r>
              <a:rPr lang="nb-NO" dirty="0" smtClean="0"/>
              <a:t>. 40</a:t>
            </a:r>
            <a:endParaRPr lang="nb-NO" dirty="0"/>
          </a:p>
        </p:txBody>
      </p:sp>
      <p:sp>
        <p:nvSpPr>
          <p:cNvPr id="3" name="Plassholder for innhold 2"/>
          <p:cNvSpPr>
            <a:spLocks noGrp="1"/>
          </p:cNvSpPr>
          <p:nvPr>
            <p:ph idx="1"/>
          </p:nvPr>
        </p:nvSpPr>
        <p:spPr/>
        <p:txBody>
          <a:bodyPr>
            <a:normAutofit fontScale="92500"/>
          </a:bodyPr>
          <a:lstStyle/>
          <a:p>
            <a:r>
              <a:rPr lang="nb-NO" dirty="0" smtClean="0"/>
              <a:t>Med direkte relevans for barnevernet kan en også vise til rettsavgjørelser der Høyesterett har fremhevet hvor viktig det biologiske </a:t>
            </a:r>
            <a:r>
              <a:rPr lang="nb-NO" dirty="0"/>
              <a:t>p</a:t>
            </a:r>
            <a:r>
              <a:rPr lang="nb-NO" dirty="0" smtClean="0"/>
              <a:t>rinsippet er. Det innebærer at barn først og fremst skal vokse opp hos sine biologiske foreldre, og at dette i seg selv representerer en stor verdi</a:t>
            </a:r>
          </a:p>
          <a:p>
            <a:r>
              <a:rPr lang="nb-NO" dirty="0" smtClean="0"/>
              <a:t>Tilknytning til biologiske foreldre er i seg selv en ressurs for barnet</a:t>
            </a:r>
          </a:p>
          <a:p>
            <a:pPr marL="0" indent="0">
              <a:buNone/>
            </a:pPr>
            <a:r>
              <a:rPr lang="nb-NO" sz="2600" dirty="0" smtClean="0"/>
              <a:t>BFD 2002: Om barne- og familievernet</a:t>
            </a:r>
            <a:endParaRPr lang="nb-NO" sz="2600" dirty="0"/>
          </a:p>
        </p:txBody>
      </p:sp>
    </p:spTree>
    <p:extLst>
      <p:ext uri="{BB962C8B-B14F-4D97-AF65-F5344CB8AC3E}">
        <p14:creationId xmlns:p14="http://schemas.microsoft.com/office/powerpoint/2010/main" val="3010547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Forskning og det biologiske prinsipp </a:t>
            </a:r>
          </a:p>
        </p:txBody>
      </p:sp>
      <p:sp>
        <p:nvSpPr>
          <p:cNvPr id="3" name="Plassholder for innhold 2"/>
          <p:cNvSpPr>
            <a:spLocks noGrp="1"/>
          </p:cNvSpPr>
          <p:nvPr>
            <p:ph idx="1"/>
          </p:nvPr>
        </p:nvSpPr>
        <p:spPr/>
        <p:txBody>
          <a:bodyPr>
            <a:normAutofit fontScale="70000" lnSpcReduction="20000"/>
          </a:bodyPr>
          <a:lstStyle/>
          <a:p>
            <a:endParaRPr lang="nb-NO" dirty="0"/>
          </a:p>
          <a:p>
            <a:r>
              <a:rPr lang="nb-NO" dirty="0"/>
              <a:t>Utvalget er blitt kjent med at det finnes forskning som viser biologisk preferanse i foreldreskapet (noe mindre overgrep av biologiske foreldre enn steforeldre, noen færre drap av biologiske foreldre enn steforeldre). </a:t>
            </a:r>
          </a:p>
          <a:p>
            <a:r>
              <a:rPr lang="nb-NO" dirty="0" smtClean="0"/>
              <a:t>Utvalget </a:t>
            </a:r>
            <a:r>
              <a:rPr lang="nb-NO" dirty="0"/>
              <a:t>er kjent med at det kan være sosiale preferanser hos biologiske foreldre (gjenkjenning av utseendemessige og atferdsmessige trekk hos barnet knyttet til biologisk familie) </a:t>
            </a:r>
          </a:p>
          <a:p>
            <a:r>
              <a:rPr lang="nb-NO" dirty="0" smtClean="0"/>
              <a:t>Men </a:t>
            </a:r>
            <a:r>
              <a:rPr lang="nb-NO" dirty="0"/>
              <a:t>utvalget tolker forskningen om tilknytningen mellom barn- omsorgsperson som det sterkeste grunnlaget for </a:t>
            </a:r>
            <a:r>
              <a:rPr lang="nb-NO" dirty="0" smtClean="0"/>
              <a:t>utviklingsstøttende </a:t>
            </a:r>
            <a:r>
              <a:rPr lang="nb-NO" dirty="0"/>
              <a:t>foreldreskap. Utvalget har ikke funnet forskningsbaserte holdepunkter som bekrefter eller avkrefter at det har en avgjørende egenverdi for barn å vokse opp med sine foreldre. </a:t>
            </a:r>
          </a:p>
          <a:p>
            <a:pPr marL="0" indent="0">
              <a:buNone/>
            </a:pPr>
            <a:endParaRPr lang="nb-NO" dirty="0"/>
          </a:p>
        </p:txBody>
      </p:sp>
    </p:spTree>
    <p:extLst>
      <p:ext uri="{BB962C8B-B14F-4D97-AF65-F5344CB8AC3E}">
        <p14:creationId xmlns:p14="http://schemas.microsoft.com/office/powerpoint/2010/main" val="2904918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Nytt prinsipp </a:t>
            </a:r>
          </a:p>
        </p:txBody>
      </p:sp>
      <p:sp>
        <p:nvSpPr>
          <p:cNvPr id="3" name="Plassholder for innhold 2"/>
          <p:cNvSpPr>
            <a:spLocks noGrp="1"/>
          </p:cNvSpPr>
          <p:nvPr>
            <p:ph idx="1"/>
          </p:nvPr>
        </p:nvSpPr>
        <p:spPr>
          <a:xfrm>
            <a:off x="457200" y="1340768"/>
            <a:ext cx="8229600" cy="5040560"/>
          </a:xfrm>
        </p:spPr>
        <p:txBody>
          <a:bodyPr>
            <a:normAutofit lnSpcReduction="10000"/>
          </a:bodyPr>
          <a:lstStyle/>
          <a:p>
            <a:r>
              <a:rPr lang="nb-NO" dirty="0" smtClean="0"/>
              <a:t>Utvalget </a:t>
            </a:r>
            <a:r>
              <a:rPr lang="nb-NO" dirty="0"/>
              <a:t>anbefaler etablering av et nytt prinsipp i barnevernet, definert som </a:t>
            </a:r>
            <a:r>
              <a:rPr lang="nb-NO" b="1" dirty="0">
                <a:solidFill>
                  <a:srgbClr val="FF0000"/>
                </a:solidFill>
              </a:rPr>
              <a:t>prinsippet for </a:t>
            </a:r>
            <a:r>
              <a:rPr lang="nb-NO" b="1" dirty="0" err="1">
                <a:solidFill>
                  <a:srgbClr val="FF0000"/>
                </a:solidFill>
              </a:rPr>
              <a:t>utviklingsstøttende</a:t>
            </a:r>
            <a:r>
              <a:rPr lang="nb-NO" b="1" dirty="0">
                <a:solidFill>
                  <a:srgbClr val="FF0000"/>
                </a:solidFill>
              </a:rPr>
              <a:t> tilknytning. </a:t>
            </a:r>
          </a:p>
          <a:p>
            <a:r>
              <a:rPr lang="nb-NO" dirty="0" smtClean="0"/>
              <a:t>Prinsippet </a:t>
            </a:r>
            <a:r>
              <a:rPr lang="nb-NO" dirty="0"/>
              <a:t>bør være førende i forhold til det biologiske prinsipp dersom omsorgsbetingelsene er påvist å være utviklingshemmende </a:t>
            </a:r>
          </a:p>
          <a:p>
            <a:r>
              <a:rPr lang="nb-NO" dirty="0" smtClean="0"/>
              <a:t>Spesielt </a:t>
            </a:r>
            <a:r>
              <a:rPr lang="nb-NO" dirty="0"/>
              <a:t>bør prinsippet bli en sentral </a:t>
            </a:r>
            <a:r>
              <a:rPr lang="nb-NO" dirty="0" smtClean="0"/>
              <a:t>retningsgiver </a:t>
            </a:r>
            <a:r>
              <a:rPr lang="nb-NO" dirty="0"/>
              <a:t>i de vanskeligste beslutningene i barnevernet. </a:t>
            </a:r>
          </a:p>
          <a:p>
            <a:endParaRPr lang="nb-NO" dirty="0"/>
          </a:p>
        </p:txBody>
      </p:sp>
    </p:spTree>
    <p:extLst>
      <p:ext uri="{BB962C8B-B14F-4D97-AF65-F5344CB8AC3E}">
        <p14:creationId xmlns:p14="http://schemas.microsoft.com/office/powerpoint/2010/main" val="3554619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1422</Words>
  <Application>Microsoft Office PowerPoint</Application>
  <PresentationFormat>On-screen Show (4:3)</PresentationFormat>
  <Paragraphs>128</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Office-tema</vt:lpstr>
      <vt:lpstr>NOFCA</vt:lpstr>
      <vt:lpstr>Prinsippene</vt:lpstr>
      <vt:lpstr>               UTVALG OM DET BIOLOGISKE PRINSIPP                          I BARNEVERNET                         Utvalg opprettet ved kgl.res. 18. februar 2011 </vt:lpstr>
      <vt:lpstr>Det biologiske prinsipp </vt:lpstr>
      <vt:lpstr>Hva sier hvem?</vt:lpstr>
      <vt:lpstr>Bioteknologinemnda </vt:lpstr>
      <vt:lpstr>St.m. 40</vt:lpstr>
      <vt:lpstr>Forskning og det biologiske prinsipp </vt:lpstr>
      <vt:lpstr>Nytt prinsipp </vt:lpstr>
      <vt:lpstr>Det store alvoret  Det faglige og moralske grunnlag for utvalgets anbefalinger </vt:lpstr>
      <vt:lpstr>Det store alvoret  Det faglige og moralske grunnlag for utvalgets anbefalinger </vt:lpstr>
      <vt:lpstr>Det store alvoret  Det faglige og moralske grunnlag for utvalgets anbefalinger </vt:lpstr>
      <vt:lpstr>Det store alvoret  Det faglige og moralske grunnlag for utvalgets anbefalinger </vt:lpstr>
      <vt:lpstr>Hjernens utvikling</vt:lpstr>
      <vt:lpstr>Hjernen forts.</vt:lpstr>
      <vt:lpstr>Forslag til lovendring  Ny terskel for tilbakeføring og endring i samvær </vt:lpstr>
      <vt:lpstr>Forslag til samværsordninger </vt:lpstr>
      <vt:lpstr>Praktiske konsekvenser I</vt:lpstr>
      <vt:lpstr>Praktiske konsekvenser II</vt:lpstr>
      <vt:lpstr>Dept.`ets reaksjon - samvær</vt:lpstr>
      <vt:lpstr>Dept.èts reaksjon - tilbakeføring</vt:lpstr>
      <vt:lpstr>Anbefalinger  adopsjon som barneverntiltak </vt:lpstr>
      <vt:lpstr>Dept.`ets reaksjon – adopsjon</vt:lpstr>
      <vt:lpstr>Forslag til lovendring  Barnevernloven som rettighetslov </vt:lpstr>
      <vt:lpstr>Lovendring  Fosterhjem hos nær familie </vt:lpstr>
      <vt:lpstr>Det ultimate prinsipp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Anne Beth</dc:title>
  <dc:creator>Vigdis</dc:creator>
  <cp:lastModifiedBy>Prosjekt</cp:lastModifiedBy>
  <cp:revision>56</cp:revision>
  <dcterms:created xsi:type="dcterms:W3CDTF">2012-12-12T13:44:30Z</dcterms:created>
  <dcterms:modified xsi:type="dcterms:W3CDTF">2013-06-05T07:43:06Z</dcterms:modified>
</cp:coreProperties>
</file>