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7" r:id="rId2"/>
    <p:sldId id="268" r:id="rId3"/>
    <p:sldId id="304" r:id="rId4"/>
    <p:sldId id="291" r:id="rId5"/>
    <p:sldId id="296" r:id="rId6"/>
    <p:sldId id="269" r:id="rId7"/>
    <p:sldId id="297" r:id="rId8"/>
    <p:sldId id="301" r:id="rId9"/>
    <p:sldId id="305" r:id="rId10"/>
    <p:sldId id="306" r:id="rId11"/>
    <p:sldId id="302" r:id="rId12"/>
    <p:sldId id="303" r:id="rId13"/>
    <p:sldId id="299" r:id="rId14"/>
    <p:sldId id="300" r:id="rId15"/>
    <p:sldId id="277" r:id="rId16"/>
    <p:sldId id="298" r:id="rId1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CE93B9-83E6-474D-A0BB-1C112AF3E987}" type="datetimeFigureOut">
              <a:rPr lang="fi-FI" smtClean="0"/>
              <a:t>5.9.2016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A85F0-BEED-49D6-B110-475CB3F39E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3444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C741D-317E-46E4-BDCB-A5788113D8C0}" type="slidenum">
              <a:rPr lang="fi-FI" smtClean="0">
                <a:solidFill>
                  <a:prstClr val="black"/>
                </a:solidFill>
              </a:rPr>
              <a:pPr/>
              <a:t>1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844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C741D-317E-46E4-BDCB-A5788113D8C0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0983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07435" y="1340768"/>
            <a:ext cx="9409045" cy="360040"/>
          </a:xfrm>
          <a:prstGeom prst="rect">
            <a:avLst/>
          </a:prstGeom>
        </p:spPr>
        <p:txBody>
          <a:bodyPr/>
          <a:lstStyle>
            <a:lvl1pPr algn="l">
              <a:defRPr sz="2200" b="1">
                <a:solidFill>
                  <a:srgbClr val="00A0B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007435" y="1988840"/>
            <a:ext cx="9409045" cy="41764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Font typeface="Arial" pitchFamily="34" charset="0"/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25.8.2016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Perhehoidon palvelupäällikkö Alli Uusijärvi  ja erityissosiaalityöntekijä Marjo Mikkonen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C12ED-4B38-49C1-B594-BFBD2E1408D1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55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25.8.2016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Perhehoidon palvelupäällikkö Alli Uusijärvi  ja erityissosiaalityöntekijä Marjo Mikkonen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AD3A-B21C-4BF5-91FB-A4FEAED1745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200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25.8.2016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Perhehoidon palvelupäällikkö Alli Uusijärvi  ja erityissosiaalityöntekijä Marjo Mikkonen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7BC73-C824-4237-A0C2-110333FB60C1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406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25.8.2016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Perhehoidon palvelupäällikkö Alli Uusijärvi  ja erityissosiaalityöntekijä Marjo Mikkonen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976784" y="637698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E4F63A-85E5-4ACF-9EA8-DFC712537F5B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9" name="Kuva 6" descr="Sote_Fin_RGB_png_59557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498851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Kuva 7" descr="kuvio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2384" y="150814"/>
            <a:ext cx="1589616" cy="284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8132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tsikko 1"/>
          <p:cNvSpPr>
            <a:spLocks noGrp="1"/>
          </p:cNvSpPr>
          <p:nvPr>
            <p:ph type="ctrTitle"/>
          </p:nvPr>
        </p:nvSpPr>
        <p:spPr bwMode="auto">
          <a:xfrm>
            <a:off x="2279650" y="1341438"/>
            <a:ext cx="7056438" cy="100744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i-FI" altLang="fi-FI" sz="2400" dirty="0" smtClean="0">
                <a:solidFill>
                  <a:srgbClr val="00B0F0"/>
                </a:solidFill>
                <a:latin typeface="Arial" charset="0"/>
                <a:cs typeface="Arial" charset="0"/>
              </a:rPr>
              <a:t>Foster </a:t>
            </a:r>
            <a:r>
              <a:rPr lang="fi-FI" altLang="fi-FI" sz="2400" dirty="0" err="1" smtClean="0">
                <a:solidFill>
                  <a:srgbClr val="00B0F0"/>
                </a:solidFill>
                <a:latin typeface="Arial" charset="0"/>
                <a:cs typeface="Arial" charset="0"/>
              </a:rPr>
              <a:t>care</a:t>
            </a:r>
            <a:r>
              <a:rPr lang="fi-FI" altLang="fi-FI" sz="2400" dirty="0" smtClean="0">
                <a:solidFill>
                  <a:srgbClr val="00B0F0"/>
                </a:solidFill>
                <a:latin typeface="Arial" charset="0"/>
                <a:cs typeface="Arial" charset="0"/>
              </a:rPr>
              <a:t> in Helsinki</a:t>
            </a:r>
            <a:endParaRPr lang="fi-FI" altLang="fi-FI" sz="2400" dirty="0">
              <a:solidFill>
                <a:srgbClr val="00B0F0"/>
              </a:solidFill>
              <a:latin typeface="Arial" charset="0"/>
              <a:cs typeface="Arial" charset="0"/>
            </a:endParaRPr>
          </a:p>
        </p:txBody>
      </p:sp>
      <p:sp>
        <p:nvSpPr>
          <p:cNvPr id="2051" name="Alaotsikko 2"/>
          <p:cNvSpPr>
            <a:spLocks noGrp="1"/>
          </p:cNvSpPr>
          <p:nvPr>
            <p:ph type="subTitle" idx="1"/>
          </p:nvPr>
        </p:nvSpPr>
        <p:spPr bwMode="auto">
          <a:xfrm>
            <a:off x="2279650" y="1989138"/>
            <a:ext cx="7056438" cy="32018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fi-FI" altLang="fi-FI" dirty="0" smtClean="0">
                <a:latin typeface="Arial" charset="0"/>
                <a:cs typeface="Arial" charset="0"/>
              </a:rPr>
              <a:t> </a:t>
            </a:r>
          </a:p>
          <a:p>
            <a:pPr eaLnBrk="1" hangingPunct="1">
              <a:buFont typeface="Arial" charset="0"/>
              <a:buNone/>
            </a:pPr>
            <a:r>
              <a:rPr lang="fi-FI" altLang="fi-FI" dirty="0" smtClean="0">
                <a:latin typeface="Arial" charset="0"/>
                <a:cs typeface="Arial" charset="0"/>
              </a:rPr>
              <a:t> </a:t>
            </a:r>
          </a:p>
          <a:p>
            <a:pPr eaLnBrk="1" hangingPunct="1">
              <a:buFont typeface="Arial" charset="0"/>
              <a:buNone/>
            </a:pPr>
            <a:endParaRPr lang="fi-FI" altLang="fi-FI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fi-FI" altLang="fi-FI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fi-FI" altLang="fi-FI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fi-FI" altLang="fi-FI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fi-FI" altLang="fi-FI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fi-FI" altLang="fi-FI" dirty="0" smtClean="0">
              <a:latin typeface="Arial" charset="0"/>
              <a:cs typeface="Arial" charset="0"/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2351584" y="5542672"/>
            <a:ext cx="7531751" cy="1187684"/>
          </a:xfrm>
        </p:spPr>
        <p:txBody>
          <a:bodyPr/>
          <a:lstStyle/>
          <a:p>
            <a:r>
              <a:rPr lang="fi-FI" sz="2000" dirty="0" smtClean="0">
                <a:solidFill>
                  <a:srgbClr val="00B0F0"/>
                </a:solidFill>
              </a:rPr>
              <a:t>Lastensuojelun sosiaalityön päällikkö Ritva Mantila</a:t>
            </a:r>
          </a:p>
          <a:p>
            <a:r>
              <a:rPr lang="fi-FI" sz="2000" dirty="0" smtClean="0">
                <a:solidFill>
                  <a:srgbClr val="00B0F0"/>
                </a:solidFill>
              </a:rPr>
              <a:t>Perhehoidon </a:t>
            </a:r>
            <a:r>
              <a:rPr lang="fi-FI" sz="2000" dirty="0">
                <a:solidFill>
                  <a:srgbClr val="00B0F0"/>
                </a:solidFill>
              </a:rPr>
              <a:t>palvelupäällikkö Alli Uusijärvi 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z="1200" smtClean="0">
                <a:solidFill>
                  <a:srgbClr val="00B0F0"/>
                </a:solidFill>
              </a:rPr>
              <a:t>25.8.2016</a:t>
            </a:r>
            <a:endParaRPr lang="fi-FI" sz="1200" dirty="0">
              <a:solidFill>
                <a:srgbClr val="00B0F0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C12ED-4B38-49C1-B594-BFBD2E1408D1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6209" y="2141154"/>
            <a:ext cx="4762500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036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3082" y="538249"/>
            <a:ext cx="10972800" cy="1143000"/>
          </a:xfrm>
        </p:spPr>
        <p:txBody>
          <a:bodyPr/>
          <a:lstStyle/>
          <a:p>
            <a:r>
              <a:rPr lang="fi-FI" dirty="0" err="1" smtClean="0">
                <a:solidFill>
                  <a:srgbClr val="00B0F0"/>
                </a:solidFill>
              </a:rPr>
              <a:t>Support</a:t>
            </a:r>
            <a:r>
              <a:rPr lang="fi-FI" dirty="0" smtClean="0">
                <a:solidFill>
                  <a:srgbClr val="00B0F0"/>
                </a:solidFill>
              </a:rPr>
              <a:t> for </a:t>
            </a:r>
            <a:r>
              <a:rPr lang="fi-FI" dirty="0" err="1" smtClean="0">
                <a:solidFill>
                  <a:srgbClr val="00B0F0"/>
                </a:solidFill>
              </a:rPr>
              <a:t>foster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care</a:t>
            </a:r>
            <a:r>
              <a:rPr lang="fi-FI" dirty="0" smtClean="0">
                <a:solidFill>
                  <a:srgbClr val="00B0F0"/>
                </a:solidFill>
              </a:rPr>
              <a:t> in Helsinki</a:t>
            </a:r>
            <a:endParaRPr lang="fi-FI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>
              <a:solidFill>
                <a:srgbClr val="00B0F0"/>
              </a:solidFill>
            </a:endParaRPr>
          </a:p>
          <a:p>
            <a:r>
              <a:rPr lang="fi-FI" dirty="0" err="1" smtClean="0">
                <a:solidFill>
                  <a:srgbClr val="00B0F0"/>
                </a:solidFill>
              </a:rPr>
              <a:t>Our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support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consists</a:t>
            </a:r>
            <a:r>
              <a:rPr lang="fi-FI" dirty="0">
                <a:solidFill>
                  <a:srgbClr val="00B0F0"/>
                </a:solidFill>
              </a:rPr>
              <a:t> of </a:t>
            </a:r>
            <a:r>
              <a:rPr lang="fi-FI" dirty="0" err="1" smtClean="0">
                <a:solidFill>
                  <a:srgbClr val="00B0F0"/>
                </a:solidFill>
              </a:rPr>
              <a:t>social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counselling</a:t>
            </a:r>
            <a:r>
              <a:rPr lang="fi-FI" dirty="0" smtClean="0">
                <a:solidFill>
                  <a:srgbClr val="00B0F0"/>
                </a:solidFill>
              </a:rPr>
              <a:t>, </a:t>
            </a:r>
            <a:r>
              <a:rPr lang="fi-FI" dirty="0" err="1">
                <a:solidFill>
                  <a:srgbClr val="00B0F0"/>
                </a:solidFill>
              </a:rPr>
              <a:t>psychologist's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service</a:t>
            </a:r>
            <a:r>
              <a:rPr lang="fi-FI" dirty="0" smtClean="0">
                <a:solidFill>
                  <a:srgbClr val="00B0F0"/>
                </a:solidFill>
              </a:rPr>
              <a:t> and </a:t>
            </a:r>
            <a:r>
              <a:rPr lang="fi-FI" dirty="0" err="1">
                <a:solidFill>
                  <a:srgbClr val="00B0F0"/>
                </a:solidFill>
              </a:rPr>
              <a:t>special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social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work</a:t>
            </a:r>
            <a:r>
              <a:rPr lang="fi-FI" dirty="0">
                <a:solidFill>
                  <a:srgbClr val="00B0F0"/>
                </a:solidFill>
              </a:rPr>
              <a:t>. In </a:t>
            </a:r>
            <a:r>
              <a:rPr lang="fi-FI" dirty="0" err="1">
                <a:solidFill>
                  <a:srgbClr val="00B0F0"/>
                </a:solidFill>
              </a:rPr>
              <a:t>addition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we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can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buy</a:t>
            </a:r>
            <a:r>
              <a:rPr lang="fi-FI" dirty="0">
                <a:solidFill>
                  <a:srgbClr val="00B0F0"/>
                </a:solidFill>
              </a:rPr>
              <a:t> for </a:t>
            </a:r>
            <a:r>
              <a:rPr lang="fi-FI" dirty="0" err="1">
                <a:solidFill>
                  <a:srgbClr val="00B0F0"/>
                </a:solidFill>
              </a:rPr>
              <a:t>example</a:t>
            </a:r>
            <a:r>
              <a:rPr lang="fi-FI" dirty="0">
                <a:solidFill>
                  <a:srgbClr val="00B0F0"/>
                </a:solidFill>
              </a:rPr>
              <a:t> home </a:t>
            </a:r>
            <a:r>
              <a:rPr lang="fi-FI" dirty="0" err="1">
                <a:solidFill>
                  <a:srgbClr val="00B0F0"/>
                </a:solidFill>
              </a:rPr>
              <a:t>care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services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or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smtClean="0">
                <a:solidFill>
                  <a:srgbClr val="00B0F0"/>
                </a:solidFill>
              </a:rPr>
              <a:t>supervision </a:t>
            </a:r>
            <a:r>
              <a:rPr lang="fi-FI" dirty="0" err="1" smtClean="0">
                <a:solidFill>
                  <a:srgbClr val="00B0F0"/>
                </a:solidFill>
              </a:rPr>
              <a:t>services</a:t>
            </a:r>
            <a:endParaRPr lang="fi-FI" dirty="0">
              <a:solidFill>
                <a:srgbClr val="00B0F0"/>
              </a:solidFill>
            </a:endParaRP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25.8.2016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Perhehoidon palvelupäällikkö Alli Uusijärvi  ja erityissosiaalityöntekijä Marjo Mikkonen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AD3A-B21C-4BF5-91FB-A4FEAED1745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723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0" y="913608"/>
            <a:ext cx="10972800" cy="1143000"/>
          </a:xfrm>
        </p:spPr>
        <p:txBody>
          <a:bodyPr/>
          <a:lstStyle/>
          <a:p>
            <a:r>
              <a:rPr lang="fi-FI" dirty="0" err="1">
                <a:solidFill>
                  <a:srgbClr val="00B0F0"/>
                </a:solidFill>
              </a:rPr>
              <a:t>S</a:t>
            </a:r>
            <a:r>
              <a:rPr lang="fi-FI" dirty="0" err="1" smtClean="0">
                <a:solidFill>
                  <a:srgbClr val="00B0F0"/>
                </a:solidFill>
              </a:rPr>
              <a:t>upport</a:t>
            </a:r>
            <a:endParaRPr lang="fi-FI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>
              <a:solidFill>
                <a:srgbClr val="00B0F0"/>
              </a:solidFill>
            </a:endParaRPr>
          </a:p>
          <a:p>
            <a:endParaRPr lang="fi-FI" dirty="0">
              <a:solidFill>
                <a:srgbClr val="00B0F0"/>
              </a:solidFill>
            </a:endParaRPr>
          </a:p>
          <a:p>
            <a:r>
              <a:rPr lang="fi-FI" dirty="0" smtClean="0">
                <a:solidFill>
                  <a:srgbClr val="00B0F0"/>
                </a:solidFill>
              </a:rPr>
              <a:t>For </a:t>
            </a:r>
            <a:r>
              <a:rPr lang="fi-FI" dirty="0" err="1" smtClean="0">
                <a:solidFill>
                  <a:srgbClr val="00B0F0"/>
                </a:solidFill>
              </a:rPr>
              <a:t>some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years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ago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we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realized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that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we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should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put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greatist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effort</a:t>
            </a:r>
            <a:r>
              <a:rPr lang="fi-FI" dirty="0" smtClean="0">
                <a:solidFill>
                  <a:srgbClr val="00B0F0"/>
                </a:solidFill>
              </a:rPr>
              <a:t> in </a:t>
            </a:r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beginning</a:t>
            </a:r>
            <a:r>
              <a:rPr lang="fi-FI" dirty="0" smtClean="0">
                <a:solidFill>
                  <a:srgbClr val="00B0F0"/>
                </a:solidFill>
              </a:rPr>
              <a:t> of </a:t>
            </a:r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placement</a:t>
            </a:r>
            <a:r>
              <a:rPr lang="fi-FI" dirty="0" smtClean="0">
                <a:solidFill>
                  <a:srgbClr val="00B0F0"/>
                </a:solidFill>
              </a:rPr>
              <a:t>, it is </a:t>
            </a:r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most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efficient</a:t>
            </a:r>
            <a:r>
              <a:rPr lang="fi-FI" dirty="0" smtClean="0">
                <a:solidFill>
                  <a:srgbClr val="00B0F0"/>
                </a:solidFill>
              </a:rPr>
              <a:t> to </a:t>
            </a:r>
            <a:r>
              <a:rPr lang="fi-FI" dirty="0" err="1" smtClean="0">
                <a:solidFill>
                  <a:srgbClr val="00B0F0"/>
                </a:solidFill>
              </a:rPr>
              <a:t>support</a:t>
            </a:r>
            <a:r>
              <a:rPr lang="fi-FI" dirty="0" smtClean="0">
                <a:solidFill>
                  <a:srgbClr val="00B0F0"/>
                </a:solidFill>
              </a:rPr>
              <a:t> - </a:t>
            </a:r>
            <a:r>
              <a:rPr lang="fi-FI" dirty="0" err="1" smtClean="0">
                <a:solidFill>
                  <a:srgbClr val="00B0F0"/>
                </a:solidFill>
              </a:rPr>
              <a:t>especially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new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foster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families</a:t>
            </a:r>
            <a:r>
              <a:rPr lang="fi-FI" dirty="0" smtClean="0">
                <a:solidFill>
                  <a:srgbClr val="00B0F0"/>
                </a:solidFill>
              </a:rPr>
              <a:t> - in </a:t>
            </a:r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first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year</a:t>
            </a:r>
            <a:r>
              <a:rPr lang="fi-FI" dirty="0" smtClean="0">
                <a:solidFill>
                  <a:srgbClr val="00B0F0"/>
                </a:solidFill>
              </a:rPr>
              <a:t> of </a:t>
            </a:r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placement</a:t>
            </a:r>
            <a:r>
              <a:rPr lang="fi-FI" dirty="0" smtClean="0">
                <a:solidFill>
                  <a:srgbClr val="00B0F0"/>
                </a:solidFill>
              </a:rPr>
              <a:t>, </a:t>
            </a:r>
            <a:r>
              <a:rPr lang="fi-FI" dirty="0" err="1" smtClean="0">
                <a:solidFill>
                  <a:srgbClr val="00B0F0"/>
                </a:solidFill>
              </a:rPr>
              <a:t>We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have</a:t>
            </a:r>
            <a:r>
              <a:rPr lang="fi-FI" dirty="0" smtClean="0">
                <a:solidFill>
                  <a:srgbClr val="00B0F0"/>
                </a:solidFill>
              </a:rPr>
              <a:t> a </a:t>
            </a:r>
            <a:r>
              <a:rPr lang="fi-FI" dirty="0" err="1" smtClean="0">
                <a:solidFill>
                  <a:srgbClr val="00B0F0"/>
                </a:solidFill>
              </a:rPr>
              <a:t>model</a:t>
            </a:r>
            <a:r>
              <a:rPr lang="fi-FI" dirty="0" smtClean="0">
                <a:solidFill>
                  <a:srgbClr val="00B0F0"/>
                </a:solidFill>
              </a:rPr>
              <a:t> for </a:t>
            </a:r>
            <a:r>
              <a:rPr lang="fi-FI" dirty="0" err="1" smtClean="0">
                <a:solidFill>
                  <a:srgbClr val="00B0F0"/>
                </a:solidFill>
              </a:rPr>
              <a:t>that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first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year´s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work</a:t>
            </a:r>
            <a:r>
              <a:rPr lang="fi-FI" dirty="0" smtClean="0">
                <a:solidFill>
                  <a:srgbClr val="00B0F0"/>
                </a:solidFill>
              </a:rPr>
              <a:t>,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25.8.2016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Perhehoidon palvelupäällikkö Alli Uusijärvi  ja erityissosiaalityöntekijä Marjo Mikkonen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AD3A-B21C-4BF5-91FB-A4FEAED1745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017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>
                <a:solidFill>
                  <a:srgbClr val="00B0F0"/>
                </a:solidFill>
              </a:rPr>
              <a:t>Support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endParaRPr lang="fi-FI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>
              <a:solidFill>
                <a:srgbClr val="00B0F0"/>
              </a:solidFill>
            </a:endParaRPr>
          </a:p>
          <a:p>
            <a:r>
              <a:rPr lang="fi-FI" dirty="0" err="1" smtClean="0">
                <a:solidFill>
                  <a:srgbClr val="00B0F0"/>
                </a:solidFill>
              </a:rPr>
              <a:t>We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have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almost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ten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years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experience</a:t>
            </a:r>
            <a:r>
              <a:rPr lang="fi-FI" dirty="0">
                <a:solidFill>
                  <a:srgbClr val="00B0F0"/>
                </a:solidFill>
              </a:rPr>
              <a:t> of </a:t>
            </a:r>
            <a:r>
              <a:rPr lang="fi-FI" dirty="0" err="1">
                <a:solidFill>
                  <a:srgbClr val="00B0F0"/>
                </a:solidFill>
              </a:rPr>
              <a:t>the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weekend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coaching</a:t>
            </a:r>
            <a:r>
              <a:rPr lang="fi-FI" dirty="0">
                <a:solidFill>
                  <a:srgbClr val="00B0F0"/>
                </a:solidFill>
              </a:rPr>
              <a:t> for </a:t>
            </a:r>
            <a:r>
              <a:rPr lang="fi-FI" dirty="0" err="1">
                <a:solidFill>
                  <a:srgbClr val="00B0F0"/>
                </a:solidFill>
              </a:rPr>
              <a:t>the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new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foster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families</a:t>
            </a:r>
            <a:r>
              <a:rPr lang="fi-FI" dirty="0">
                <a:solidFill>
                  <a:srgbClr val="00B0F0"/>
                </a:solidFill>
              </a:rPr>
              <a:t>.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We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invite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whole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families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after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their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first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year</a:t>
            </a:r>
            <a:r>
              <a:rPr lang="fi-FI" dirty="0">
                <a:solidFill>
                  <a:srgbClr val="00B0F0"/>
                </a:solidFill>
              </a:rPr>
              <a:t> as </a:t>
            </a:r>
            <a:r>
              <a:rPr lang="fi-FI" dirty="0" err="1">
                <a:solidFill>
                  <a:srgbClr val="00B0F0"/>
                </a:solidFill>
              </a:rPr>
              <a:t>foster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families</a:t>
            </a:r>
            <a:r>
              <a:rPr lang="fi-FI" dirty="0">
                <a:solidFill>
                  <a:srgbClr val="00B0F0"/>
                </a:solidFill>
              </a:rPr>
              <a:t> to </a:t>
            </a:r>
            <a:r>
              <a:rPr lang="fi-FI" dirty="0" err="1">
                <a:solidFill>
                  <a:srgbClr val="00B0F0"/>
                </a:solidFill>
              </a:rPr>
              <a:t>spend</a:t>
            </a:r>
            <a:r>
              <a:rPr lang="fi-FI" dirty="0">
                <a:solidFill>
                  <a:srgbClr val="00B0F0"/>
                </a:solidFill>
              </a:rPr>
              <a:t> a </a:t>
            </a:r>
            <a:r>
              <a:rPr lang="fi-FI" dirty="0" err="1">
                <a:solidFill>
                  <a:srgbClr val="00B0F0"/>
                </a:solidFill>
              </a:rPr>
              <a:t>weekend</a:t>
            </a:r>
            <a:r>
              <a:rPr lang="fi-FI" dirty="0">
                <a:solidFill>
                  <a:srgbClr val="00B0F0"/>
                </a:solidFill>
              </a:rPr>
              <a:t> at hotel and to </a:t>
            </a:r>
            <a:r>
              <a:rPr lang="fi-FI" dirty="0" err="1">
                <a:solidFill>
                  <a:srgbClr val="00B0F0"/>
                </a:solidFill>
              </a:rPr>
              <a:t>participate</a:t>
            </a:r>
            <a:r>
              <a:rPr lang="fi-FI" dirty="0">
                <a:solidFill>
                  <a:srgbClr val="00B0F0"/>
                </a:solidFill>
              </a:rPr>
              <a:t> in </a:t>
            </a:r>
            <a:r>
              <a:rPr lang="fi-FI" dirty="0" err="1" smtClean="0">
                <a:solidFill>
                  <a:srgbClr val="00B0F0"/>
                </a:solidFill>
              </a:rPr>
              <a:t>coaching</a:t>
            </a:r>
            <a:r>
              <a:rPr lang="fi-FI" dirty="0">
                <a:solidFill>
                  <a:srgbClr val="00B0F0"/>
                </a:solidFill>
              </a:rPr>
              <a:t>.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W</a:t>
            </a:r>
            <a:r>
              <a:rPr lang="fi-FI" dirty="0" err="1" smtClean="0">
                <a:solidFill>
                  <a:srgbClr val="00B0F0"/>
                </a:solidFill>
              </a:rPr>
              <a:t>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repeat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that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after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second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year</a:t>
            </a:r>
            <a:r>
              <a:rPr lang="fi-FI" dirty="0">
                <a:solidFill>
                  <a:srgbClr val="00B0F0"/>
                </a:solidFill>
              </a:rPr>
              <a:t> and </a:t>
            </a:r>
            <a:r>
              <a:rPr lang="fi-FI" dirty="0" err="1">
                <a:solidFill>
                  <a:srgbClr val="00B0F0"/>
                </a:solidFill>
              </a:rPr>
              <a:t>after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three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years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we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invite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only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the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foster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parents</a:t>
            </a:r>
            <a:endParaRPr lang="fi-FI" dirty="0">
              <a:solidFill>
                <a:srgbClr val="00B0F0"/>
              </a:solidFill>
            </a:endParaRPr>
          </a:p>
          <a:p>
            <a:r>
              <a:rPr lang="fi-FI" dirty="0" smtClean="0">
                <a:solidFill>
                  <a:srgbClr val="00B0F0"/>
                </a:solidFill>
              </a:rPr>
              <a:t>In </a:t>
            </a:r>
            <a:r>
              <a:rPr lang="fi-FI" dirty="0" err="1" smtClean="0">
                <a:solidFill>
                  <a:srgbClr val="00B0F0"/>
                </a:solidFill>
              </a:rPr>
              <a:t>addition</a:t>
            </a:r>
            <a:r>
              <a:rPr lang="fi-FI" dirty="0" smtClean="0">
                <a:solidFill>
                  <a:srgbClr val="00B0F0"/>
                </a:solidFill>
              </a:rPr>
              <a:t> to </a:t>
            </a:r>
            <a:r>
              <a:rPr lang="fi-FI" dirty="0" err="1" smtClean="0">
                <a:solidFill>
                  <a:srgbClr val="00B0F0"/>
                </a:solidFill>
              </a:rPr>
              <a:t>these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weekends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we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offer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one-day-lectures</a:t>
            </a:r>
            <a:r>
              <a:rPr lang="fi-FI" dirty="0" smtClean="0">
                <a:solidFill>
                  <a:srgbClr val="00B0F0"/>
                </a:solidFill>
              </a:rPr>
              <a:t> for </a:t>
            </a:r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long </a:t>
            </a:r>
            <a:r>
              <a:rPr lang="fi-FI" dirty="0" err="1" smtClean="0">
                <a:solidFill>
                  <a:srgbClr val="00B0F0"/>
                </a:solidFill>
              </a:rPr>
              <a:t>served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foster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parents</a:t>
            </a:r>
            <a:endParaRPr lang="fi-FI" dirty="0">
              <a:solidFill>
                <a:srgbClr val="00B0F0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25.8.2016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Perhehoidon palvelupäällikkö Alli Uusijärvi  ja erityissosiaalityöntekijä Marjo Mikkonen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AD3A-B21C-4BF5-91FB-A4FEAED1745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55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>
                <a:solidFill>
                  <a:srgbClr val="00B0F0"/>
                </a:solidFill>
              </a:rPr>
              <a:t>Participation</a:t>
            </a:r>
            <a:endParaRPr lang="fi-FI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>
                <a:solidFill>
                  <a:srgbClr val="00B0F0"/>
                </a:solidFill>
              </a:rPr>
              <a:t>We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support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children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by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assisting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their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parents</a:t>
            </a:r>
            <a:r>
              <a:rPr lang="fi-FI" dirty="0" smtClean="0">
                <a:solidFill>
                  <a:srgbClr val="00B0F0"/>
                </a:solidFill>
              </a:rPr>
              <a:t> in </a:t>
            </a:r>
            <a:r>
              <a:rPr lang="fi-FI" dirty="0" err="1" smtClean="0">
                <a:solidFill>
                  <a:srgbClr val="00B0F0"/>
                </a:solidFill>
              </a:rPr>
              <a:t>empowerment</a:t>
            </a:r>
            <a:r>
              <a:rPr lang="fi-FI" dirty="0" smtClean="0">
                <a:solidFill>
                  <a:srgbClr val="00B0F0"/>
                </a:solidFill>
              </a:rPr>
              <a:t>. In </a:t>
            </a:r>
            <a:r>
              <a:rPr lang="fi-FI" dirty="0" err="1" smtClean="0">
                <a:solidFill>
                  <a:srgbClr val="00B0F0"/>
                </a:solidFill>
              </a:rPr>
              <a:t>addition</a:t>
            </a:r>
            <a:r>
              <a:rPr lang="fi-FI" dirty="0" smtClean="0">
                <a:solidFill>
                  <a:srgbClr val="00B0F0"/>
                </a:solidFill>
              </a:rPr>
              <a:t> to </a:t>
            </a:r>
            <a:r>
              <a:rPr lang="fi-FI" dirty="0" err="1" smtClean="0">
                <a:solidFill>
                  <a:srgbClr val="00B0F0"/>
                </a:solidFill>
              </a:rPr>
              <a:t>counselling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we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give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parents</a:t>
            </a:r>
            <a:r>
              <a:rPr lang="fi-FI" dirty="0" smtClean="0">
                <a:solidFill>
                  <a:srgbClr val="00B0F0"/>
                </a:solidFill>
              </a:rPr>
              <a:t>  </a:t>
            </a:r>
            <a:r>
              <a:rPr lang="fi-FI" dirty="0" err="1" smtClean="0">
                <a:solidFill>
                  <a:srgbClr val="00B0F0"/>
                </a:solidFill>
              </a:rPr>
              <a:t>opportunity</a:t>
            </a:r>
            <a:r>
              <a:rPr lang="fi-FI" dirty="0" smtClean="0">
                <a:solidFill>
                  <a:srgbClr val="00B0F0"/>
                </a:solidFill>
              </a:rPr>
              <a:t> to </a:t>
            </a:r>
            <a:r>
              <a:rPr lang="fi-FI" dirty="0" err="1" smtClean="0">
                <a:solidFill>
                  <a:srgbClr val="00B0F0"/>
                </a:solidFill>
              </a:rPr>
              <a:t>participate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>
                <a:solidFill>
                  <a:srgbClr val="00B0F0"/>
                </a:solidFill>
              </a:rPr>
              <a:t>in </a:t>
            </a:r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peer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group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or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family</a:t>
            </a:r>
            <a:r>
              <a:rPr lang="fi-FI" dirty="0" smtClean="0">
                <a:solidFill>
                  <a:srgbClr val="00B0F0"/>
                </a:solidFill>
              </a:rPr>
              <a:t> camp.</a:t>
            </a:r>
          </a:p>
          <a:p>
            <a:r>
              <a:rPr lang="fi-FI" dirty="0" err="1" smtClean="0">
                <a:solidFill>
                  <a:srgbClr val="00B0F0"/>
                </a:solidFill>
              </a:rPr>
              <a:t>We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are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concidering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children</a:t>
            </a:r>
            <a:r>
              <a:rPr lang="fi-FI" dirty="0" smtClean="0">
                <a:solidFill>
                  <a:srgbClr val="00B0F0"/>
                </a:solidFill>
              </a:rPr>
              <a:t> and </a:t>
            </a:r>
            <a:r>
              <a:rPr lang="fi-FI" dirty="0" err="1" smtClean="0">
                <a:solidFill>
                  <a:srgbClr val="00B0F0"/>
                </a:solidFill>
              </a:rPr>
              <a:t>parents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more</a:t>
            </a:r>
            <a:r>
              <a:rPr lang="fi-FI" dirty="0" smtClean="0">
                <a:solidFill>
                  <a:srgbClr val="00B0F0"/>
                </a:solidFill>
              </a:rPr>
              <a:t> and </a:t>
            </a:r>
            <a:r>
              <a:rPr lang="fi-FI" dirty="0" err="1" smtClean="0">
                <a:solidFill>
                  <a:srgbClr val="00B0F0"/>
                </a:solidFill>
              </a:rPr>
              <a:t>more</a:t>
            </a:r>
            <a:r>
              <a:rPr lang="fi-FI" dirty="0" smtClean="0">
                <a:solidFill>
                  <a:srgbClr val="00B0F0"/>
                </a:solidFill>
              </a:rPr>
              <a:t> as </a:t>
            </a:r>
            <a:r>
              <a:rPr lang="fi-FI" dirty="0" err="1" smtClean="0">
                <a:solidFill>
                  <a:srgbClr val="00B0F0"/>
                </a:solidFill>
              </a:rPr>
              <a:t>partners</a:t>
            </a:r>
            <a:r>
              <a:rPr lang="fi-FI" dirty="0" smtClean="0">
                <a:solidFill>
                  <a:srgbClr val="00B0F0"/>
                </a:solidFill>
              </a:rPr>
              <a:t>. </a:t>
            </a:r>
            <a:r>
              <a:rPr lang="fi-FI" dirty="0" err="1" smtClean="0">
                <a:solidFill>
                  <a:srgbClr val="00B0F0"/>
                </a:solidFill>
              </a:rPr>
              <a:t>We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have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realized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that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they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are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best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experts</a:t>
            </a:r>
            <a:r>
              <a:rPr lang="fi-FI" dirty="0" smtClean="0">
                <a:solidFill>
                  <a:srgbClr val="00B0F0"/>
                </a:solidFill>
              </a:rPr>
              <a:t> on </a:t>
            </a:r>
            <a:r>
              <a:rPr lang="fi-FI" dirty="0" err="1" smtClean="0">
                <a:solidFill>
                  <a:srgbClr val="00B0F0"/>
                </a:solidFill>
              </a:rPr>
              <a:t>their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own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affairs</a:t>
            </a:r>
            <a:r>
              <a:rPr lang="fi-FI" dirty="0" smtClean="0">
                <a:solidFill>
                  <a:srgbClr val="00B0F0"/>
                </a:solidFill>
              </a:rPr>
              <a:t>. </a:t>
            </a:r>
            <a:r>
              <a:rPr lang="fi-FI" dirty="0" err="1" smtClean="0">
                <a:solidFill>
                  <a:srgbClr val="00B0F0"/>
                </a:solidFill>
              </a:rPr>
              <a:t>This</a:t>
            </a:r>
            <a:r>
              <a:rPr lang="fi-FI" dirty="0" smtClean="0">
                <a:solidFill>
                  <a:srgbClr val="00B0F0"/>
                </a:solidFill>
              </a:rPr>
              <a:t> is </a:t>
            </a:r>
            <a:r>
              <a:rPr lang="fi-FI" dirty="0" err="1" smtClean="0">
                <a:solidFill>
                  <a:srgbClr val="00B0F0"/>
                </a:solidFill>
              </a:rPr>
              <a:t>not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always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easy</a:t>
            </a:r>
            <a:r>
              <a:rPr lang="fi-FI" dirty="0" smtClean="0">
                <a:solidFill>
                  <a:srgbClr val="00B0F0"/>
                </a:solidFill>
              </a:rPr>
              <a:t> for </a:t>
            </a:r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authorities</a:t>
            </a:r>
            <a:r>
              <a:rPr lang="fi-FI" dirty="0" smtClean="0">
                <a:solidFill>
                  <a:srgbClr val="00B0F0"/>
                </a:solidFill>
              </a:rPr>
              <a:t>.</a:t>
            </a:r>
            <a:endParaRPr lang="fi-FI" dirty="0">
              <a:solidFill>
                <a:srgbClr val="00B0F0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25.8.2016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Perhehoidon palvelupäällikkö Alli Uusijärvi  ja erityissosiaalityöntekijä Marjo Mikkonen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AD3A-B21C-4BF5-91FB-A4FEAED1745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797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>
                <a:solidFill>
                  <a:srgbClr val="00B0F0"/>
                </a:solidFill>
              </a:rPr>
              <a:t>Development</a:t>
            </a:r>
            <a:endParaRPr lang="fi-FI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>
              <a:solidFill>
                <a:srgbClr val="00B0F0"/>
              </a:solidFill>
            </a:endParaRPr>
          </a:p>
          <a:p>
            <a:r>
              <a:rPr lang="fi-FI" dirty="0" smtClean="0">
                <a:solidFill>
                  <a:srgbClr val="00B0F0"/>
                </a:solidFill>
              </a:rPr>
              <a:t>For </a:t>
            </a:r>
            <a:r>
              <a:rPr lang="fi-FI" dirty="0" err="1" smtClean="0">
                <a:solidFill>
                  <a:srgbClr val="00B0F0"/>
                </a:solidFill>
              </a:rPr>
              <a:t>some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years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we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have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had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also</a:t>
            </a:r>
            <a:r>
              <a:rPr lang="fi-FI" dirty="0" smtClean="0">
                <a:solidFill>
                  <a:srgbClr val="00B0F0"/>
                </a:solidFill>
              </a:rPr>
              <a:t> in Helsinki on </a:t>
            </a:r>
            <a:r>
              <a:rPr lang="fi-FI" dirty="0" err="1" smtClean="0">
                <a:solidFill>
                  <a:srgbClr val="00B0F0"/>
                </a:solidFill>
              </a:rPr>
              <a:t>peer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group</a:t>
            </a:r>
            <a:r>
              <a:rPr lang="fi-FI" dirty="0" smtClean="0">
                <a:solidFill>
                  <a:srgbClr val="00B0F0"/>
                </a:solidFill>
              </a:rPr>
              <a:t> of </a:t>
            </a:r>
            <a:r>
              <a:rPr lang="fi-FI" dirty="0" err="1" smtClean="0">
                <a:solidFill>
                  <a:srgbClr val="00B0F0"/>
                </a:solidFill>
              </a:rPr>
              <a:t>young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people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who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have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been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placed</a:t>
            </a:r>
            <a:r>
              <a:rPr lang="fi-FI" dirty="0" smtClean="0">
                <a:solidFill>
                  <a:srgbClr val="00B0F0"/>
                </a:solidFill>
              </a:rPr>
              <a:t> in </a:t>
            </a:r>
            <a:r>
              <a:rPr lang="fi-FI" dirty="0" err="1" smtClean="0">
                <a:solidFill>
                  <a:srgbClr val="00B0F0"/>
                </a:solidFill>
              </a:rPr>
              <a:t>foster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families</a:t>
            </a:r>
            <a:r>
              <a:rPr lang="fi-FI" dirty="0" smtClean="0">
                <a:solidFill>
                  <a:srgbClr val="00B0F0"/>
                </a:solidFill>
              </a:rPr>
              <a:t>. </a:t>
            </a:r>
            <a:r>
              <a:rPr lang="fi-FI" dirty="0" err="1" smtClean="0">
                <a:solidFill>
                  <a:srgbClr val="00B0F0"/>
                </a:solidFill>
              </a:rPr>
              <a:t>They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assist</a:t>
            </a:r>
            <a:r>
              <a:rPr lang="fi-FI" dirty="0" smtClean="0">
                <a:solidFill>
                  <a:srgbClr val="00B0F0"/>
                </a:solidFill>
              </a:rPr>
              <a:t> in </a:t>
            </a:r>
            <a:r>
              <a:rPr lang="fi-FI" dirty="0" err="1" smtClean="0">
                <a:solidFill>
                  <a:srgbClr val="00B0F0"/>
                </a:solidFill>
              </a:rPr>
              <a:t>our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development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work</a:t>
            </a:r>
            <a:r>
              <a:rPr lang="fi-FI" dirty="0" smtClean="0">
                <a:solidFill>
                  <a:srgbClr val="00B0F0"/>
                </a:solidFill>
              </a:rPr>
              <a:t>.</a:t>
            </a:r>
          </a:p>
          <a:p>
            <a:pPr marL="0" indent="0">
              <a:buNone/>
            </a:pPr>
            <a:r>
              <a:rPr lang="fi-FI" dirty="0" err="1" smtClean="0">
                <a:solidFill>
                  <a:srgbClr val="FFC000"/>
                </a:solidFill>
              </a:rPr>
              <a:t>Latest</a:t>
            </a:r>
            <a:r>
              <a:rPr lang="fi-FI" dirty="0" smtClean="0">
                <a:solidFill>
                  <a:srgbClr val="FFC000"/>
                </a:solidFill>
              </a:rPr>
              <a:t> news…</a:t>
            </a:r>
          </a:p>
          <a:p>
            <a:r>
              <a:rPr lang="fi-FI" dirty="0" err="1">
                <a:solidFill>
                  <a:srgbClr val="00B0F0"/>
                </a:solidFill>
              </a:rPr>
              <a:t>W</a:t>
            </a:r>
            <a:r>
              <a:rPr lang="fi-FI" dirty="0" err="1" smtClean="0">
                <a:solidFill>
                  <a:srgbClr val="00B0F0"/>
                </a:solidFill>
              </a:rPr>
              <a:t>e´ve</a:t>
            </a:r>
            <a:r>
              <a:rPr lang="fi-FI" dirty="0" smtClean="0">
                <a:solidFill>
                  <a:srgbClr val="00B0F0"/>
                </a:solidFill>
              </a:rPr>
              <a:t> got a </a:t>
            </a:r>
            <a:r>
              <a:rPr lang="fi-FI" dirty="0" err="1" smtClean="0">
                <a:solidFill>
                  <a:srgbClr val="00B0F0"/>
                </a:solidFill>
              </a:rPr>
              <a:t>new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vacancy</a:t>
            </a:r>
            <a:r>
              <a:rPr lang="fi-FI" dirty="0" smtClean="0">
                <a:solidFill>
                  <a:srgbClr val="00B0F0"/>
                </a:solidFill>
              </a:rPr>
              <a:t> for </a:t>
            </a:r>
            <a:r>
              <a:rPr lang="fi-FI" dirty="0" err="1" smtClean="0">
                <a:solidFill>
                  <a:srgbClr val="00B0F0"/>
                </a:solidFill>
              </a:rPr>
              <a:t>managing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foster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family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services</a:t>
            </a:r>
            <a:r>
              <a:rPr lang="fi-FI" dirty="0" smtClean="0">
                <a:solidFill>
                  <a:srgbClr val="00B0F0"/>
                </a:solidFill>
              </a:rPr>
              <a:t>. </a:t>
            </a:r>
            <a:r>
              <a:rPr lang="fi-FI" dirty="0" err="1" smtClean="0">
                <a:solidFill>
                  <a:srgbClr val="00B0F0"/>
                </a:solidFill>
              </a:rPr>
              <a:t>This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helps</a:t>
            </a:r>
            <a:r>
              <a:rPr lang="fi-FI" dirty="0" smtClean="0">
                <a:solidFill>
                  <a:srgbClr val="00B0F0"/>
                </a:solidFill>
              </a:rPr>
              <a:t> to </a:t>
            </a:r>
            <a:r>
              <a:rPr lang="fi-FI" dirty="0" err="1" smtClean="0">
                <a:solidFill>
                  <a:srgbClr val="00B0F0"/>
                </a:solidFill>
              </a:rPr>
              <a:t>develope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support</a:t>
            </a:r>
            <a:r>
              <a:rPr lang="fi-FI" dirty="0" smtClean="0">
                <a:solidFill>
                  <a:srgbClr val="00B0F0"/>
                </a:solidFill>
              </a:rPr>
              <a:t> and </a:t>
            </a:r>
            <a:r>
              <a:rPr lang="fi-FI" dirty="0" err="1" smtClean="0">
                <a:solidFill>
                  <a:srgbClr val="00B0F0"/>
                </a:solidFill>
              </a:rPr>
              <a:t>keep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better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contacts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with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voluntary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organizations</a:t>
            </a:r>
            <a:r>
              <a:rPr lang="fi-FI" dirty="0" smtClean="0">
                <a:solidFill>
                  <a:srgbClr val="00B0F0"/>
                </a:solidFill>
              </a:rPr>
              <a:t>.</a:t>
            </a:r>
          </a:p>
          <a:p>
            <a:pPr marL="0" indent="0">
              <a:buNone/>
            </a:pPr>
            <a:endParaRPr lang="fi-FI" dirty="0">
              <a:solidFill>
                <a:srgbClr val="00B0F0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25.8.2016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Perhehoidon palvelupäällikkö Alli Uusijärvi  ja erityissosiaalityöntekijä Marjo Mikkonen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AD3A-B21C-4BF5-91FB-A4FEAED1745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627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65100" y="937114"/>
            <a:ext cx="9409045" cy="776356"/>
          </a:xfrm>
        </p:spPr>
        <p:txBody>
          <a:bodyPr/>
          <a:lstStyle/>
          <a:p>
            <a:r>
              <a:rPr lang="fi-FI" sz="4400" dirty="0" smtClean="0">
                <a:latin typeface="+mn-lt"/>
              </a:rPr>
              <a:t>			</a:t>
            </a:r>
            <a:r>
              <a:rPr lang="fi-FI" sz="4400" dirty="0" smtClean="0">
                <a:solidFill>
                  <a:srgbClr val="00B0F0"/>
                </a:solidFill>
                <a:latin typeface="+mn-lt"/>
              </a:rPr>
              <a:t>Control</a:t>
            </a:r>
            <a:endParaRPr lang="fi-FI" sz="4400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i-FI" sz="2800" dirty="0" smtClean="0">
              <a:solidFill>
                <a:srgbClr val="00B0F0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We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control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our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own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foster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families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by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home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visits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that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social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workers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make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at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least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twice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a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year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.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Social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worker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also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have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to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meet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the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children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in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private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at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least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twice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a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year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. </a:t>
            </a:r>
          </a:p>
          <a:p>
            <a:endParaRPr lang="fi-FI" sz="2800" dirty="0" smtClean="0">
              <a:solidFill>
                <a:srgbClr val="00B0F0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We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are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planning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to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increase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control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by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better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co-operation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with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foster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  <a:latin typeface="+mn-lt"/>
              </a:rPr>
              <a:t>families</a:t>
            </a:r>
            <a:r>
              <a:rPr lang="fi-FI" sz="2800" dirty="0">
                <a:solidFill>
                  <a:srgbClr val="00B0F0"/>
                </a:solidFill>
                <a:latin typeface="+mn-lt"/>
              </a:rPr>
              <a:t>;</a:t>
            </a:r>
            <a:r>
              <a:rPr lang="fi-FI" sz="28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fi-FI" sz="2800" dirty="0" err="1">
                <a:solidFill>
                  <a:srgbClr val="92D050"/>
                </a:solidFill>
              </a:rPr>
              <a:t>Partnership</a:t>
            </a:r>
            <a:r>
              <a:rPr lang="fi-FI" sz="2800" dirty="0">
                <a:solidFill>
                  <a:srgbClr val="92D050"/>
                </a:solidFill>
              </a:rPr>
              <a:t> </a:t>
            </a:r>
            <a:r>
              <a:rPr lang="fi-FI" sz="2800" dirty="0" err="1">
                <a:solidFill>
                  <a:srgbClr val="92D050"/>
                </a:solidFill>
              </a:rPr>
              <a:t>creates</a:t>
            </a:r>
            <a:r>
              <a:rPr lang="fi-FI" sz="2800" dirty="0">
                <a:solidFill>
                  <a:srgbClr val="92D050"/>
                </a:solidFill>
              </a:rPr>
              <a:t> </a:t>
            </a:r>
            <a:r>
              <a:rPr lang="fi-FI" sz="2800" dirty="0" err="1" smtClean="0">
                <a:solidFill>
                  <a:srgbClr val="92D050"/>
                </a:solidFill>
              </a:rPr>
              <a:t>confidence</a:t>
            </a:r>
            <a:r>
              <a:rPr lang="fi-FI" sz="2800" dirty="0" smtClean="0">
                <a:solidFill>
                  <a:srgbClr val="92D050"/>
                </a:solidFill>
              </a:rPr>
              <a:t>!</a:t>
            </a:r>
            <a:endParaRPr lang="fi-FI" sz="2800" dirty="0">
              <a:solidFill>
                <a:srgbClr val="92D050"/>
              </a:solidFill>
              <a:latin typeface="+mn-lt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25.8.2016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Perhehoidon palvelupäällikkö Alli Uusijärvi  ja erityissosiaalityöntekijä Marjo Mikkonen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C12ED-4B38-49C1-B594-BFBD2E1408D1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380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6605" y="686530"/>
            <a:ext cx="10972800" cy="1143000"/>
          </a:xfrm>
        </p:spPr>
        <p:txBody>
          <a:bodyPr/>
          <a:lstStyle/>
          <a:p>
            <a:r>
              <a:rPr lang="fi-FI" dirty="0" err="1" smtClean="0">
                <a:solidFill>
                  <a:srgbClr val="00B0F0"/>
                </a:solidFill>
              </a:rPr>
              <a:t>Current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challenges</a:t>
            </a:r>
            <a:endParaRPr lang="fi-FI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>
              <a:solidFill>
                <a:srgbClr val="00B0F0"/>
              </a:solidFill>
            </a:endParaRPr>
          </a:p>
          <a:p>
            <a:r>
              <a:rPr lang="fi-FI" dirty="0" smtClean="0">
                <a:solidFill>
                  <a:srgbClr val="00B0F0"/>
                </a:solidFill>
              </a:rPr>
              <a:t>To </a:t>
            </a:r>
            <a:r>
              <a:rPr lang="fi-FI" dirty="0" err="1" smtClean="0">
                <a:solidFill>
                  <a:srgbClr val="00B0F0"/>
                </a:solidFill>
              </a:rPr>
              <a:t>keep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our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social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work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legal</a:t>
            </a:r>
            <a:r>
              <a:rPr lang="fi-FI" dirty="0" smtClean="0">
                <a:solidFill>
                  <a:srgbClr val="00B0F0"/>
                </a:solidFill>
              </a:rPr>
              <a:t> (</a:t>
            </a:r>
            <a:r>
              <a:rPr lang="fi-FI" dirty="0" err="1" smtClean="0">
                <a:solidFill>
                  <a:srgbClr val="00B0F0"/>
                </a:solidFill>
              </a:rPr>
              <a:t>twice</a:t>
            </a:r>
            <a:r>
              <a:rPr lang="fi-FI" dirty="0" smtClean="0">
                <a:solidFill>
                  <a:srgbClr val="00B0F0"/>
                </a:solidFill>
              </a:rPr>
              <a:t> a </a:t>
            </a:r>
            <a:r>
              <a:rPr lang="fi-FI" dirty="0" err="1" smtClean="0">
                <a:solidFill>
                  <a:srgbClr val="00B0F0"/>
                </a:solidFill>
              </a:rPr>
              <a:t>year</a:t>
            </a:r>
            <a:r>
              <a:rPr lang="fi-FI" dirty="0" smtClean="0">
                <a:solidFill>
                  <a:srgbClr val="00B0F0"/>
                </a:solidFill>
              </a:rPr>
              <a:t> home </a:t>
            </a:r>
            <a:r>
              <a:rPr lang="fi-FI" dirty="0" err="1" smtClean="0">
                <a:solidFill>
                  <a:srgbClr val="00B0F0"/>
                </a:solidFill>
              </a:rPr>
              <a:t>visits</a:t>
            </a:r>
            <a:r>
              <a:rPr lang="fi-FI" dirty="0" smtClean="0">
                <a:solidFill>
                  <a:srgbClr val="00B0F0"/>
                </a:solidFill>
              </a:rPr>
              <a:t>, </a:t>
            </a:r>
            <a:r>
              <a:rPr lang="fi-FI" dirty="0" err="1" smtClean="0">
                <a:solidFill>
                  <a:srgbClr val="00B0F0"/>
                </a:solidFill>
              </a:rPr>
              <a:t>meet</a:t>
            </a:r>
            <a:r>
              <a:rPr lang="fi-FI" dirty="0" smtClean="0">
                <a:solidFill>
                  <a:srgbClr val="00B0F0"/>
                </a:solidFill>
              </a:rPr>
              <a:t> a </a:t>
            </a:r>
            <a:r>
              <a:rPr lang="fi-FI" dirty="0" err="1" smtClean="0">
                <a:solidFill>
                  <a:srgbClr val="00B0F0"/>
                </a:solidFill>
              </a:rPr>
              <a:t>placed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child</a:t>
            </a:r>
            <a:r>
              <a:rPr lang="fi-FI" dirty="0" smtClean="0">
                <a:solidFill>
                  <a:srgbClr val="00B0F0"/>
                </a:solidFill>
              </a:rPr>
              <a:t> in </a:t>
            </a:r>
            <a:r>
              <a:rPr lang="fi-FI" dirty="0" err="1" smtClean="0">
                <a:solidFill>
                  <a:srgbClr val="00B0F0"/>
                </a:solidFill>
              </a:rPr>
              <a:t>private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twice</a:t>
            </a:r>
            <a:r>
              <a:rPr lang="fi-FI" dirty="0" smtClean="0">
                <a:solidFill>
                  <a:srgbClr val="00B0F0"/>
                </a:solidFill>
              </a:rPr>
              <a:t> a </a:t>
            </a:r>
            <a:r>
              <a:rPr lang="fi-FI" dirty="0" err="1" smtClean="0">
                <a:solidFill>
                  <a:srgbClr val="00B0F0"/>
                </a:solidFill>
              </a:rPr>
              <a:t>year</a:t>
            </a:r>
            <a:r>
              <a:rPr lang="fi-FI" dirty="0" smtClean="0">
                <a:solidFill>
                  <a:srgbClr val="00B0F0"/>
                </a:solidFill>
              </a:rPr>
              <a:t>, </a:t>
            </a:r>
            <a:r>
              <a:rPr lang="fi-FI" dirty="0" err="1" smtClean="0">
                <a:solidFill>
                  <a:srgbClr val="00B0F0"/>
                </a:solidFill>
              </a:rPr>
              <a:t>keep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documents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up</a:t>
            </a:r>
            <a:r>
              <a:rPr lang="fi-FI" dirty="0" smtClean="0">
                <a:solidFill>
                  <a:srgbClr val="00B0F0"/>
                </a:solidFill>
              </a:rPr>
              <a:t>-to-</a:t>
            </a:r>
            <a:r>
              <a:rPr lang="fi-FI" dirty="0" err="1" smtClean="0">
                <a:solidFill>
                  <a:srgbClr val="00B0F0"/>
                </a:solidFill>
              </a:rPr>
              <a:t>date</a:t>
            </a:r>
            <a:r>
              <a:rPr lang="fi-FI" dirty="0" smtClean="0">
                <a:solidFill>
                  <a:srgbClr val="00B0F0"/>
                </a:solidFill>
              </a:rPr>
              <a:t>)</a:t>
            </a:r>
          </a:p>
          <a:p>
            <a:r>
              <a:rPr lang="fi-FI" dirty="0" err="1" smtClean="0">
                <a:solidFill>
                  <a:srgbClr val="00B0F0"/>
                </a:solidFill>
              </a:rPr>
              <a:t>Improve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support</a:t>
            </a:r>
            <a:r>
              <a:rPr lang="fi-FI" dirty="0" smtClean="0">
                <a:solidFill>
                  <a:srgbClr val="00B0F0"/>
                </a:solidFill>
              </a:rPr>
              <a:t> for </a:t>
            </a:r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children</a:t>
            </a:r>
            <a:r>
              <a:rPr lang="fi-FI" dirty="0" smtClean="0">
                <a:solidFill>
                  <a:srgbClr val="00B0F0"/>
                </a:solidFill>
              </a:rPr>
              <a:t>, </a:t>
            </a:r>
            <a:r>
              <a:rPr lang="fi-FI" dirty="0" err="1" smtClean="0">
                <a:solidFill>
                  <a:srgbClr val="00B0F0"/>
                </a:solidFill>
              </a:rPr>
              <a:t>parents</a:t>
            </a:r>
            <a:r>
              <a:rPr lang="fi-FI" dirty="0" smtClean="0">
                <a:solidFill>
                  <a:srgbClr val="00B0F0"/>
                </a:solidFill>
              </a:rPr>
              <a:t> and </a:t>
            </a:r>
            <a:r>
              <a:rPr lang="fi-FI" dirty="0" err="1" smtClean="0">
                <a:solidFill>
                  <a:srgbClr val="00B0F0"/>
                </a:solidFill>
              </a:rPr>
              <a:t>foster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families</a:t>
            </a:r>
            <a:r>
              <a:rPr lang="fi-FI" dirty="0" smtClean="0">
                <a:solidFill>
                  <a:srgbClr val="00B0F0"/>
                </a:solidFill>
              </a:rPr>
              <a:t>. </a:t>
            </a:r>
            <a:endParaRPr lang="fi-FI" dirty="0">
              <a:solidFill>
                <a:srgbClr val="00B0F0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25.8.2016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Perhehoidon palvelupäällikkö Alli Uusijärvi  ja erityissosiaalityöntekijä Marjo Mikkonen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AD3A-B21C-4BF5-91FB-A4FEAED1745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2696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8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especially by a professional.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800" b="0" i="0" u="none" strike="noStrike" cap="none" normalizeH="0" baseline="0" smtClean="0">
                <a:ln>
                  <a:noFill/>
                </a:ln>
                <a:solidFill>
                  <a:srgbClr val="777777"/>
                </a:solidFill>
                <a:effectLst/>
                <a:latin typeface="Arial" panose="020B0604020202020204" pitchFamily="34" charset="0"/>
              </a:rPr>
              <a:t>bereavement counseling</a:t>
            </a: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658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kehys 2"/>
          <p:cNvSpPr txBox="1"/>
          <p:nvPr/>
        </p:nvSpPr>
        <p:spPr>
          <a:xfrm>
            <a:off x="4174125" y="1523174"/>
            <a:ext cx="1872452" cy="69249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fi-FI" sz="1050" b="1" dirty="0" err="1" smtClean="0"/>
              <a:t>Social</a:t>
            </a:r>
            <a:r>
              <a:rPr lang="fi-FI" sz="1050" b="1" dirty="0" smtClean="0"/>
              <a:t> </a:t>
            </a:r>
            <a:r>
              <a:rPr lang="fi-FI" sz="1050" b="1" dirty="0" err="1" smtClean="0"/>
              <a:t>work</a:t>
            </a:r>
            <a:r>
              <a:rPr lang="fi-FI" sz="1050" b="1" dirty="0" smtClean="0"/>
              <a:t> for </a:t>
            </a:r>
            <a:r>
              <a:rPr lang="fi-FI" sz="1050" b="1" dirty="0" err="1" smtClean="0"/>
              <a:t>placing</a:t>
            </a:r>
            <a:endParaRPr lang="fi-FI" sz="1050" b="1" dirty="0"/>
          </a:p>
          <a:p>
            <a:pPr>
              <a:defRPr/>
            </a:pPr>
            <a:r>
              <a:rPr lang="fi-FI" sz="1050" dirty="0">
                <a:latin typeface="Comic Sans MS" pitchFamily="66" charset="0"/>
              </a:rPr>
              <a:t>Mantila Ritva</a:t>
            </a:r>
            <a:r>
              <a:rPr lang="fi-FI" sz="1050" dirty="0"/>
              <a:t/>
            </a:r>
            <a:br>
              <a:rPr lang="fi-FI" sz="1050" dirty="0"/>
            </a:br>
            <a:r>
              <a:rPr lang="en-US" sz="900" dirty="0"/>
              <a:t>M</a:t>
            </a:r>
            <a:r>
              <a:rPr lang="en-US" sz="900" dirty="0" smtClean="0"/>
              <a:t>anager </a:t>
            </a:r>
            <a:r>
              <a:rPr lang="en-US" sz="900" dirty="0"/>
              <a:t>of child welfare social work </a:t>
            </a:r>
            <a:endParaRPr lang="fi-FI" sz="900" dirty="0"/>
          </a:p>
        </p:txBody>
      </p:sp>
      <p:sp>
        <p:nvSpPr>
          <p:cNvPr id="6" name="Tekstikehys 5"/>
          <p:cNvSpPr txBox="1"/>
          <p:nvPr/>
        </p:nvSpPr>
        <p:spPr>
          <a:xfrm>
            <a:off x="1911901" y="2609834"/>
            <a:ext cx="1800225" cy="67710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i-FI" sz="1000" b="1" dirty="0" smtClean="0"/>
              <a:t>Foster </a:t>
            </a:r>
            <a:r>
              <a:rPr lang="fi-FI" sz="1000" b="1" dirty="0" err="1" smtClean="0"/>
              <a:t>care</a:t>
            </a:r>
            <a:r>
              <a:rPr lang="fi-FI" sz="1000" b="1" dirty="0" smtClean="0"/>
              <a:t>  </a:t>
            </a:r>
            <a:r>
              <a:rPr lang="fi-FI" sz="1000" b="1" dirty="0"/>
              <a:t>1</a:t>
            </a:r>
          </a:p>
          <a:p>
            <a:pPr>
              <a:defRPr/>
            </a:pPr>
            <a:r>
              <a:rPr lang="fi-FI" sz="1000" dirty="0">
                <a:latin typeface="Comic Sans MS" pitchFamily="66" charset="0"/>
              </a:rPr>
              <a:t>Herzig Anne </a:t>
            </a:r>
            <a:r>
              <a:rPr lang="fi-FI" sz="1050" dirty="0"/>
              <a:t/>
            </a:r>
            <a:br>
              <a:rPr lang="fi-FI" sz="1050" dirty="0"/>
            </a:br>
            <a:r>
              <a:rPr lang="fi-FI" sz="900" dirty="0"/>
              <a:t>S</a:t>
            </a:r>
            <a:r>
              <a:rPr lang="fi-FI" sz="900" dirty="0" smtClean="0"/>
              <a:t>enior </a:t>
            </a:r>
            <a:r>
              <a:rPr lang="fi-FI" sz="900" dirty="0" err="1" smtClean="0"/>
              <a:t>social</a:t>
            </a:r>
            <a:r>
              <a:rPr lang="fi-FI" sz="900" dirty="0" smtClean="0"/>
              <a:t> </a:t>
            </a:r>
            <a:r>
              <a:rPr lang="fi-FI" sz="900" dirty="0" err="1" smtClean="0"/>
              <a:t>worker</a:t>
            </a:r>
            <a:r>
              <a:rPr lang="fi-FI" sz="900" dirty="0" smtClean="0"/>
              <a:t> + 6 </a:t>
            </a:r>
            <a:r>
              <a:rPr lang="fi-FI" sz="900" dirty="0" err="1" smtClean="0"/>
              <a:t>social</a:t>
            </a:r>
            <a:r>
              <a:rPr lang="fi-FI" sz="900" dirty="0" smtClean="0"/>
              <a:t> </a:t>
            </a:r>
            <a:r>
              <a:rPr lang="fi-FI" sz="900" dirty="0" err="1" smtClean="0"/>
              <a:t>workers</a:t>
            </a:r>
            <a:endParaRPr lang="fi-FI" sz="900" dirty="0"/>
          </a:p>
        </p:txBody>
      </p:sp>
      <p:sp>
        <p:nvSpPr>
          <p:cNvPr id="7" name="Tekstikehys 6"/>
          <p:cNvSpPr txBox="1"/>
          <p:nvPr/>
        </p:nvSpPr>
        <p:spPr>
          <a:xfrm>
            <a:off x="8040217" y="3501879"/>
            <a:ext cx="1800225" cy="67710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i-FI" sz="1000" b="1" dirty="0" err="1"/>
              <a:t>Institutional</a:t>
            </a:r>
            <a:r>
              <a:rPr lang="fi-FI" sz="1000" b="1" dirty="0"/>
              <a:t> </a:t>
            </a:r>
            <a:r>
              <a:rPr lang="fi-FI" sz="1000" b="1" dirty="0" err="1"/>
              <a:t>care</a:t>
            </a:r>
            <a:r>
              <a:rPr lang="fi-FI" sz="1000" b="1" dirty="0"/>
              <a:t> </a:t>
            </a:r>
            <a:r>
              <a:rPr lang="fi-FI" sz="1000" b="1" dirty="0" smtClean="0"/>
              <a:t>3</a:t>
            </a:r>
            <a:endParaRPr lang="fi-FI" sz="1000" b="1" dirty="0"/>
          </a:p>
          <a:p>
            <a:pPr>
              <a:defRPr/>
            </a:pPr>
            <a:r>
              <a:rPr lang="fi-FI" sz="1000" dirty="0">
                <a:latin typeface="Comic Sans MS" pitchFamily="66" charset="0"/>
              </a:rPr>
              <a:t>Lounesto Leila</a:t>
            </a:r>
            <a:r>
              <a:rPr lang="fi-FI" sz="1050" dirty="0"/>
              <a:t/>
            </a:r>
            <a:br>
              <a:rPr lang="fi-FI" sz="1050" dirty="0"/>
            </a:br>
            <a:r>
              <a:rPr lang="fi-FI" sz="900" dirty="0"/>
              <a:t>S</a:t>
            </a:r>
            <a:r>
              <a:rPr lang="fi-FI" sz="900" dirty="0" smtClean="0"/>
              <a:t>enior </a:t>
            </a:r>
            <a:r>
              <a:rPr lang="fi-FI" sz="900" dirty="0" err="1"/>
              <a:t>social</a:t>
            </a:r>
            <a:r>
              <a:rPr lang="fi-FI" sz="900" dirty="0"/>
              <a:t> </a:t>
            </a:r>
            <a:r>
              <a:rPr lang="fi-FI" sz="900" dirty="0" err="1"/>
              <a:t>worker</a:t>
            </a:r>
            <a:r>
              <a:rPr lang="fi-FI" sz="900" dirty="0" smtClean="0"/>
              <a:t>+ </a:t>
            </a:r>
            <a:r>
              <a:rPr lang="fi-FI" sz="900" dirty="0"/>
              <a:t>6 </a:t>
            </a:r>
            <a:r>
              <a:rPr lang="fi-FI" sz="900" dirty="0" err="1"/>
              <a:t>social</a:t>
            </a:r>
            <a:r>
              <a:rPr lang="fi-FI" sz="900" dirty="0"/>
              <a:t> </a:t>
            </a:r>
            <a:r>
              <a:rPr lang="fi-FI" sz="900" dirty="0" err="1" smtClean="0"/>
              <a:t>workers</a:t>
            </a:r>
            <a:endParaRPr lang="fi-FI" sz="900" dirty="0"/>
          </a:p>
        </p:txBody>
      </p:sp>
      <p:sp>
        <p:nvSpPr>
          <p:cNvPr id="8" name="Tekstikehys 7"/>
          <p:cNvSpPr txBox="1"/>
          <p:nvPr/>
        </p:nvSpPr>
        <p:spPr>
          <a:xfrm>
            <a:off x="5932486" y="3501880"/>
            <a:ext cx="1800225" cy="67710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i-FI" sz="1000" b="1" dirty="0" err="1"/>
              <a:t>Institutional</a:t>
            </a:r>
            <a:r>
              <a:rPr lang="fi-FI" sz="1000" b="1" dirty="0"/>
              <a:t> </a:t>
            </a:r>
            <a:r>
              <a:rPr lang="fi-FI" sz="1000" b="1" dirty="0" err="1"/>
              <a:t>care</a:t>
            </a:r>
            <a:r>
              <a:rPr lang="fi-FI" sz="1000" b="1" dirty="0"/>
              <a:t> </a:t>
            </a:r>
            <a:r>
              <a:rPr lang="fi-FI" sz="1000" b="1" dirty="0" smtClean="0"/>
              <a:t>2</a:t>
            </a:r>
            <a:endParaRPr lang="fi-FI" sz="1000" b="1" dirty="0"/>
          </a:p>
          <a:p>
            <a:pPr>
              <a:defRPr/>
            </a:pPr>
            <a:r>
              <a:rPr lang="fi-FI" sz="1000" dirty="0">
                <a:latin typeface="Comic Sans MS" pitchFamily="66" charset="0"/>
              </a:rPr>
              <a:t>Mylläri Kirsti </a:t>
            </a:r>
            <a:r>
              <a:rPr lang="fi-FI" sz="1050" dirty="0"/>
              <a:t/>
            </a:r>
            <a:br>
              <a:rPr lang="fi-FI" sz="1050" dirty="0"/>
            </a:br>
            <a:r>
              <a:rPr lang="fi-FI" sz="900" dirty="0"/>
              <a:t>S</a:t>
            </a:r>
            <a:r>
              <a:rPr lang="fi-FI" sz="900" dirty="0" smtClean="0"/>
              <a:t>enior </a:t>
            </a:r>
            <a:r>
              <a:rPr lang="fi-FI" sz="900" dirty="0" err="1"/>
              <a:t>social</a:t>
            </a:r>
            <a:r>
              <a:rPr lang="fi-FI" sz="900" dirty="0"/>
              <a:t> </a:t>
            </a:r>
            <a:r>
              <a:rPr lang="fi-FI" sz="900" dirty="0" err="1"/>
              <a:t>worker</a:t>
            </a:r>
            <a:r>
              <a:rPr lang="fi-FI" sz="900" dirty="0" smtClean="0"/>
              <a:t> </a:t>
            </a:r>
            <a:r>
              <a:rPr lang="fi-FI" sz="900" dirty="0"/>
              <a:t>+ 6 </a:t>
            </a:r>
            <a:r>
              <a:rPr lang="fi-FI" sz="900" dirty="0" err="1"/>
              <a:t>social</a:t>
            </a:r>
            <a:r>
              <a:rPr lang="fi-FI" sz="900" dirty="0"/>
              <a:t> </a:t>
            </a:r>
            <a:r>
              <a:rPr lang="fi-FI" sz="900" dirty="0" err="1" smtClean="0"/>
              <a:t>workers</a:t>
            </a:r>
            <a:endParaRPr lang="fi-FI" sz="900" dirty="0"/>
          </a:p>
        </p:txBody>
      </p:sp>
      <p:sp>
        <p:nvSpPr>
          <p:cNvPr id="9" name="Tekstikehys 8"/>
          <p:cNvSpPr txBox="1"/>
          <p:nvPr/>
        </p:nvSpPr>
        <p:spPr>
          <a:xfrm>
            <a:off x="3863752" y="3505956"/>
            <a:ext cx="1800225" cy="67710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i-FI" sz="1000" b="1" dirty="0" err="1" smtClean="0"/>
              <a:t>Institutional</a:t>
            </a:r>
            <a:r>
              <a:rPr lang="fi-FI" sz="1000" b="1" dirty="0" smtClean="0"/>
              <a:t> </a:t>
            </a:r>
            <a:r>
              <a:rPr lang="fi-FI" sz="1000" b="1" dirty="0" err="1" smtClean="0"/>
              <a:t>care</a:t>
            </a:r>
            <a:r>
              <a:rPr lang="fi-FI" sz="1000" b="1" dirty="0" smtClean="0"/>
              <a:t> 1 </a:t>
            </a:r>
            <a:endParaRPr lang="fi-FI" sz="1000" b="1" dirty="0"/>
          </a:p>
          <a:p>
            <a:pPr>
              <a:defRPr/>
            </a:pPr>
            <a:r>
              <a:rPr lang="fi-FI" sz="1000" dirty="0" smtClean="0">
                <a:latin typeface="Comic Sans MS" pitchFamily="66" charset="0"/>
              </a:rPr>
              <a:t>Lille Aule</a:t>
            </a:r>
            <a:r>
              <a:rPr lang="fi-FI" sz="1050" dirty="0"/>
              <a:t/>
            </a:r>
            <a:br>
              <a:rPr lang="fi-FI" sz="1050" dirty="0"/>
            </a:br>
            <a:r>
              <a:rPr lang="fi-FI" sz="900" dirty="0"/>
              <a:t>S</a:t>
            </a:r>
            <a:r>
              <a:rPr lang="fi-FI" sz="900" dirty="0" smtClean="0"/>
              <a:t>enior </a:t>
            </a:r>
            <a:r>
              <a:rPr lang="fi-FI" sz="900" dirty="0" err="1" smtClean="0"/>
              <a:t>social</a:t>
            </a:r>
            <a:r>
              <a:rPr lang="fi-FI" sz="900" dirty="0" smtClean="0"/>
              <a:t> </a:t>
            </a:r>
            <a:r>
              <a:rPr lang="fi-FI" sz="900" dirty="0" err="1"/>
              <a:t>worker</a:t>
            </a:r>
            <a:r>
              <a:rPr lang="fi-FI" sz="900" dirty="0" smtClean="0"/>
              <a:t>+ </a:t>
            </a:r>
            <a:r>
              <a:rPr lang="fi-FI" sz="900" dirty="0"/>
              <a:t>6 </a:t>
            </a:r>
            <a:r>
              <a:rPr lang="fi-FI" sz="900" dirty="0" err="1"/>
              <a:t>social</a:t>
            </a:r>
            <a:r>
              <a:rPr lang="fi-FI" sz="900" dirty="0"/>
              <a:t> </a:t>
            </a:r>
            <a:r>
              <a:rPr lang="fi-FI" sz="900" dirty="0" err="1" smtClean="0"/>
              <a:t>workers</a:t>
            </a:r>
            <a:endParaRPr lang="fi-FI" sz="900" dirty="0"/>
          </a:p>
        </p:txBody>
      </p:sp>
      <p:sp>
        <p:nvSpPr>
          <p:cNvPr id="10" name="Tekstikehys 9"/>
          <p:cNvSpPr txBox="1"/>
          <p:nvPr/>
        </p:nvSpPr>
        <p:spPr>
          <a:xfrm>
            <a:off x="3924678" y="2654522"/>
            <a:ext cx="1800225" cy="67710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i-FI" sz="1000" b="1" dirty="0"/>
              <a:t>Foster </a:t>
            </a:r>
            <a:r>
              <a:rPr lang="fi-FI" sz="1000" b="1" dirty="0" err="1"/>
              <a:t>care</a:t>
            </a:r>
            <a:r>
              <a:rPr lang="fi-FI" sz="1000" b="1" dirty="0"/>
              <a:t> </a:t>
            </a:r>
            <a:r>
              <a:rPr lang="fi-FI" sz="1000" b="1" dirty="0" smtClean="0"/>
              <a:t>2 </a:t>
            </a:r>
            <a:endParaRPr lang="fi-FI" sz="1000" b="1" dirty="0"/>
          </a:p>
          <a:p>
            <a:pPr>
              <a:defRPr/>
            </a:pPr>
            <a:r>
              <a:rPr lang="fi-FI" sz="1000" dirty="0">
                <a:latin typeface="Comic Sans MS" pitchFamily="66" charset="0"/>
              </a:rPr>
              <a:t>Lehtonen Soili</a:t>
            </a:r>
            <a:r>
              <a:rPr lang="fi-FI" sz="1050" dirty="0"/>
              <a:t/>
            </a:r>
            <a:br>
              <a:rPr lang="fi-FI" sz="1050" dirty="0"/>
            </a:br>
            <a:r>
              <a:rPr lang="fi-FI" sz="900" dirty="0"/>
              <a:t>S</a:t>
            </a:r>
            <a:r>
              <a:rPr lang="fi-FI" sz="900" dirty="0" smtClean="0"/>
              <a:t>enior </a:t>
            </a:r>
            <a:r>
              <a:rPr lang="fi-FI" sz="900" dirty="0" err="1"/>
              <a:t>social</a:t>
            </a:r>
            <a:r>
              <a:rPr lang="fi-FI" sz="900" dirty="0"/>
              <a:t> </a:t>
            </a:r>
            <a:r>
              <a:rPr lang="fi-FI" sz="900" dirty="0" err="1"/>
              <a:t>worker</a:t>
            </a:r>
            <a:r>
              <a:rPr lang="fi-FI" sz="900" dirty="0"/>
              <a:t> + 6 </a:t>
            </a:r>
            <a:r>
              <a:rPr lang="fi-FI" sz="900" dirty="0" err="1"/>
              <a:t>social</a:t>
            </a:r>
            <a:r>
              <a:rPr lang="fi-FI" sz="900" dirty="0"/>
              <a:t> </a:t>
            </a:r>
            <a:r>
              <a:rPr lang="fi-FI" sz="900" dirty="0" err="1" smtClean="0"/>
              <a:t>workers</a:t>
            </a:r>
            <a:endParaRPr lang="fi-FI" sz="900" b="1" dirty="0"/>
          </a:p>
        </p:txBody>
      </p:sp>
      <p:sp>
        <p:nvSpPr>
          <p:cNvPr id="11" name="Tekstikehys 10"/>
          <p:cNvSpPr txBox="1"/>
          <p:nvPr/>
        </p:nvSpPr>
        <p:spPr>
          <a:xfrm>
            <a:off x="5876921" y="2604061"/>
            <a:ext cx="1800225" cy="67710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i-FI" sz="1000" b="1" dirty="0"/>
              <a:t>Foster </a:t>
            </a:r>
            <a:r>
              <a:rPr lang="fi-FI" sz="1000" b="1" dirty="0" err="1" smtClean="0"/>
              <a:t>care</a:t>
            </a:r>
            <a:r>
              <a:rPr lang="fi-FI" sz="1000" b="1" dirty="0" smtClean="0"/>
              <a:t> </a:t>
            </a:r>
            <a:r>
              <a:rPr lang="fi-FI" sz="1000" b="1" dirty="0"/>
              <a:t>3 </a:t>
            </a:r>
          </a:p>
          <a:p>
            <a:pPr>
              <a:defRPr/>
            </a:pPr>
            <a:r>
              <a:rPr lang="fi-FI" sz="1000" dirty="0">
                <a:latin typeface="Comic Sans MS" pitchFamily="66" charset="0"/>
              </a:rPr>
              <a:t>Nuolikoski Anne</a:t>
            </a:r>
            <a:r>
              <a:rPr lang="fi-FI" sz="1050" dirty="0"/>
              <a:t/>
            </a:r>
            <a:br>
              <a:rPr lang="fi-FI" sz="1050" dirty="0"/>
            </a:br>
            <a:r>
              <a:rPr lang="fi-FI" sz="900" dirty="0"/>
              <a:t>S</a:t>
            </a:r>
            <a:r>
              <a:rPr lang="fi-FI" sz="900" dirty="0" smtClean="0"/>
              <a:t>enior </a:t>
            </a:r>
            <a:r>
              <a:rPr lang="fi-FI" sz="900" dirty="0" err="1" smtClean="0"/>
              <a:t>social</a:t>
            </a:r>
            <a:r>
              <a:rPr lang="fi-FI" sz="900" dirty="0" smtClean="0"/>
              <a:t> </a:t>
            </a:r>
            <a:r>
              <a:rPr lang="fi-FI" sz="900" dirty="0" err="1" smtClean="0"/>
              <a:t>worker</a:t>
            </a:r>
            <a:r>
              <a:rPr lang="fi-FI" sz="900" dirty="0" smtClean="0"/>
              <a:t> </a:t>
            </a:r>
            <a:r>
              <a:rPr lang="fi-FI" sz="900" dirty="0"/>
              <a:t>+ 6 </a:t>
            </a:r>
            <a:r>
              <a:rPr lang="fi-FI" sz="900" dirty="0" err="1"/>
              <a:t>social</a:t>
            </a:r>
            <a:r>
              <a:rPr lang="fi-FI" sz="900" dirty="0"/>
              <a:t> </a:t>
            </a:r>
            <a:r>
              <a:rPr lang="fi-FI" sz="900" dirty="0" err="1" smtClean="0"/>
              <a:t>workers</a:t>
            </a:r>
            <a:endParaRPr lang="fi-FI" sz="900" dirty="0"/>
          </a:p>
        </p:txBody>
      </p:sp>
      <p:sp>
        <p:nvSpPr>
          <p:cNvPr id="12" name="Tekstikehys 11"/>
          <p:cNvSpPr txBox="1"/>
          <p:nvPr/>
        </p:nvSpPr>
        <p:spPr>
          <a:xfrm>
            <a:off x="8085359" y="2595113"/>
            <a:ext cx="1800225" cy="67710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i-FI" sz="1000" b="1" dirty="0"/>
              <a:t>Foster </a:t>
            </a:r>
            <a:r>
              <a:rPr lang="fi-FI" sz="1000" b="1" dirty="0" err="1"/>
              <a:t>care</a:t>
            </a:r>
            <a:r>
              <a:rPr lang="fi-FI" sz="1000" b="1" dirty="0"/>
              <a:t> </a:t>
            </a:r>
            <a:r>
              <a:rPr lang="fi-FI" sz="1000" b="1" dirty="0" smtClean="0"/>
              <a:t>4</a:t>
            </a:r>
            <a:endParaRPr lang="fi-FI" sz="1000" dirty="0">
              <a:latin typeface="Comic Sans MS" pitchFamily="66" charset="0"/>
            </a:endParaRPr>
          </a:p>
          <a:p>
            <a:pPr>
              <a:defRPr/>
            </a:pPr>
            <a:r>
              <a:rPr lang="fi-FI" sz="1000" dirty="0">
                <a:latin typeface="Comic Sans MS" pitchFamily="66" charset="0"/>
              </a:rPr>
              <a:t>Säilynoja Sari</a:t>
            </a:r>
            <a:r>
              <a:rPr lang="fi-FI" sz="1050" dirty="0"/>
              <a:t/>
            </a:r>
            <a:br>
              <a:rPr lang="fi-FI" sz="1050" dirty="0"/>
            </a:br>
            <a:r>
              <a:rPr lang="fi-FI" sz="900" dirty="0"/>
              <a:t>S</a:t>
            </a:r>
            <a:r>
              <a:rPr lang="fi-FI" sz="900" dirty="0" smtClean="0"/>
              <a:t>enior </a:t>
            </a:r>
            <a:r>
              <a:rPr lang="fi-FI" sz="900" dirty="0" err="1" smtClean="0"/>
              <a:t>social</a:t>
            </a:r>
            <a:r>
              <a:rPr lang="fi-FI" sz="900" dirty="0" smtClean="0"/>
              <a:t> </a:t>
            </a:r>
            <a:r>
              <a:rPr lang="fi-FI" sz="900" dirty="0" err="1" smtClean="0"/>
              <a:t>worker</a:t>
            </a:r>
            <a:r>
              <a:rPr lang="fi-FI" sz="900" dirty="0" smtClean="0"/>
              <a:t> </a:t>
            </a:r>
            <a:r>
              <a:rPr lang="fi-FI" sz="900" dirty="0"/>
              <a:t>+ 6 </a:t>
            </a:r>
            <a:r>
              <a:rPr lang="fi-FI" sz="900" dirty="0" err="1"/>
              <a:t>social</a:t>
            </a:r>
            <a:r>
              <a:rPr lang="fi-FI" sz="900" dirty="0"/>
              <a:t> </a:t>
            </a:r>
            <a:r>
              <a:rPr lang="fi-FI" sz="900" dirty="0" err="1" smtClean="0"/>
              <a:t>workers</a:t>
            </a:r>
            <a:endParaRPr lang="fi-FI" sz="900" dirty="0"/>
          </a:p>
        </p:txBody>
      </p:sp>
      <p:sp>
        <p:nvSpPr>
          <p:cNvPr id="13" name="Tekstikehys 12"/>
          <p:cNvSpPr txBox="1"/>
          <p:nvPr/>
        </p:nvSpPr>
        <p:spPr>
          <a:xfrm>
            <a:off x="1914558" y="3501880"/>
            <a:ext cx="1800225" cy="67710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i-FI" sz="1000" b="1" dirty="0" smtClean="0"/>
              <a:t>Foster </a:t>
            </a:r>
            <a:r>
              <a:rPr lang="fi-FI" sz="1000" b="1" dirty="0" err="1" smtClean="0"/>
              <a:t>care</a:t>
            </a:r>
            <a:r>
              <a:rPr lang="fi-FI" sz="1000" b="1" dirty="0" smtClean="0"/>
              <a:t> </a:t>
            </a:r>
            <a:r>
              <a:rPr lang="fi-FI" sz="1000" b="1" dirty="0"/>
              <a:t>5</a:t>
            </a:r>
          </a:p>
          <a:p>
            <a:pPr>
              <a:defRPr/>
            </a:pPr>
            <a:r>
              <a:rPr lang="fi-FI" sz="1000" dirty="0" smtClean="0">
                <a:latin typeface="Comic Sans MS" pitchFamily="66" charset="0"/>
              </a:rPr>
              <a:t>Turunen Marja</a:t>
            </a:r>
            <a:r>
              <a:rPr lang="fi-FI" sz="1050" dirty="0"/>
              <a:t/>
            </a:r>
            <a:br>
              <a:rPr lang="fi-FI" sz="1050" dirty="0"/>
            </a:br>
            <a:r>
              <a:rPr lang="fi-FI" sz="900" dirty="0"/>
              <a:t>S</a:t>
            </a:r>
            <a:r>
              <a:rPr lang="fi-FI" sz="900" dirty="0" smtClean="0"/>
              <a:t>enior </a:t>
            </a:r>
            <a:r>
              <a:rPr lang="fi-FI" sz="900" dirty="0" err="1"/>
              <a:t>social</a:t>
            </a:r>
            <a:r>
              <a:rPr lang="fi-FI" sz="900" dirty="0"/>
              <a:t> </a:t>
            </a:r>
            <a:r>
              <a:rPr lang="fi-FI" sz="900" dirty="0" err="1" smtClean="0"/>
              <a:t>worker</a:t>
            </a:r>
            <a:r>
              <a:rPr lang="fi-FI" sz="900" dirty="0" smtClean="0"/>
              <a:t> + </a:t>
            </a:r>
            <a:r>
              <a:rPr lang="fi-FI" sz="900" dirty="0"/>
              <a:t>6 </a:t>
            </a:r>
            <a:r>
              <a:rPr lang="fi-FI" sz="900" dirty="0" err="1"/>
              <a:t>social</a:t>
            </a:r>
            <a:r>
              <a:rPr lang="fi-FI" sz="900" dirty="0"/>
              <a:t> </a:t>
            </a:r>
            <a:r>
              <a:rPr lang="fi-FI" sz="900" dirty="0" err="1" smtClean="0"/>
              <a:t>workers</a:t>
            </a:r>
            <a:endParaRPr lang="fi-FI" sz="900" dirty="0"/>
          </a:p>
        </p:txBody>
      </p:sp>
      <p:sp>
        <p:nvSpPr>
          <p:cNvPr id="14" name="Tekstikehys 13"/>
          <p:cNvSpPr txBox="1"/>
          <p:nvPr/>
        </p:nvSpPr>
        <p:spPr>
          <a:xfrm>
            <a:off x="7710001" y="5054933"/>
            <a:ext cx="1800225" cy="54630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i-FI" sz="1000" b="1" dirty="0" smtClean="0"/>
              <a:t>Office </a:t>
            </a:r>
            <a:r>
              <a:rPr lang="fi-FI" sz="1000" b="1" dirty="0" err="1" smtClean="0"/>
              <a:t>services</a:t>
            </a:r>
            <a:r>
              <a:rPr lang="fi-FI" sz="1000" b="1" dirty="0" smtClean="0"/>
              <a:t> </a:t>
            </a:r>
            <a:r>
              <a:rPr lang="fi-FI" sz="1000" b="1" dirty="0"/>
              <a:t>2</a:t>
            </a:r>
          </a:p>
          <a:p>
            <a:pPr>
              <a:defRPr/>
            </a:pPr>
            <a:r>
              <a:rPr lang="fi-FI" sz="1000" dirty="0">
                <a:latin typeface="Comic Sans MS" pitchFamily="66" charset="0"/>
              </a:rPr>
              <a:t>Rahimi </a:t>
            </a:r>
            <a:r>
              <a:rPr lang="fi-FI" sz="1050" dirty="0">
                <a:latin typeface="Comic Sans MS" pitchFamily="66" charset="0"/>
              </a:rPr>
              <a:t>Carita</a:t>
            </a:r>
            <a:r>
              <a:rPr lang="fi-FI" sz="1050" dirty="0"/>
              <a:t/>
            </a:r>
            <a:br>
              <a:rPr lang="fi-FI" sz="1050" dirty="0"/>
            </a:br>
            <a:r>
              <a:rPr lang="fi-FI" sz="900" dirty="0"/>
              <a:t> </a:t>
            </a:r>
            <a:r>
              <a:rPr lang="fi-FI" sz="900" dirty="0" err="1"/>
              <a:t>H</a:t>
            </a:r>
            <a:r>
              <a:rPr lang="fi-FI" sz="900" dirty="0" err="1" smtClean="0"/>
              <a:t>ead</a:t>
            </a:r>
            <a:r>
              <a:rPr lang="fi-FI" sz="900" dirty="0" smtClean="0"/>
              <a:t> of </a:t>
            </a:r>
            <a:r>
              <a:rPr lang="fi-FI" sz="900" dirty="0" err="1" smtClean="0"/>
              <a:t>the</a:t>
            </a:r>
            <a:r>
              <a:rPr lang="fi-FI" sz="900" dirty="0" smtClean="0"/>
              <a:t> </a:t>
            </a:r>
            <a:r>
              <a:rPr lang="fi-FI" sz="900" dirty="0" err="1" smtClean="0"/>
              <a:t>office</a:t>
            </a:r>
            <a:r>
              <a:rPr lang="fi-FI" sz="900" dirty="0" smtClean="0"/>
              <a:t> </a:t>
            </a:r>
            <a:r>
              <a:rPr lang="fi-FI" sz="900" dirty="0" err="1" smtClean="0"/>
              <a:t>services</a:t>
            </a:r>
            <a:endParaRPr lang="fi-FI" sz="900" dirty="0"/>
          </a:p>
        </p:txBody>
      </p:sp>
      <p:sp>
        <p:nvSpPr>
          <p:cNvPr id="15" name="Tekstikehys 5"/>
          <p:cNvSpPr txBox="1"/>
          <p:nvPr/>
        </p:nvSpPr>
        <p:spPr>
          <a:xfrm>
            <a:off x="1911900" y="4519502"/>
            <a:ext cx="1800225" cy="83099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>
              <a:defRPr/>
            </a:pPr>
            <a:r>
              <a:rPr lang="fi-FI" sz="1000" b="1" dirty="0" err="1">
                <a:solidFill>
                  <a:prstClr val="black"/>
                </a:solidFill>
              </a:rPr>
              <a:t>Referring</a:t>
            </a:r>
            <a:r>
              <a:rPr lang="fi-FI" sz="1000" b="1" dirty="0">
                <a:solidFill>
                  <a:prstClr val="black"/>
                </a:solidFill>
              </a:rPr>
              <a:t> </a:t>
            </a:r>
            <a:r>
              <a:rPr lang="fi-FI" sz="1000" b="1" dirty="0" err="1">
                <a:solidFill>
                  <a:prstClr val="black"/>
                </a:solidFill>
              </a:rPr>
              <a:t>children</a:t>
            </a:r>
            <a:r>
              <a:rPr lang="fi-FI" sz="1000" b="1" dirty="0">
                <a:solidFill>
                  <a:prstClr val="black"/>
                </a:solidFill>
              </a:rPr>
              <a:t> to </a:t>
            </a:r>
            <a:r>
              <a:rPr lang="fi-FI" sz="1000" b="1" dirty="0" err="1">
                <a:solidFill>
                  <a:prstClr val="black"/>
                </a:solidFill>
              </a:rPr>
              <a:t>substitute</a:t>
            </a:r>
            <a:r>
              <a:rPr lang="fi-FI" sz="1000" b="1" dirty="0">
                <a:solidFill>
                  <a:prstClr val="black"/>
                </a:solidFill>
              </a:rPr>
              <a:t> </a:t>
            </a:r>
            <a:r>
              <a:rPr lang="fi-FI" sz="1000" b="1" dirty="0" err="1">
                <a:solidFill>
                  <a:prstClr val="black"/>
                </a:solidFill>
              </a:rPr>
              <a:t>care</a:t>
            </a:r>
            <a:endParaRPr lang="fi-FI" sz="10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fi-FI" sz="1000" dirty="0" smtClean="0">
                <a:latin typeface="Comic Sans MS" pitchFamily="66" charset="0"/>
              </a:rPr>
              <a:t>Jokinen </a:t>
            </a:r>
            <a:r>
              <a:rPr lang="fi-FI" sz="1000" dirty="0">
                <a:latin typeface="Comic Sans MS" pitchFamily="66" charset="0"/>
              </a:rPr>
              <a:t>Juha</a:t>
            </a:r>
          </a:p>
          <a:p>
            <a:pPr>
              <a:defRPr/>
            </a:pPr>
            <a:r>
              <a:rPr lang="fi-FI" sz="900" dirty="0" err="1"/>
              <a:t>Head</a:t>
            </a:r>
            <a:r>
              <a:rPr lang="fi-FI" sz="900" dirty="0"/>
              <a:t> </a:t>
            </a:r>
            <a:r>
              <a:rPr lang="fi-FI" sz="900" dirty="0" smtClean="0"/>
              <a:t>of </a:t>
            </a:r>
            <a:r>
              <a:rPr lang="fi-FI" sz="900" dirty="0" err="1"/>
              <a:t>Referring</a:t>
            </a:r>
            <a:r>
              <a:rPr lang="fi-FI" sz="900" dirty="0"/>
              <a:t> </a:t>
            </a:r>
            <a:r>
              <a:rPr lang="fi-FI" sz="900" dirty="0" err="1"/>
              <a:t>children</a:t>
            </a:r>
            <a:r>
              <a:rPr lang="fi-FI" sz="900" dirty="0"/>
              <a:t> to </a:t>
            </a:r>
            <a:r>
              <a:rPr lang="fi-FI" sz="900" dirty="0" err="1"/>
              <a:t>substitute</a:t>
            </a:r>
            <a:r>
              <a:rPr lang="fi-FI" sz="900" dirty="0"/>
              <a:t> </a:t>
            </a:r>
            <a:r>
              <a:rPr lang="fi-FI" sz="900" dirty="0" err="1" smtClean="0"/>
              <a:t>care</a:t>
            </a:r>
            <a:endParaRPr lang="fi-FI" sz="900" dirty="0"/>
          </a:p>
        </p:txBody>
      </p:sp>
      <p:sp>
        <p:nvSpPr>
          <p:cNvPr id="2" name="Tekstiruutu 1"/>
          <p:cNvSpPr txBox="1"/>
          <p:nvPr/>
        </p:nvSpPr>
        <p:spPr>
          <a:xfrm>
            <a:off x="2662201" y="940805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fi-FI" sz="24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fi-FI" sz="24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fi-FI" sz="2400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placing</a:t>
            </a:r>
            <a:r>
              <a:rPr lang="fi-FI" sz="24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Helsinki</a:t>
            </a:r>
            <a:endParaRPr lang="fi-FI" sz="24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kstikehys 11"/>
          <p:cNvSpPr txBox="1"/>
          <p:nvPr/>
        </p:nvSpPr>
        <p:spPr>
          <a:xfrm>
            <a:off x="5786876" y="5366860"/>
            <a:ext cx="1800225" cy="815608"/>
          </a:xfrm>
          <a:prstGeom prst="rect">
            <a:avLst/>
          </a:prstGeom>
          <a:solidFill>
            <a:srgbClr val="92D05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i-FI" sz="1000" b="1" dirty="0" err="1" smtClean="0"/>
              <a:t>Social</a:t>
            </a:r>
            <a:r>
              <a:rPr lang="fi-FI" sz="1000" b="1" dirty="0" smtClean="0"/>
              <a:t> </a:t>
            </a:r>
            <a:r>
              <a:rPr lang="fi-FI" sz="1000" b="1" dirty="0" err="1" smtClean="0"/>
              <a:t>counseling</a:t>
            </a:r>
            <a:endParaRPr lang="fi-FI" sz="1000" dirty="0">
              <a:latin typeface="Comic Sans MS" pitchFamily="66" charset="0"/>
            </a:endParaRPr>
          </a:p>
          <a:p>
            <a:pPr>
              <a:defRPr/>
            </a:pPr>
            <a:r>
              <a:rPr lang="fi-FI" sz="1000" dirty="0"/>
              <a:t>Aura </a:t>
            </a:r>
            <a:r>
              <a:rPr lang="fi-FI" sz="1000" dirty="0" smtClean="0"/>
              <a:t>Ilona</a:t>
            </a:r>
          </a:p>
          <a:p>
            <a:pPr>
              <a:defRPr/>
            </a:pPr>
            <a:r>
              <a:rPr lang="fi-FI" sz="900" dirty="0" err="1" smtClean="0"/>
              <a:t>Leading</a:t>
            </a:r>
            <a:r>
              <a:rPr lang="fi-FI" sz="900" dirty="0" smtClean="0"/>
              <a:t> </a:t>
            </a:r>
            <a:r>
              <a:rPr lang="fi-FI" sz="900" dirty="0" err="1" smtClean="0"/>
              <a:t>social</a:t>
            </a:r>
            <a:r>
              <a:rPr lang="fi-FI" sz="900" dirty="0" smtClean="0"/>
              <a:t> </a:t>
            </a:r>
            <a:r>
              <a:rPr lang="fi-FI" sz="900" dirty="0" err="1" smtClean="0"/>
              <a:t>counselor</a:t>
            </a:r>
            <a:endParaRPr lang="fi-FI" sz="900" dirty="0" smtClean="0"/>
          </a:p>
          <a:p>
            <a:pPr>
              <a:defRPr/>
            </a:pPr>
            <a:endParaRPr lang="fi-FI" sz="900" dirty="0" smtClean="0"/>
          </a:p>
          <a:p>
            <a:pPr>
              <a:defRPr/>
            </a:pPr>
            <a:r>
              <a:rPr lang="fi-FI" sz="900" dirty="0" smtClean="0"/>
              <a:t>+ 10 </a:t>
            </a:r>
            <a:r>
              <a:rPr lang="fi-FI" sz="900" dirty="0" err="1" smtClean="0"/>
              <a:t>social</a:t>
            </a:r>
            <a:r>
              <a:rPr lang="fi-FI" sz="900" dirty="0" smtClean="0"/>
              <a:t> </a:t>
            </a:r>
            <a:r>
              <a:rPr lang="fi-FI" sz="900" dirty="0" err="1" smtClean="0"/>
              <a:t>counselors</a:t>
            </a:r>
            <a:endParaRPr lang="fi-FI" sz="900" dirty="0"/>
          </a:p>
        </p:txBody>
      </p:sp>
      <p:sp>
        <p:nvSpPr>
          <p:cNvPr id="17" name="Tekstikehys 11"/>
          <p:cNvSpPr txBox="1"/>
          <p:nvPr/>
        </p:nvSpPr>
        <p:spPr>
          <a:xfrm>
            <a:off x="3924678" y="4519502"/>
            <a:ext cx="1800225" cy="1015663"/>
          </a:xfrm>
          <a:prstGeom prst="rect">
            <a:avLst/>
          </a:prstGeom>
          <a:solidFill>
            <a:srgbClr val="92D05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i-FI" sz="1000" b="1" dirty="0" smtClean="0"/>
              <a:t>Foster </a:t>
            </a:r>
            <a:r>
              <a:rPr lang="fi-FI" sz="1000" b="1" dirty="0" err="1" smtClean="0"/>
              <a:t>family</a:t>
            </a:r>
            <a:r>
              <a:rPr lang="fi-FI" sz="1000" b="1" dirty="0" smtClean="0"/>
              <a:t> </a:t>
            </a:r>
            <a:r>
              <a:rPr lang="fi-FI" sz="1000" b="1" dirty="0" err="1" smtClean="0"/>
              <a:t>services</a:t>
            </a:r>
            <a:endParaRPr lang="fi-FI" sz="1000" b="1" dirty="0"/>
          </a:p>
          <a:p>
            <a:pPr>
              <a:defRPr/>
            </a:pPr>
            <a:r>
              <a:rPr lang="fi-FI" sz="1000" dirty="0" smtClean="0">
                <a:latin typeface="Comic Sans MS" panose="030F0702030302020204" pitchFamily="66" charset="0"/>
              </a:rPr>
              <a:t>Uusijärvi Alli</a:t>
            </a:r>
          </a:p>
          <a:p>
            <a:pPr>
              <a:defRPr/>
            </a:pPr>
            <a:r>
              <a:rPr lang="fi-FI" sz="1000" dirty="0" smtClean="0"/>
              <a:t>Foster </a:t>
            </a:r>
            <a:r>
              <a:rPr lang="fi-FI" sz="1000" dirty="0" err="1" smtClean="0"/>
              <a:t>family</a:t>
            </a:r>
            <a:r>
              <a:rPr lang="fi-FI" sz="1000" dirty="0" smtClean="0"/>
              <a:t> </a:t>
            </a:r>
            <a:r>
              <a:rPr lang="fi-FI" sz="1000" dirty="0" err="1"/>
              <a:t>service</a:t>
            </a:r>
            <a:r>
              <a:rPr lang="fi-FI" sz="1000" dirty="0"/>
              <a:t> </a:t>
            </a:r>
            <a:r>
              <a:rPr lang="fi-FI" sz="1000" dirty="0" err="1" smtClean="0"/>
              <a:t>manager</a:t>
            </a:r>
            <a:endParaRPr lang="fi-FI" sz="1000" dirty="0" smtClean="0"/>
          </a:p>
          <a:p>
            <a:pPr>
              <a:defRPr/>
            </a:pPr>
            <a:endParaRPr lang="fi-FI" sz="1000" dirty="0" smtClean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fi-FI" sz="1000" dirty="0" smtClean="0">
                <a:latin typeface="Comic Sans MS" panose="030F0702030302020204" pitchFamily="66" charset="0"/>
              </a:rPr>
              <a:t>+ 3 </a:t>
            </a:r>
            <a:r>
              <a:rPr lang="fi-FI" sz="1000" dirty="0" err="1" smtClean="0">
                <a:latin typeface="Comic Sans MS" panose="030F0702030302020204" pitchFamily="66" charset="0"/>
              </a:rPr>
              <a:t>psychologies</a:t>
            </a:r>
            <a:r>
              <a:rPr lang="fi-FI" sz="1000" dirty="0" smtClean="0">
                <a:latin typeface="Comic Sans MS" panose="030F0702030302020204" pitchFamily="66" charset="0"/>
              </a:rPr>
              <a:t>, 1 </a:t>
            </a:r>
            <a:r>
              <a:rPr lang="fi-FI" sz="1000" dirty="0" err="1" smtClean="0">
                <a:latin typeface="Comic Sans MS" panose="030F0702030302020204" pitchFamily="66" charset="0"/>
              </a:rPr>
              <a:t>special</a:t>
            </a:r>
            <a:r>
              <a:rPr lang="fi-FI" sz="1000" dirty="0" smtClean="0">
                <a:latin typeface="Comic Sans MS" panose="030F0702030302020204" pitchFamily="66" charset="0"/>
              </a:rPr>
              <a:t> </a:t>
            </a:r>
            <a:r>
              <a:rPr lang="fi-FI" sz="1000" dirty="0" err="1" smtClean="0">
                <a:latin typeface="Comic Sans MS" panose="030F0702030302020204" pitchFamily="66" charset="0"/>
              </a:rPr>
              <a:t>socialworker</a:t>
            </a:r>
            <a:endParaRPr lang="fi-FI" sz="900" dirty="0"/>
          </a:p>
        </p:txBody>
      </p:sp>
      <p:cxnSp>
        <p:nvCxnSpPr>
          <p:cNvPr id="5" name="Kulmayhdysviiva 4"/>
          <p:cNvCxnSpPr>
            <a:endCxn id="16" idx="1"/>
          </p:cNvCxnSpPr>
          <p:nvPr/>
        </p:nvCxnSpPr>
        <p:spPr>
          <a:xfrm rot="16200000" flipH="1">
            <a:off x="5622567" y="5610355"/>
            <a:ext cx="205718" cy="12289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 sz="1200" dirty="0">
              <a:solidFill>
                <a:srgbClr val="00B0F0"/>
              </a:solidFill>
            </a:endParaRPr>
          </a:p>
        </p:txBody>
      </p:sp>
      <p:sp>
        <p:nvSpPr>
          <p:cNvPr id="18" name="Päivämäärän paikkamerkki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z="1200" dirty="0" smtClean="0">
                <a:solidFill>
                  <a:srgbClr val="00B0F0"/>
                </a:solidFill>
              </a:rPr>
              <a:t>25.8.2016</a:t>
            </a:r>
            <a:endParaRPr lang="fi-FI" sz="1200" dirty="0">
              <a:solidFill>
                <a:srgbClr val="00B0F0"/>
              </a:solidFill>
            </a:endParaRPr>
          </a:p>
        </p:txBody>
      </p:sp>
      <p:sp>
        <p:nvSpPr>
          <p:cNvPr id="19" name="Dian numeron paikkamerkki 18"/>
          <p:cNvSpPr>
            <a:spLocks noGrp="1"/>
          </p:cNvSpPr>
          <p:nvPr>
            <p:ph type="sldNum" sz="quarter" idx="12"/>
          </p:nvPr>
        </p:nvSpPr>
        <p:spPr>
          <a:xfrm>
            <a:off x="8976784" y="6376989"/>
            <a:ext cx="2797874" cy="365125"/>
          </a:xfrm>
        </p:spPr>
        <p:txBody>
          <a:bodyPr/>
          <a:lstStyle/>
          <a:p>
            <a:pPr>
              <a:defRPr/>
            </a:pPr>
            <a:fld id="{F427BC73-C824-4237-A0C2-110333FB60C1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20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>
                <a:solidFill>
                  <a:srgbClr val="00B0F0"/>
                </a:solidFill>
              </a:rPr>
              <a:t>Children</a:t>
            </a:r>
            <a:r>
              <a:rPr lang="fi-FI" dirty="0" smtClean="0">
                <a:solidFill>
                  <a:srgbClr val="00B0F0"/>
                </a:solidFill>
              </a:rPr>
              <a:t> in </a:t>
            </a:r>
            <a:r>
              <a:rPr lang="fi-FI" dirty="0" err="1" smtClean="0">
                <a:solidFill>
                  <a:srgbClr val="00B0F0"/>
                </a:solidFill>
              </a:rPr>
              <a:t>child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welfare</a:t>
            </a:r>
            <a:endParaRPr lang="fi-FI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>
                <a:solidFill>
                  <a:srgbClr val="00B0F0"/>
                </a:solidFill>
              </a:rPr>
              <a:t>In Helsinki</a:t>
            </a:r>
          </a:p>
          <a:p>
            <a:r>
              <a:rPr lang="fi-FI" dirty="0" smtClean="0">
                <a:solidFill>
                  <a:srgbClr val="00B0F0"/>
                </a:solidFill>
              </a:rPr>
              <a:t>6130 </a:t>
            </a:r>
            <a:r>
              <a:rPr lang="fi-FI" dirty="0" err="1" smtClean="0">
                <a:solidFill>
                  <a:srgbClr val="00B0F0"/>
                </a:solidFill>
              </a:rPr>
              <a:t>children</a:t>
            </a:r>
            <a:r>
              <a:rPr lang="fi-FI" dirty="0" smtClean="0">
                <a:solidFill>
                  <a:srgbClr val="00B0F0"/>
                </a:solidFill>
              </a:rPr>
              <a:t> as a </a:t>
            </a:r>
            <a:r>
              <a:rPr lang="fi-FI" dirty="0" err="1" smtClean="0">
                <a:solidFill>
                  <a:srgbClr val="00B0F0"/>
                </a:solidFill>
              </a:rPr>
              <a:t>customer</a:t>
            </a:r>
            <a:endParaRPr lang="fi-FI" dirty="0" smtClean="0">
              <a:solidFill>
                <a:srgbClr val="00B0F0"/>
              </a:solidFill>
            </a:endParaRPr>
          </a:p>
          <a:p>
            <a:r>
              <a:rPr lang="fi-FI" dirty="0" smtClean="0">
                <a:solidFill>
                  <a:srgbClr val="00B0F0"/>
                </a:solidFill>
              </a:rPr>
              <a:t>992 </a:t>
            </a:r>
            <a:r>
              <a:rPr lang="fi-FI" dirty="0" err="1">
                <a:solidFill>
                  <a:srgbClr val="00B0F0"/>
                </a:solidFill>
              </a:rPr>
              <a:t>children</a:t>
            </a:r>
            <a:r>
              <a:rPr lang="fi-FI" dirty="0">
                <a:solidFill>
                  <a:srgbClr val="00B0F0"/>
                </a:solidFill>
              </a:rPr>
              <a:t>/</a:t>
            </a:r>
            <a:r>
              <a:rPr lang="fi-FI" dirty="0" err="1">
                <a:solidFill>
                  <a:srgbClr val="00B0F0"/>
                </a:solidFill>
              </a:rPr>
              <a:t>young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people</a:t>
            </a:r>
            <a:r>
              <a:rPr lang="fi-FI" dirty="0">
                <a:solidFill>
                  <a:srgbClr val="00B0F0"/>
                </a:solidFill>
              </a:rPr>
              <a:t> in </a:t>
            </a:r>
            <a:r>
              <a:rPr lang="fi-FI" dirty="0" err="1">
                <a:solidFill>
                  <a:srgbClr val="00B0F0"/>
                </a:solidFill>
              </a:rPr>
              <a:t>after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care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services</a:t>
            </a:r>
            <a:endParaRPr lang="fi-FI" dirty="0">
              <a:solidFill>
                <a:srgbClr val="00B0F0"/>
              </a:solidFill>
            </a:endParaRPr>
          </a:p>
          <a:p>
            <a:r>
              <a:rPr lang="fi-FI" dirty="0" smtClean="0">
                <a:solidFill>
                  <a:srgbClr val="00B0F0"/>
                </a:solidFill>
              </a:rPr>
              <a:t>1185 </a:t>
            </a:r>
            <a:r>
              <a:rPr lang="fi-FI" dirty="0" err="1" smtClean="0">
                <a:solidFill>
                  <a:srgbClr val="00B0F0"/>
                </a:solidFill>
              </a:rPr>
              <a:t>children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taken</a:t>
            </a:r>
            <a:r>
              <a:rPr lang="fi-FI" dirty="0" smtClean="0">
                <a:solidFill>
                  <a:srgbClr val="00B0F0"/>
                </a:solidFill>
              </a:rPr>
              <a:t> into </a:t>
            </a:r>
            <a:r>
              <a:rPr lang="fi-FI" dirty="0" err="1" smtClean="0">
                <a:solidFill>
                  <a:srgbClr val="00B0F0"/>
                </a:solidFill>
              </a:rPr>
              <a:t>care</a:t>
            </a:r>
            <a:r>
              <a:rPr lang="fi-FI" dirty="0" smtClean="0">
                <a:solidFill>
                  <a:srgbClr val="00B0F0"/>
                </a:solidFill>
              </a:rPr>
              <a:t> (19 %)</a:t>
            </a:r>
          </a:p>
          <a:p>
            <a:endParaRPr lang="fi-FI" dirty="0">
              <a:solidFill>
                <a:srgbClr val="00B0F0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25.8.2016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Perhehoidon palvelupäällikkö Alli Uusijärvi  ja erityissosiaalityöntekijä Marjo Mikkonen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AD3A-B21C-4BF5-91FB-A4FEAED1745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419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solidFill>
                  <a:srgbClr val="00B0F0"/>
                </a:solidFill>
              </a:rPr>
              <a:t>Children</a:t>
            </a:r>
            <a:r>
              <a:rPr lang="fi-FI" dirty="0">
                <a:solidFill>
                  <a:srgbClr val="00B0F0"/>
                </a:solidFill>
              </a:rPr>
              <a:t> in </a:t>
            </a:r>
            <a:r>
              <a:rPr lang="fi-FI" dirty="0" err="1">
                <a:solidFill>
                  <a:srgbClr val="00B0F0"/>
                </a:solidFill>
              </a:rPr>
              <a:t>child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welfare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>
                <a:solidFill>
                  <a:srgbClr val="00B0F0"/>
                </a:solidFill>
              </a:rPr>
              <a:t>To </a:t>
            </a:r>
            <a:r>
              <a:rPr lang="fi-FI" dirty="0" err="1" smtClean="0">
                <a:solidFill>
                  <a:srgbClr val="00B0F0"/>
                </a:solidFill>
              </a:rPr>
              <a:t>take</a:t>
            </a:r>
            <a:r>
              <a:rPr lang="fi-FI" dirty="0" smtClean="0">
                <a:solidFill>
                  <a:srgbClr val="00B0F0"/>
                </a:solidFill>
              </a:rPr>
              <a:t> a </a:t>
            </a:r>
            <a:r>
              <a:rPr lang="fi-FI" dirty="0" err="1" smtClean="0">
                <a:solidFill>
                  <a:srgbClr val="00B0F0"/>
                </a:solidFill>
              </a:rPr>
              <a:t>child</a:t>
            </a:r>
            <a:r>
              <a:rPr lang="fi-FI" dirty="0" smtClean="0">
                <a:solidFill>
                  <a:srgbClr val="00B0F0"/>
                </a:solidFill>
              </a:rPr>
              <a:t> into </a:t>
            </a:r>
            <a:r>
              <a:rPr lang="fi-FI" dirty="0" err="1" smtClean="0">
                <a:solidFill>
                  <a:srgbClr val="00B0F0"/>
                </a:solidFill>
              </a:rPr>
              <a:t>care</a:t>
            </a:r>
            <a:r>
              <a:rPr lang="fi-FI" dirty="0" smtClean="0">
                <a:solidFill>
                  <a:srgbClr val="00B0F0"/>
                </a:solidFill>
              </a:rPr>
              <a:t> is </a:t>
            </a:r>
            <a:r>
              <a:rPr lang="fi-FI" dirty="0" err="1" smtClean="0">
                <a:solidFill>
                  <a:srgbClr val="00B0F0"/>
                </a:solidFill>
              </a:rPr>
              <a:t>always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last</a:t>
            </a:r>
            <a:r>
              <a:rPr lang="fi-FI" dirty="0" smtClean="0">
                <a:solidFill>
                  <a:srgbClr val="00B0F0"/>
                </a:solidFill>
              </a:rPr>
              <a:t> option</a:t>
            </a:r>
          </a:p>
          <a:p>
            <a:endParaRPr lang="fi-FI" dirty="0" smtClean="0">
              <a:solidFill>
                <a:srgbClr val="00B0F0"/>
              </a:solidFill>
            </a:endParaRPr>
          </a:p>
          <a:p>
            <a:r>
              <a:rPr lang="fi-FI" dirty="0" err="1" smtClean="0">
                <a:solidFill>
                  <a:srgbClr val="00B0F0"/>
                </a:solidFill>
              </a:rPr>
              <a:t>Taken</a:t>
            </a:r>
            <a:r>
              <a:rPr lang="fi-FI" dirty="0" smtClean="0">
                <a:solidFill>
                  <a:srgbClr val="00B0F0"/>
                </a:solidFill>
              </a:rPr>
              <a:t> into </a:t>
            </a:r>
            <a:r>
              <a:rPr lang="fi-FI" dirty="0" err="1" smtClean="0">
                <a:solidFill>
                  <a:srgbClr val="00B0F0"/>
                </a:solidFill>
              </a:rPr>
              <a:t>care</a:t>
            </a:r>
            <a:r>
              <a:rPr lang="fi-FI" dirty="0" smtClean="0">
                <a:solidFill>
                  <a:srgbClr val="00B0F0"/>
                </a:solidFill>
              </a:rPr>
              <a:t> is </a:t>
            </a:r>
            <a:r>
              <a:rPr lang="fi-FI" dirty="0" err="1" smtClean="0">
                <a:solidFill>
                  <a:srgbClr val="00B0F0"/>
                </a:solidFill>
              </a:rPr>
              <a:t>always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intended</a:t>
            </a:r>
            <a:r>
              <a:rPr lang="fi-FI" dirty="0" smtClean="0">
                <a:solidFill>
                  <a:srgbClr val="00B0F0"/>
                </a:solidFill>
              </a:rPr>
              <a:t> to </a:t>
            </a:r>
            <a:r>
              <a:rPr lang="fi-FI" dirty="0" err="1" smtClean="0">
                <a:solidFill>
                  <a:srgbClr val="00B0F0"/>
                </a:solidFill>
              </a:rPr>
              <a:t>be</a:t>
            </a:r>
            <a:r>
              <a:rPr lang="fi-FI" dirty="0" smtClean="0">
                <a:solidFill>
                  <a:srgbClr val="00B0F0"/>
                </a:solidFill>
              </a:rPr>
              <a:t> a </a:t>
            </a:r>
            <a:r>
              <a:rPr lang="fi-FI" dirty="0" err="1" smtClean="0">
                <a:solidFill>
                  <a:srgbClr val="00B0F0"/>
                </a:solidFill>
              </a:rPr>
              <a:t>temporary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solution</a:t>
            </a:r>
            <a:endParaRPr lang="fi-FI" dirty="0" smtClean="0">
              <a:solidFill>
                <a:srgbClr val="00B0F0"/>
              </a:solidFill>
            </a:endParaRPr>
          </a:p>
          <a:p>
            <a:endParaRPr lang="fi-FI" dirty="0" smtClean="0">
              <a:solidFill>
                <a:srgbClr val="00B0F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Custody and maintenance obligations of parents </a:t>
            </a:r>
            <a:r>
              <a:rPr lang="en-US" dirty="0" smtClean="0">
                <a:solidFill>
                  <a:srgbClr val="00B0F0"/>
                </a:solidFill>
              </a:rPr>
              <a:t>remain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The </a:t>
            </a:r>
            <a:r>
              <a:rPr lang="en-US" dirty="0">
                <a:solidFill>
                  <a:srgbClr val="00B0F0"/>
                </a:solidFill>
              </a:rPr>
              <a:t>aim </a:t>
            </a:r>
            <a:r>
              <a:rPr lang="en-US" dirty="0" smtClean="0">
                <a:solidFill>
                  <a:srgbClr val="00B0F0"/>
                </a:solidFill>
              </a:rPr>
              <a:t>is that the families can be reunited</a:t>
            </a:r>
          </a:p>
        </p:txBody>
      </p:sp>
    </p:spTree>
    <p:extLst>
      <p:ext uri="{BB962C8B-B14F-4D97-AF65-F5344CB8AC3E}">
        <p14:creationId xmlns:p14="http://schemas.microsoft.com/office/powerpoint/2010/main" val="3463293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rgbClr val="00B0F0"/>
                </a:solidFill>
              </a:rPr>
              <a:t>Foster </a:t>
            </a:r>
            <a:r>
              <a:rPr lang="fi-FI" dirty="0" err="1" smtClean="0">
                <a:solidFill>
                  <a:srgbClr val="00B0F0"/>
                </a:solidFill>
              </a:rPr>
              <a:t>care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statistics</a:t>
            </a:r>
            <a:r>
              <a:rPr lang="fi-FI" dirty="0" smtClean="0">
                <a:solidFill>
                  <a:srgbClr val="00B0F0"/>
                </a:solidFill>
              </a:rPr>
              <a:t> 7/2016</a:t>
            </a:r>
            <a:endParaRPr lang="fi-FI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ts val="2800"/>
            </a:pP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In Helsinki</a:t>
            </a:r>
            <a:r>
              <a:rPr lang="fi-FI" sz="2800" dirty="0">
                <a:solidFill>
                  <a:srgbClr val="00B0F0"/>
                </a:solidFill>
              </a:rPr>
              <a:t> </a:t>
            </a:r>
            <a:r>
              <a:rPr lang="fi-FI" sz="2800" dirty="0" smtClean="0">
                <a:solidFill>
                  <a:srgbClr val="00B0F0"/>
                </a:solidFill>
              </a:rPr>
              <a:t>730 </a:t>
            </a:r>
            <a:r>
              <a:rPr lang="fi-FI" sz="2800" dirty="0" err="1" smtClean="0">
                <a:solidFill>
                  <a:srgbClr val="00B0F0"/>
                </a:solidFill>
              </a:rPr>
              <a:t>children</a:t>
            </a:r>
            <a:r>
              <a:rPr lang="fi-FI" sz="2800" dirty="0" smtClean="0">
                <a:solidFill>
                  <a:srgbClr val="00B0F0"/>
                </a:solidFill>
              </a:rPr>
              <a:t> </a:t>
            </a:r>
            <a:r>
              <a:rPr lang="fi-FI" sz="2800" smtClean="0">
                <a:solidFill>
                  <a:srgbClr val="00B0F0"/>
                </a:solidFill>
              </a:rPr>
              <a:t>are </a:t>
            </a:r>
            <a:r>
              <a:rPr lang="fi-FI" sz="2800" dirty="0" err="1" smtClean="0">
                <a:solidFill>
                  <a:srgbClr val="00B0F0"/>
                </a:solidFill>
              </a:rPr>
              <a:t>placed</a:t>
            </a:r>
            <a:r>
              <a:rPr lang="fi-FI" sz="2800" dirty="0" smtClean="0">
                <a:solidFill>
                  <a:srgbClr val="00B0F0"/>
                </a:solidFill>
              </a:rPr>
              <a:t> in </a:t>
            </a:r>
            <a:r>
              <a:rPr lang="fi-FI" sz="2800" dirty="0" err="1" smtClean="0">
                <a:solidFill>
                  <a:srgbClr val="00B0F0"/>
                </a:solidFill>
              </a:rPr>
              <a:t>foster</a:t>
            </a:r>
            <a:r>
              <a:rPr lang="fi-FI" sz="2800" dirty="0" smtClean="0">
                <a:solidFill>
                  <a:srgbClr val="00B0F0"/>
                </a:solidFill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</a:rPr>
              <a:t>families</a:t>
            </a:r>
            <a:r>
              <a:rPr lang="fi-FI" sz="2800" dirty="0" smtClean="0">
                <a:solidFill>
                  <a:srgbClr val="00B0F0"/>
                </a:solidFill>
              </a:rPr>
              <a:t> on </a:t>
            </a:r>
            <a:r>
              <a:rPr lang="fi-FI" sz="2800" dirty="0" err="1" smtClean="0">
                <a:solidFill>
                  <a:srgbClr val="00B0F0"/>
                </a:solidFill>
              </a:rPr>
              <a:t>foster</a:t>
            </a:r>
            <a:r>
              <a:rPr lang="fi-FI" sz="2800" dirty="0" smtClean="0">
                <a:solidFill>
                  <a:srgbClr val="00B0F0"/>
                </a:solidFill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</a:rPr>
              <a:t>care</a:t>
            </a:r>
            <a:r>
              <a:rPr lang="fi-FI" sz="2800" dirty="0" smtClean="0">
                <a:solidFill>
                  <a:srgbClr val="00B0F0"/>
                </a:solidFill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</a:rPr>
              <a:t>agreement</a:t>
            </a:r>
            <a:r>
              <a:rPr lang="fi-FI" sz="2800" dirty="0" smtClean="0">
                <a:solidFill>
                  <a:srgbClr val="00B0F0"/>
                </a:solidFill>
              </a:rPr>
              <a:t>. </a:t>
            </a:r>
            <a:r>
              <a:rPr lang="fi-FI" sz="2800" dirty="0" err="1" smtClean="0">
                <a:solidFill>
                  <a:srgbClr val="00B0F0"/>
                </a:solidFill>
              </a:rPr>
              <a:t>About</a:t>
            </a:r>
            <a:r>
              <a:rPr lang="fi-FI" sz="2800" dirty="0" smtClean="0">
                <a:solidFill>
                  <a:srgbClr val="00B0F0"/>
                </a:solidFill>
              </a:rPr>
              <a:t> 20 % of </a:t>
            </a:r>
            <a:r>
              <a:rPr lang="fi-FI" sz="2800" dirty="0" err="1" smtClean="0">
                <a:solidFill>
                  <a:srgbClr val="00B0F0"/>
                </a:solidFill>
              </a:rPr>
              <a:t>the</a:t>
            </a:r>
            <a:r>
              <a:rPr lang="fi-FI" sz="2800" dirty="0" smtClean="0">
                <a:solidFill>
                  <a:srgbClr val="00B0F0"/>
                </a:solidFill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</a:rPr>
              <a:t>children</a:t>
            </a:r>
            <a:r>
              <a:rPr lang="fi-FI" sz="2800" dirty="0" smtClean="0">
                <a:solidFill>
                  <a:srgbClr val="00B0F0"/>
                </a:solidFill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</a:rPr>
              <a:t>has</a:t>
            </a:r>
            <a:r>
              <a:rPr lang="fi-FI" sz="2800" dirty="0" smtClean="0">
                <a:solidFill>
                  <a:srgbClr val="00B0F0"/>
                </a:solidFill>
              </a:rPr>
              <a:t> a </a:t>
            </a:r>
            <a:r>
              <a:rPr lang="fi-FI" sz="2800" dirty="0" err="1" smtClean="0">
                <a:solidFill>
                  <a:srgbClr val="00B0F0"/>
                </a:solidFill>
              </a:rPr>
              <a:t>foster</a:t>
            </a:r>
            <a:r>
              <a:rPr lang="fi-FI" sz="2800" dirty="0" smtClean="0">
                <a:solidFill>
                  <a:srgbClr val="00B0F0"/>
                </a:solidFill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</a:rPr>
              <a:t>family</a:t>
            </a:r>
            <a:r>
              <a:rPr lang="fi-FI" sz="2800" dirty="0" smtClean="0">
                <a:solidFill>
                  <a:srgbClr val="00B0F0"/>
                </a:solidFill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</a:rPr>
              <a:t>from</a:t>
            </a:r>
            <a:r>
              <a:rPr lang="fi-FI" sz="2800" dirty="0" smtClean="0">
                <a:solidFill>
                  <a:srgbClr val="00B0F0"/>
                </a:solidFill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</a:rPr>
              <a:t>their</a:t>
            </a:r>
            <a:r>
              <a:rPr lang="fi-FI" sz="2800" dirty="0" smtClean="0">
                <a:solidFill>
                  <a:srgbClr val="00B0F0"/>
                </a:solidFill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</a:rPr>
              <a:t>own</a:t>
            </a:r>
            <a:r>
              <a:rPr lang="fi-FI" sz="2800" dirty="0" smtClean="0">
                <a:solidFill>
                  <a:srgbClr val="00B0F0"/>
                </a:solidFill>
              </a:rPr>
              <a:t> </a:t>
            </a:r>
            <a:r>
              <a:rPr lang="fi-FI" sz="2800" dirty="0" err="1" smtClean="0">
                <a:solidFill>
                  <a:srgbClr val="00B0F0"/>
                </a:solidFill>
              </a:rPr>
              <a:t>network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.</a:t>
            </a:r>
          </a:p>
          <a:p>
            <a:pPr marL="0" indent="0">
              <a:buSzPts val="2800"/>
              <a:buNone/>
            </a:pPr>
            <a:endParaRPr lang="fi-FI" sz="2600" dirty="0" smtClean="0">
              <a:solidFill>
                <a:srgbClr val="00B0F0"/>
              </a:solidFill>
              <a:latin typeface="Calibri" panose="020F0502020204030204" pitchFamily="34" charset="0"/>
            </a:endParaRPr>
          </a:p>
          <a:p>
            <a:pPr>
              <a:buSzPts val="2800"/>
            </a:pP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In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addition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45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children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is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placed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in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their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own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network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(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kinship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care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)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without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foster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care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agreement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,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so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altogether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25% of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the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children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taken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into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care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is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placed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in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their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own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network</a:t>
            </a:r>
            <a:endParaRPr lang="fi-FI" sz="2600" dirty="0" smtClean="0">
              <a:solidFill>
                <a:srgbClr val="00B0F0"/>
              </a:solidFill>
              <a:latin typeface="Calibri" panose="020F0502020204030204" pitchFamily="34" charset="0"/>
            </a:endParaRPr>
          </a:p>
          <a:p>
            <a:pPr marL="0" indent="0">
              <a:buSzPts val="2800"/>
              <a:buNone/>
            </a:pPr>
            <a:endParaRPr lang="fi-FI" sz="2600" dirty="0" smtClean="0">
              <a:solidFill>
                <a:srgbClr val="00B0F0"/>
              </a:solidFill>
              <a:latin typeface="Calibri" panose="020F0502020204030204" pitchFamily="34" charset="0"/>
            </a:endParaRPr>
          </a:p>
          <a:p>
            <a:pPr>
              <a:buSzPts val="2800"/>
            </a:pP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In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addition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there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is 90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children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/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young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people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in 50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professional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foster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fi-FI" sz="2600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homes</a:t>
            </a:r>
            <a:r>
              <a:rPr lang="fi-FI" sz="26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z="1200" smtClean="0">
                <a:solidFill>
                  <a:srgbClr val="00B0F0"/>
                </a:solidFill>
              </a:rPr>
              <a:t>Perhehoidon palvelupäällikkö Alli Uusijärvi  ja erityissosiaalityöntekijä Marjo Mikkonen</a:t>
            </a:r>
            <a:endParaRPr lang="fi-FI" sz="1200" dirty="0">
              <a:solidFill>
                <a:srgbClr val="00B0F0"/>
              </a:solidFill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z="1200" dirty="0" smtClean="0">
                <a:solidFill>
                  <a:srgbClr val="00B0F0"/>
                </a:solidFill>
              </a:rPr>
              <a:t>25.8.2016</a:t>
            </a:r>
            <a:endParaRPr lang="fi-FI" sz="1200" dirty="0">
              <a:solidFill>
                <a:srgbClr val="00B0F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AD3A-B21C-4BF5-91FB-A4FEAED1745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864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rgbClr val="00B0F0"/>
                </a:solidFill>
              </a:rPr>
              <a:t>Foster </a:t>
            </a:r>
            <a:r>
              <a:rPr lang="fi-FI" dirty="0" err="1" smtClean="0">
                <a:solidFill>
                  <a:srgbClr val="00B0F0"/>
                </a:solidFill>
              </a:rPr>
              <a:t>care</a:t>
            </a:r>
            <a:endParaRPr lang="fi-FI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>
                <a:solidFill>
                  <a:srgbClr val="00B0F0"/>
                </a:solidFill>
              </a:rPr>
              <a:t>We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have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been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obliged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by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law</a:t>
            </a:r>
            <a:r>
              <a:rPr lang="fi-FI" dirty="0" smtClean="0">
                <a:solidFill>
                  <a:srgbClr val="00B0F0"/>
                </a:solidFill>
              </a:rPr>
              <a:t> to </a:t>
            </a:r>
            <a:r>
              <a:rPr lang="fi-FI" dirty="0" err="1" smtClean="0">
                <a:solidFill>
                  <a:srgbClr val="00B0F0"/>
                </a:solidFill>
              </a:rPr>
              <a:t>prefer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foster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care</a:t>
            </a:r>
            <a:r>
              <a:rPr lang="fi-FI" dirty="0" smtClean="0">
                <a:solidFill>
                  <a:srgbClr val="00B0F0"/>
                </a:solidFill>
              </a:rPr>
              <a:t> to </a:t>
            </a:r>
            <a:r>
              <a:rPr lang="fi-FI" dirty="0" err="1" smtClean="0">
                <a:solidFill>
                  <a:srgbClr val="00B0F0"/>
                </a:solidFill>
              </a:rPr>
              <a:t>institutional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care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since</a:t>
            </a:r>
            <a:r>
              <a:rPr lang="fi-FI" dirty="0" smtClean="0">
                <a:solidFill>
                  <a:srgbClr val="00B0F0"/>
                </a:solidFill>
              </a:rPr>
              <a:t> 2008</a:t>
            </a:r>
          </a:p>
          <a:p>
            <a:pPr marL="0" indent="0">
              <a:buNone/>
            </a:pPr>
            <a:endParaRPr lang="fi-FI" dirty="0" smtClean="0">
              <a:solidFill>
                <a:srgbClr val="00B0F0"/>
              </a:solidFill>
            </a:endParaRPr>
          </a:p>
          <a:p>
            <a:r>
              <a:rPr lang="fi-FI" dirty="0" err="1">
                <a:solidFill>
                  <a:srgbClr val="00B0F0"/>
                </a:solidFill>
              </a:rPr>
              <a:t>The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development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has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grown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>
                <a:solidFill>
                  <a:srgbClr val="00B0F0"/>
                </a:solidFill>
              </a:rPr>
              <a:t>in </a:t>
            </a:r>
            <a:r>
              <a:rPr lang="fi-FI" dirty="0" err="1">
                <a:solidFill>
                  <a:srgbClr val="00B0F0"/>
                </a:solidFill>
              </a:rPr>
              <a:t>the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desired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direction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 smtClean="0">
                <a:solidFill>
                  <a:srgbClr val="00B0F0"/>
                </a:solidFill>
              </a:rPr>
              <a:t>In Helsinki 63,3 </a:t>
            </a:r>
            <a:r>
              <a:rPr lang="fi-FI" dirty="0">
                <a:solidFill>
                  <a:srgbClr val="00B0F0"/>
                </a:solidFill>
              </a:rPr>
              <a:t>% </a:t>
            </a:r>
            <a:r>
              <a:rPr lang="fi-FI" dirty="0" smtClean="0">
                <a:solidFill>
                  <a:srgbClr val="00B0F0"/>
                </a:solidFill>
              </a:rPr>
              <a:t>of </a:t>
            </a:r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foster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care</a:t>
            </a:r>
            <a:r>
              <a:rPr lang="fi-FI" dirty="0" smtClean="0">
                <a:solidFill>
                  <a:srgbClr val="00B0F0"/>
                </a:solidFill>
              </a:rPr>
              <a:t>  is </a:t>
            </a:r>
            <a:r>
              <a:rPr lang="fi-FI" dirty="0" err="1" smtClean="0">
                <a:solidFill>
                  <a:srgbClr val="00B0F0"/>
                </a:solidFill>
              </a:rPr>
              <a:t>implemented</a:t>
            </a:r>
            <a:r>
              <a:rPr lang="fi-FI" dirty="0" smtClean="0">
                <a:solidFill>
                  <a:srgbClr val="00B0F0"/>
                </a:solidFill>
              </a:rPr>
              <a:t> in </a:t>
            </a:r>
            <a:r>
              <a:rPr lang="fi-FI" dirty="0" err="1" smtClean="0">
                <a:solidFill>
                  <a:srgbClr val="00B0F0"/>
                </a:solidFill>
              </a:rPr>
              <a:t>foster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families</a:t>
            </a:r>
            <a:r>
              <a:rPr lang="fi-FI" dirty="0" smtClean="0">
                <a:solidFill>
                  <a:srgbClr val="00B0F0"/>
                </a:solidFill>
              </a:rPr>
              <a:t> and and </a:t>
            </a:r>
            <a:r>
              <a:rPr lang="fi-FI" dirty="0" err="1" smtClean="0">
                <a:solidFill>
                  <a:srgbClr val="00B0F0"/>
                </a:solidFill>
              </a:rPr>
              <a:t>minority</a:t>
            </a:r>
            <a:r>
              <a:rPr lang="fi-FI" dirty="0" smtClean="0">
                <a:solidFill>
                  <a:srgbClr val="00B0F0"/>
                </a:solidFill>
              </a:rPr>
              <a:t> (36,7%) in </a:t>
            </a:r>
            <a:r>
              <a:rPr lang="fi-FI" dirty="0" err="1" smtClean="0">
                <a:solidFill>
                  <a:srgbClr val="00B0F0"/>
                </a:solidFill>
              </a:rPr>
              <a:t>children´s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homes</a:t>
            </a:r>
            <a:r>
              <a:rPr lang="fi-FI" dirty="0" smtClean="0">
                <a:solidFill>
                  <a:srgbClr val="00B0F0"/>
                </a:solidFill>
              </a:rPr>
              <a:t> (7/2016)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z="1200" dirty="0" smtClean="0">
                <a:solidFill>
                  <a:srgbClr val="00B0F0"/>
                </a:solidFill>
              </a:rPr>
              <a:t>Perhehoidon palvelupäällikkö Alli Uusijärvi  ja erityissosiaalityöntekijä Marjo Mikkonen</a:t>
            </a:r>
            <a:endParaRPr lang="fi-FI" sz="1200" dirty="0">
              <a:solidFill>
                <a:srgbClr val="00B0F0"/>
              </a:solidFill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z="1200" dirty="0" smtClean="0">
                <a:solidFill>
                  <a:srgbClr val="00B0F0"/>
                </a:solidFill>
              </a:rPr>
              <a:t>25.8.2016</a:t>
            </a:r>
            <a:endParaRPr lang="fi-FI" sz="1200" dirty="0">
              <a:solidFill>
                <a:srgbClr val="00B0F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AD3A-B21C-4BF5-91FB-A4FEAED1745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501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 smtClean="0">
                <a:solidFill>
                  <a:srgbClr val="00B0F0"/>
                </a:solidFill>
              </a:rPr>
              <a:t>Nowadays</a:t>
            </a:r>
            <a:r>
              <a:rPr lang="fi-FI" dirty="0" smtClean="0">
                <a:solidFill>
                  <a:srgbClr val="00B0F0"/>
                </a:solidFill>
              </a:rPr>
              <a:t> in Finland </a:t>
            </a:r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threshold</a:t>
            </a:r>
            <a:r>
              <a:rPr lang="fi-FI" dirty="0" smtClean="0">
                <a:solidFill>
                  <a:srgbClr val="00B0F0"/>
                </a:solidFill>
              </a:rPr>
              <a:t> for </a:t>
            </a:r>
            <a:r>
              <a:rPr lang="fi-FI" dirty="0" err="1" smtClean="0">
                <a:solidFill>
                  <a:srgbClr val="00B0F0"/>
                </a:solidFill>
              </a:rPr>
              <a:t>taking</a:t>
            </a:r>
            <a:r>
              <a:rPr lang="fi-FI" dirty="0" smtClean="0">
                <a:solidFill>
                  <a:srgbClr val="00B0F0"/>
                </a:solidFill>
              </a:rPr>
              <a:t> a </a:t>
            </a:r>
            <a:r>
              <a:rPr lang="fi-FI" dirty="0" err="1" smtClean="0">
                <a:solidFill>
                  <a:srgbClr val="00B0F0"/>
                </a:solidFill>
              </a:rPr>
              <a:t>child</a:t>
            </a:r>
            <a:r>
              <a:rPr lang="fi-FI" dirty="0" smtClean="0">
                <a:solidFill>
                  <a:srgbClr val="00B0F0"/>
                </a:solidFill>
              </a:rPr>
              <a:t> into </a:t>
            </a:r>
            <a:r>
              <a:rPr lang="fi-FI" dirty="0" err="1" smtClean="0">
                <a:solidFill>
                  <a:srgbClr val="00B0F0"/>
                </a:solidFill>
              </a:rPr>
              <a:t>care</a:t>
            </a:r>
            <a:r>
              <a:rPr lang="fi-FI" dirty="0" smtClean="0">
                <a:solidFill>
                  <a:srgbClr val="00B0F0"/>
                </a:solidFill>
              </a:rPr>
              <a:t>  is </a:t>
            </a:r>
            <a:r>
              <a:rPr lang="fi-FI" dirty="0" err="1" smtClean="0">
                <a:solidFill>
                  <a:srgbClr val="00B0F0"/>
                </a:solidFill>
              </a:rPr>
              <a:t>high</a:t>
            </a:r>
            <a:endParaRPr lang="fi-FI" dirty="0" smtClean="0">
              <a:solidFill>
                <a:srgbClr val="00B0F0"/>
              </a:solidFill>
            </a:endParaRPr>
          </a:p>
          <a:p>
            <a:r>
              <a:rPr lang="fi-FI" dirty="0" err="1" smtClean="0">
                <a:solidFill>
                  <a:srgbClr val="00B0F0"/>
                </a:solidFill>
              </a:rPr>
              <a:t>We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have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invested</a:t>
            </a:r>
            <a:r>
              <a:rPr lang="fi-FI" dirty="0" smtClean="0">
                <a:solidFill>
                  <a:srgbClr val="00B0F0"/>
                </a:solidFill>
              </a:rPr>
              <a:t> in </a:t>
            </a:r>
            <a:r>
              <a:rPr lang="fi-FI" dirty="0" err="1" smtClean="0">
                <a:solidFill>
                  <a:srgbClr val="00B0F0"/>
                </a:solidFill>
              </a:rPr>
              <a:t>early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support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so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that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we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could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avoid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heavier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interventions</a:t>
            </a:r>
            <a:endParaRPr lang="fi-FI" dirty="0" smtClean="0">
              <a:solidFill>
                <a:srgbClr val="00B0F0"/>
              </a:solidFill>
            </a:endParaRPr>
          </a:p>
          <a:p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obligation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smtClean="0">
                <a:solidFill>
                  <a:srgbClr val="00B0F0"/>
                </a:solidFill>
              </a:rPr>
              <a:t>to </a:t>
            </a:r>
            <a:r>
              <a:rPr lang="fi-FI" dirty="0" err="1" smtClean="0">
                <a:solidFill>
                  <a:srgbClr val="00B0F0"/>
                </a:solidFill>
              </a:rPr>
              <a:t>reunite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families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has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been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strengthened</a:t>
            </a:r>
            <a:endParaRPr lang="fi-FI" dirty="0" smtClean="0">
              <a:solidFill>
                <a:srgbClr val="00B0F0"/>
              </a:solidFill>
            </a:endParaRPr>
          </a:p>
          <a:p>
            <a:r>
              <a:rPr lang="fi-FI" dirty="0" err="1" smtClean="0">
                <a:solidFill>
                  <a:srgbClr val="00B0F0"/>
                </a:solidFill>
              </a:rPr>
              <a:t>There</a:t>
            </a:r>
            <a:r>
              <a:rPr lang="fi-FI" dirty="0" smtClean="0">
                <a:solidFill>
                  <a:srgbClr val="00B0F0"/>
                </a:solidFill>
              </a:rPr>
              <a:t> is a </a:t>
            </a:r>
            <a:r>
              <a:rPr lang="fi-FI" dirty="0" err="1" smtClean="0">
                <a:solidFill>
                  <a:srgbClr val="00B0F0"/>
                </a:solidFill>
              </a:rPr>
              <a:t>great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will</a:t>
            </a:r>
            <a:r>
              <a:rPr lang="fi-FI" dirty="0" smtClean="0">
                <a:solidFill>
                  <a:srgbClr val="00B0F0"/>
                </a:solidFill>
              </a:rPr>
              <a:t> in </a:t>
            </a:r>
            <a:r>
              <a:rPr lang="fi-FI" dirty="0" err="1" smtClean="0">
                <a:solidFill>
                  <a:srgbClr val="00B0F0"/>
                </a:solidFill>
              </a:rPr>
              <a:t>our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society</a:t>
            </a:r>
            <a:r>
              <a:rPr lang="fi-FI" dirty="0" smtClean="0">
                <a:solidFill>
                  <a:srgbClr val="00B0F0"/>
                </a:solidFill>
              </a:rPr>
              <a:t> to </a:t>
            </a:r>
            <a:r>
              <a:rPr lang="fi-FI" dirty="0" err="1" smtClean="0">
                <a:solidFill>
                  <a:srgbClr val="00B0F0"/>
                </a:solidFill>
              </a:rPr>
              <a:t>keep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families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together</a:t>
            </a:r>
            <a:r>
              <a:rPr lang="fi-FI" dirty="0" smtClean="0">
                <a:solidFill>
                  <a:srgbClr val="00B0F0"/>
                </a:solidFill>
              </a:rPr>
              <a:t> and help </a:t>
            </a:r>
            <a:r>
              <a:rPr lang="fi-FI" dirty="0" err="1" smtClean="0">
                <a:solidFill>
                  <a:srgbClr val="00B0F0"/>
                </a:solidFill>
              </a:rPr>
              <a:t>them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get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along</a:t>
            </a:r>
            <a:r>
              <a:rPr lang="fi-FI" dirty="0" smtClean="0">
                <a:solidFill>
                  <a:srgbClr val="00B0F0"/>
                </a:solidFill>
              </a:rPr>
              <a:t> on </a:t>
            </a:r>
            <a:r>
              <a:rPr lang="fi-FI" dirty="0" err="1" smtClean="0">
                <a:solidFill>
                  <a:srgbClr val="00B0F0"/>
                </a:solidFill>
              </a:rPr>
              <a:t>their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own</a:t>
            </a:r>
            <a:endParaRPr lang="fi-FI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002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>
              <a:solidFill>
                <a:srgbClr val="00B0F0"/>
              </a:solidFill>
            </a:endParaRPr>
          </a:p>
          <a:p>
            <a:r>
              <a:rPr lang="fi-FI" dirty="0" err="1" smtClean="0">
                <a:solidFill>
                  <a:srgbClr val="00B0F0"/>
                </a:solidFill>
              </a:rPr>
              <a:t>The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children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that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end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up</a:t>
            </a:r>
            <a:r>
              <a:rPr lang="fi-FI" dirty="0">
                <a:solidFill>
                  <a:srgbClr val="00B0F0"/>
                </a:solidFill>
              </a:rPr>
              <a:t> in </a:t>
            </a:r>
            <a:r>
              <a:rPr lang="fi-FI" dirty="0" err="1">
                <a:solidFill>
                  <a:srgbClr val="00B0F0"/>
                </a:solidFill>
              </a:rPr>
              <a:t>the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foster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care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have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experienced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often</a:t>
            </a:r>
            <a:r>
              <a:rPr lang="fi-FI" dirty="0">
                <a:solidFill>
                  <a:srgbClr val="00B0F0"/>
                </a:solidFill>
              </a:rPr>
              <a:t> a </a:t>
            </a:r>
            <a:r>
              <a:rPr lang="fi-FI" dirty="0" err="1">
                <a:solidFill>
                  <a:srgbClr val="00B0F0"/>
                </a:solidFill>
              </a:rPr>
              <a:t>lot</a:t>
            </a:r>
            <a:r>
              <a:rPr lang="fi-FI" dirty="0">
                <a:solidFill>
                  <a:srgbClr val="00B0F0"/>
                </a:solidFill>
              </a:rPr>
              <a:t> of </a:t>
            </a:r>
            <a:r>
              <a:rPr lang="fi-FI" dirty="0" err="1">
                <a:solidFill>
                  <a:srgbClr val="00B0F0"/>
                </a:solidFill>
              </a:rPr>
              <a:t>changes</a:t>
            </a:r>
            <a:r>
              <a:rPr lang="fi-FI" dirty="0">
                <a:solidFill>
                  <a:srgbClr val="00B0F0"/>
                </a:solidFill>
              </a:rPr>
              <a:t> and </a:t>
            </a:r>
            <a:r>
              <a:rPr lang="fi-FI" dirty="0" err="1">
                <a:solidFill>
                  <a:srgbClr val="00B0F0"/>
                </a:solidFill>
              </a:rPr>
              <a:t>lived</a:t>
            </a:r>
            <a:r>
              <a:rPr lang="fi-FI" dirty="0">
                <a:solidFill>
                  <a:srgbClr val="00B0F0"/>
                </a:solidFill>
              </a:rPr>
              <a:t> for a long </a:t>
            </a:r>
            <a:r>
              <a:rPr lang="fi-FI" dirty="0" err="1">
                <a:solidFill>
                  <a:srgbClr val="00B0F0"/>
                </a:solidFill>
              </a:rPr>
              <a:t>time</a:t>
            </a:r>
            <a:r>
              <a:rPr lang="fi-FI" dirty="0">
                <a:solidFill>
                  <a:srgbClr val="00B0F0"/>
                </a:solidFill>
              </a:rPr>
              <a:t> in </a:t>
            </a:r>
            <a:r>
              <a:rPr lang="fi-FI" dirty="0" err="1" smtClean="0">
                <a:solidFill>
                  <a:srgbClr val="00B0F0"/>
                </a:solidFill>
              </a:rPr>
              <a:t>depriving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>
                <a:solidFill>
                  <a:srgbClr val="00B0F0"/>
                </a:solidFill>
              </a:rPr>
              <a:t>and </a:t>
            </a:r>
            <a:r>
              <a:rPr lang="fi-FI" dirty="0" err="1" smtClean="0">
                <a:solidFill>
                  <a:srgbClr val="00B0F0"/>
                </a:solidFill>
              </a:rPr>
              <a:t>traumatising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circumstances</a:t>
            </a:r>
            <a:r>
              <a:rPr lang="fi-FI" dirty="0">
                <a:solidFill>
                  <a:srgbClr val="00B0F0"/>
                </a:solidFill>
              </a:rPr>
              <a:t> and </a:t>
            </a:r>
            <a:r>
              <a:rPr lang="fi-FI" dirty="0" err="1">
                <a:solidFill>
                  <a:srgbClr val="00B0F0"/>
                </a:solidFill>
              </a:rPr>
              <a:t>that´s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why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they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need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very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strong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support</a:t>
            </a:r>
            <a:r>
              <a:rPr lang="fi-FI" dirty="0">
                <a:solidFill>
                  <a:srgbClr val="00B0F0"/>
                </a:solidFill>
              </a:rPr>
              <a:t> and </a:t>
            </a:r>
            <a:r>
              <a:rPr lang="fi-FI" dirty="0" err="1">
                <a:solidFill>
                  <a:srgbClr val="00B0F0"/>
                </a:solidFill>
              </a:rPr>
              <a:t>rehabilitative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foster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care</a:t>
            </a:r>
            <a:r>
              <a:rPr lang="fi-FI" dirty="0" smtClean="0">
                <a:solidFill>
                  <a:srgbClr val="00B0F0"/>
                </a:solidFill>
              </a:rPr>
              <a:t>.</a:t>
            </a:r>
            <a:endParaRPr lang="fi-FI" dirty="0">
              <a:solidFill>
                <a:srgbClr val="00B0F0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25.8.2016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Perhehoidon palvelupäällikkö Alli Uusijärvi  ja erityissosiaalityöntekijä Marjo Mikkonen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AD3A-B21C-4BF5-91FB-A4FEAED1745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498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>
              <a:solidFill>
                <a:srgbClr val="00B0F0"/>
              </a:solidFill>
            </a:endParaRPr>
          </a:p>
          <a:p>
            <a:r>
              <a:rPr lang="fi-FI" dirty="0" err="1" smtClean="0">
                <a:solidFill>
                  <a:srgbClr val="00B0F0"/>
                </a:solidFill>
              </a:rPr>
              <a:t>This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ongoing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big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change</a:t>
            </a:r>
            <a:r>
              <a:rPr lang="fi-FI" dirty="0">
                <a:solidFill>
                  <a:srgbClr val="00B0F0"/>
                </a:solidFill>
              </a:rPr>
              <a:t> in </a:t>
            </a:r>
            <a:r>
              <a:rPr lang="fi-FI" dirty="0" err="1">
                <a:solidFill>
                  <a:srgbClr val="00B0F0"/>
                </a:solidFill>
              </a:rPr>
              <a:t>the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field</a:t>
            </a:r>
            <a:r>
              <a:rPr lang="fi-FI" dirty="0">
                <a:solidFill>
                  <a:srgbClr val="00B0F0"/>
                </a:solidFill>
              </a:rPr>
              <a:t> of </a:t>
            </a:r>
            <a:r>
              <a:rPr lang="fi-FI" dirty="0" err="1">
                <a:solidFill>
                  <a:srgbClr val="00B0F0"/>
                </a:solidFill>
              </a:rPr>
              <a:t>the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child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welfare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has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challenged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the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foster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care</a:t>
            </a:r>
            <a:r>
              <a:rPr lang="fi-FI" dirty="0">
                <a:solidFill>
                  <a:srgbClr val="00B0F0"/>
                </a:solidFill>
              </a:rPr>
              <a:t> in </a:t>
            </a:r>
            <a:r>
              <a:rPr lang="fi-FI" dirty="0" err="1">
                <a:solidFill>
                  <a:srgbClr val="00B0F0"/>
                </a:solidFill>
              </a:rPr>
              <a:t>foster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families</a:t>
            </a:r>
            <a:r>
              <a:rPr lang="fi-FI" dirty="0">
                <a:solidFill>
                  <a:srgbClr val="00B0F0"/>
                </a:solidFill>
              </a:rPr>
              <a:t>. </a:t>
            </a:r>
            <a:r>
              <a:rPr lang="fi-FI" dirty="0" err="1">
                <a:solidFill>
                  <a:srgbClr val="00B0F0"/>
                </a:solidFill>
              </a:rPr>
              <a:t>But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we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have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been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able</a:t>
            </a:r>
            <a:r>
              <a:rPr lang="fi-FI" dirty="0">
                <a:solidFill>
                  <a:srgbClr val="00B0F0"/>
                </a:solidFill>
              </a:rPr>
              <a:t> to </a:t>
            </a:r>
            <a:r>
              <a:rPr lang="fi-FI" dirty="0" err="1">
                <a:solidFill>
                  <a:srgbClr val="00B0F0"/>
                </a:solidFill>
              </a:rPr>
              <a:t>take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up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this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challenge</a:t>
            </a:r>
            <a:r>
              <a:rPr lang="fi-FI" dirty="0">
                <a:solidFill>
                  <a:srgbClr val="00B0F0"/>
                </a:solidFill>
              </a:rPr>
              <a:t> and </a:t>
            </a:r>
            <a:r>
              <a:rPr lang="fi-FI" dirty="0" err="1">
                <a:solidFill>
                  <a:srgbClr val="00B0F0"/>
                </a:solidFill>
              </a:rPr>
              <a:t>increase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foster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care</a:t>
            </a:r>
            <a:r>
              <a:rPr lang="fi-FI" dirty="0" smtClean="0">
                <a:solidFill>
                  <a:srgbClr val="00B0F0"/>
                </a:solidFill>
              </a:rPr>
              <a:t> in </a:t>
            </a:r>
            <a:r>
              <a:rPr lang="fi-FI" dirty="0" err="1" smtClean="0">
                <a:solidFill>
                  <a:srgbClr val="00B0F0"/>
                </a:solidFill>
              </a:rPr>
              <a:t>families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by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 smtClean="0">
                <a:solidFill>
                  <a:srgbClr val="00B0F0"/>
                </a:solidFill>
              </a:rPr>
              <a:t>strengthening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the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support</a:t>
            </a:r>
            <a:r>
              <a:rPr lang="fi-FI" dirty="0">
                <a:solidFill>
                  <a:srgbClr val="00B0F0"/>
                </a:solidFill>
              </a:rPr>
              <a:t> for </a:t>
            </a:r>
            <a:r>
              <a:rPr lang="fi-FI" dirty="0" err="1" smtClean="0">
                <a:solidFill>
                  <a:srgbClr val="00B0F0"/>
                </a:solidFill>
              </a:rPr>
              <a:t>them</a:t>
            </a:r>
            <a:r>
              <a:rPr lang="fi-FI" dirty="0" smtClean="0">
                <a:solidFill>
                  <a:srgbClr val="00B0F0"/>
                </a:solidFill>
              </a:rPr>
              <a:t>, …….</a:t>
            </a:r>
            <a:r>
              <a:rPr lang="fi-FI" dirty="0" err="1" smtClean="0">
                <a:solidFill>
                  <a:srgbClr val="00B0F0"/>
                </a:solidFill>
              </a:rPr>
              <a:t>but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there</a:t>
            </a:r>
            <a:r>
              <a:rPr lang="fi-FI" dirty="0">
                <a:solidFill>
                  <a:srgbClr val="00B0F0"/>
                </a:solidFill>
              </a:rPr>
              <a:t> is </a:t>
            </a:r>
            <a:r>
              <a:rPr lang="fi-FI" dirty="0" err="1">
                <a:solidFill>
                  <a:srgbClr val="00B0F0"/>
                </a:solidFill>
              </a:rPr>
              <a:t>still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much</a:t>
            </a:r>
            <a:r>
              <a:rPr lang="fi-FI" dirty="0">
                <a:solidFill>
                  <a:srgbClr val="00B0F0"/>
                </a:solidFill>
              </a:rPr>
              <a:t> to </a:t>
            </a:r>
            <a:r>
              <a:rPr lang="fi-FI" dirty="0" err="1" smtClean="0">
                <a:solidFill>
                  <a:srgbClr val="00B0F0"/>
                </a:solidFill>
              </a:rPr>
              <a:t>do</a:t>
            </a:r>
            <a:r>
              <a:rPr lang="fi-FI" dirty="0" smtClean="0">
                <a:solidFill>
                  <a:srgbClr val="00B0F0"/>
                </a:solidFill>
              </a:rPr>
              <a:t>.</a:t>
            </a:r>
          </a:p>
          <a:p>
            <a:endParaRPr lang="fi-FI" dirty="0">
              <a:solidFill>
                <a:srgbClr val="00B0F0"/>
              </a:solidFill>
            </a:endParaRPr>
          </a:p>
          <a:p>
            <a:endParaRPr lang="fi-FI" dirty="0">
              <a:solidFill>
                <a:srgbClr val="00B0F0"/>
              </a:solidFill>
            </a:endParaRP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25.8.2016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Perhehoidon palvelupäällikkö Alli Uusijärvi  ja erityissosiaalityöntekijä Marjo Mikkonen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AD3A-B21C-4BF5-91FB-A4FEAED1745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9877"/>
      </p:ext>
    </p:extLst>
  </p:cSld>
  <p:clrMapOvr>
    <a:masterClrMapping/>
  </p:clrMapOvr>
</p:sld>
</file>

<file path=ppt/theme/theme1.xml><?xml version="1.0" encoding="utf-8"?>
<a:theme xmlns:a="http://schemas.openxmlformats.org/drawingml/2006/main" name="1_Te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964</Words>
  <Application>Microsoft Office PowerPoint</Application>
  <PresentationFormat>Laajakuva</PresentationFormat>
  <Paragraphs>149</Paragraphs>
  <Slides>16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20" baseType="lpstr">
      <vt:lpstr>Arial</vt:lpstr>
      <vt:lpstr>Calibri</vt:lpstr>
      <vt:lpstr>Comic Sans MS</vt:lpstr>
      <vt:lpstr>1_Teema1</vt:lpstr>
      <vt:lpstr>Foster care in Helsinki</vt:lpstr>
      <vt:lpstr>PowerPoint-esitys</vt:lpstr>
      <vt:lpstr>Children in child welfare</vt:lpstr>
      <vt:lpstr>Children in child welfare</vt:lpstr>
      <vt:lpstr>Foster care statistics 7/2016</vt:lpstr>
      <vt:lpstr>Foster care</vt:lpstr>
      <vt:lpstr>PowerPoint-esitys</vt:lpstr>
      <vt:lpstr>PowerPoint-esitys</vt:lpstr>
      <vt:lpstr>PowerPoint-esitys</vt:lpstr>
      <vt:lpstr>Support for foster care in Helsinki</vt:lpstr>
      <vt:lpstr>Support</vt:lpstr>
      <vt:lpstr>Support </vt:lpstr>
      <vt:lpstr>Participation</vt:lpstr>
      <vt:lpstr>Development</vt:lpstr>
      <vt:lpstr>   Control</vt:lpstr>
      <vt:lpstr>Current challenges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Perhehoito Helsingin lastensuojelussa</dc:title>
  <dc:creator>Mikkonen Marjo</dc:creator>
  <cp:lastModifiedBy>Omistaja</cp:lastModifiedBy>
  <cp:revision>71</cp:revision>
  <dcterms:created xsi:type="dcterms:W3CDTF">2016-08-17T12:37:06Z</dcterms:created>
  <dcterms:modified xsi:type="dcterms:W3CDTF">2016-09-05T05:31:17Z</dcterms:modified>
</cp:coreProperties>
</file>