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9" r:id="rId1"/>
    <p:sldMasterId id="2147483696" r:id="rId2"/>
    <p:sldMasterId id="2147483673" r:id="rId3"/>
    <p:sldMasterId id="2147483681" r:id="rId4"/>
    <p:sldMasterId id="2147483698" r:id="rId5"/>
    <p:sldMasterId id="2147483709" r:id="rId6"/>
  </p:sldMasterIdLst>
  <p:notesMasterIdLst>
    <p:notesMasterId r:id="rId22"/>
  </p:notesMasterIdLst>
  <p:handoutMasterIdLst>
    <p:handoutMasterId r:id="rId23"/>
  </p:handoutMasterIdLst>
  <p:sldIdLst>
    <p:sldId id="267" r:id="rId7"/>
    <p:sldId id="260" r:id="rId8"/>
    <p:sldId id="268" r:id="rId9"/>
    <p:sldId id="273" r:id="rId10"/>
    <p:sldId id="283" r:id="rId11"/>
    <p:sldId id="284" r:id="rId12"/>
    <p:sldId id="285" r:id="rId13"/>
    <p:sldId id="276" r:id="rId14"/>
    <p:sldId id="278" r:id="rId15"/>
    <p:sldId id="282" r:id="rId16"/>
    <p:sldId id="281" r:id="rId17"/>
    <p:sldId id="277" r:id="rId18"/>
    <p:sldId id="271" r:id="rId19"/>
    <p:sldId id="272" r:id="rId20"/>
    <p:sldId id="256" r:id="rId21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072"/>
    <a:srgbClr val="00A249"/>
    <a:srgbClr val="009446"/>
    <a:srgbClr val="F39200"/>
    <a:srgbClr val="3AA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napToObjects="1" showGuides="1">
      <p:cViewPr>
        <p:scale>
          <a:sx n="60" d="100"/>
          <a:sy n="60" d="100"/>
        </p:scale>
        <p:origin x="948" y="588"/>
      </p:cViewPr>
      <p:guideLst>
        <p:guide orient="horz" pos="2160"/>
        <p:guide pos="2881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165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848C-2360-4020-9090-E792DBD6AA90}" type="datetimeFigureOut">
              <a:rPr lang="fi-FI" smtClean="0"/>
              <a:t>23.5.2018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49555-71DA-4D4A-9522-A9DCCACC5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34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90539-3735-0F4C-B8BE-933C49D59299}" type="datetimeFigureOut">
              <a:rPr lang="fi-FI" smtClean="0"/>
              <a:t>23.5.2018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92BBE-14EF-024C-9BE6-E00B14ED0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88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äpuu-intro-harma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2"/>
          <p:cNvSpPr txBox="1">
            <a:spLocks/>
          </p:cNvSpPr>
          <p:nvPr userDrawn="1"/>
        </p:nvSpPr>
        <p:spPr>
          <a:xfrm>
            <a:off x="7935219" y="156014"/>
            <a:ext cx="1019909" cy="397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</p:txBody>
      </p:sp>
      <p:pic>
        <p:nvPicPr>
          <p:cNvPr id="6" name="Kuva 5" descr="pesapuu-ry-logo-2017-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18" y="1737131"/>
            <a:ext cx="1843835" cy="1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4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-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8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-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20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äpuu-intro-punaine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589870" y="1757657"/>
            <a:ext cx="4313033" cy="793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Lyhyt aiheeseen johdatteleva lause tai Pesäpuuhun liittyvä lause</a:t>
            </a:r>
            <a:endParaRPr lang="fi-FI" dirty="0"/>
          </a:p>
        </p:txBody>
      </p:sp>
      <p:sp>
        <p:nvSpPr>
          <p:cNvPr id="4" name="Alaotsikko 2"/>
          <p:cNvSpPr txBox="1">
            <a:spLocks/>
          </p:cNvSpPr>
          <p:nvPr userDrawn="1"/>
        </p:nvSpPr>
        <p:spPr>
          <a:xfrm>
            <a:off x="7935219" y="156014"/>
            <a:ext cx="1019909" cy="397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</p:txBody>
      </p:sp>
      <p:pic>
        <p:nvPicPr>
          <p:cNvPr id="6" name="Kuva 5" descr="pesapuu-ry-logo-2017-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09" y="4052479"/>
            <a:ext cx="1536179" cy="10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5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äpuu-intro-punaine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2"/>
          <p:cNvSpPr txBox="1">
            <a:spLocks/>
          </p:cNvSpPr>
          <p:nvPr userDrawn="1"/>
        </p:nvSpPr>
        <p:spPr>
          <a:xfrm>
            <a:off x="7935219" y="156014"/>
            <a:ext cx="1019909" cy="397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</p:txBody>
      </p:sp>
      <p:pic>
        <p:nvPicPr>
          <p:cNvPr id="6" name="Kuva 5" descr="pesapuu-ry-logo-2017-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18" y="1737131"/>
            <a:ext cx="1843835" cy="1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2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äpuu-intro-punaine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589870" y="1757657"/>
            <a:ext cx="4313033" cy="793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Lyhyt aiheeseen johdatteleva lause tai Pesäpuuhun liittyvä lause</a:t>
            </a:r>
            <a:endParaRPr lang="fi-FI" dirty="0"/>
          </a:p>
        </p:txBody>
      </p:sp>
      <p:sp>
        <p:nvSpPr>
          <p:cNvPr id="4" name="Alaotsikko 2"/>
          <p:cNvSpPr txBox="1">
            <a:spLocks/>
          </p:cNvSpPr>
          <p:nvPr userDrawn="1"/>
        </p:nvSpPr>
        <p:spPr>
          <a:xfrm>
            <a:off x="7935219" y="156014"/>
            <a:ext cx="1019909" cy="397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</p:txBody>
      </p:sp>
      <p:pic>
        <p:nvPicPr>
          <p:cNvPr id="6" name="Kuva 5" descr="pesapuu-ry-logo-2017-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09" y="4052479"/>
            <a:ext cx="1536179" cy="101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äpuu-sisältö-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2587373" y="1220456"/>
            <a:ext cx="4313033" cy="541488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</a:lstStyle>
          <a:p>
            <a:r>
              <a:rPr lang="fi-FI" dirty="0" smtClean="0"/>
              <a:t>Otsikko/aihe</a:t>
            </a:r>
            <a:endParaRPr lang="fi-FI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589870" y="1761943"/>
            <a:ext cx="4313033" cy="92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Aika ja paikka</a:t>
            </a:r>
          </a:p>
          <a:p>
            <a:r>
              <a:rPr lang="fi-FI" dirty="0" smtClean="0"/>
              <a:t>Henkilön Nimi</a:t>
            </a:r>
          </a:p>
        </p:txBody>
      </p:sp>
    </p:spTree>
    <p:extLst>
      <p:ext uri="{BB962C8B-B14F-4D97-AF65-F5344CB8AC3E}">
        <p14:creationId xmlns:p14="http://schemas.microsoft.com/office/powerpoint/2010/main" val="380198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972000" y="405000"/>
            <a:ext cx="7200000" cy="432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972000" y="1047987"/>
            <a:ext cx="7200000" cy="329517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59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972000" y="405000"/>
            <a:ext cx="7200000" cy="432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" name="Tekstiruutu 1"/>
          <p:cNvSpPr txBox="1"/>
          <p:nvPr userDrawn="1"/>
        </p:nvSpPr>
        <p:spPr>
          <a:xfrm>
            <a:off x="1017093" y="1062138"/>
            <a:ext cx="5726063" cy="282674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endParaRPr 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220870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2000" y="1197768"/>
            <a:ext cx="3528000" cy="299561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972000" y="405000"/>
            <a:ext cx="7200000" cy="432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accent5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sz="half" idx="13"/>
          </p:nvPr>
        </p:nvSpPr>
        <p:spPr>
          <a:xfrm>
            <a:off x="4644000" y="1197768"/>
            <a:ext cx="3528000" cy="299561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573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45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416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-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8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6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esapuu-ry-logo-20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9" y="4449052"/>
            <a:ext cx="915247" cy="5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  <p:sldLayoutId id="2147483707" r:id="rId3"/>
    <p:sldLayoutId id="214748368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Kuva 2" descr="pesapuu-ry-logo-2017-valkoin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18" y="1737131"/>
            <a:ext cx="1843835" cy="1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8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Kuva 3" descr="pesapuu-ry-logo-2017-valkoin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18" y="1737131"/>
            <a:ext cx="1843835" cy="1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3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2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esapuu.fi/toiminta/perhehoito/perheiden-jalleenyhdistaminen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m.fi/artikkeli/-/asset_publisher/vertaisarvioinnilla-lisaa-osallisuutta-ja-vaikuttavuutta-lastensuojelun-sijaishuoltoon?_101_INSTANCE_yr7QpNmlJmSj_languageId=en_U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14349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/>
          <a:srcRect t="9309" b="5279"/>
          <a:stretch/>
        </p:blipFill>
        <p:spPr>
          <a:xfrm>
            <a:off x="1497926" y="80211"/>
            <a:ext cx="6674074" cy="51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rgbClr val="B3D072"/>
          </a:solidFill>
        </p:spPr>
        <p:txBody>
          <a:bodyPr/>
          <a:lstStyle/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4815"/>
          <a:stretch/>
        </p:blipFill>
        <p:spPr>
          <a:xfrm>
            <a:off x="1764632" y="0"/>
            <a:ext cx="6047874" cy="3926134"/>
          </a:xfrm>
          <a:prstGeom prst="rect">
            <a:avLst/>
          </a:prstGeom>
        </p:spPr>
      </p:pic>
      <p:pic>
        <p:nvPicPr>
          <p:cNvPr id="6" name="Sisällön paikkamerkki 4"/>
          <p:cNvPicPr>
            <a:picLocks noChangeAspect="1"/>
          </p:cNvPicPr>
          <p:nvPr/>
        </p:nvPicPr>
        <p:blipFill rotWithShape="1">
          <a:blip r:embed="rId2"/>
          <a:srcRect t="66277"/>
          <a:stretch/>
        </p:blipFill>
        <p:spPr>
          <a:xfrm>
            <a:off x="1764632" y="3926134"/>
            <a:ext cx="6047874" cy="12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uu, ruoho, ulko, taivas&#10;&#10;Kuvaus luotu, erittäin korkea luotettavuus">
            <a:extLst>
              <a:ext uri="{FF2B5EF4-FFF2-40B4-BE49-F238E27FC236}">
                <a16:creationId xmlns:a16="http://schemas.microsoft.com/office/drawing/2014/main" id="{6D1DB26A-C999-447A-A618-4290A381885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0"/>
            <a:ext cx="9172245" cy="5186932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AAAA81D0-73F6-4F29-98C7-E08DC1A2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2" y="132159"/>
            <a:ext cx="8656982" cy="757238"/>
          </a:xfrm>
        </p:spPr>
        <p:txBody>
          <a:bodyPr>
            <a:normAutofit fontScale="90000"/>
          </a:bodyPr>
          <a:lstStyle/>
          <a:p>
            <a:r>
              <a:rPr lang="fi-FI" sz="23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23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3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23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Munperheet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Myfamilies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reunification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foster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25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2025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2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2025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sz="2025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48A09C-DB0A-4358-8EE7-372FFB444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570" y="1384696"/>
            <a:ext cx="38862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/>
              <a:t>Vision &amp; </a:t>
            </a:r>
            <a:r>
              <a:rPr lang="fi-FI" sz="1800" dirty="0" err="1"/>
              <a:t>Goals</a:t>
            </a:r>
            <a:endParaRPr lang="fi-FI" sz="1800" dirty="0"/>
          </a:p>
          <a:p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Create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possibilities</a:t>
            </a:r>
            <a:r>
              <a:rPr lang="fi-FI" sz="15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to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increase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family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reunifications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in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foster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care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it is in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child´s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best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interest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Increase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welfare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children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their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families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in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foster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care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Prevent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social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exlusion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Develop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systematical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working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methods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family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reunification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Improve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co-operation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inclusive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working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culture in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foster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care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</a:p>
          <a:p>
            <a:endParaRPr lang="fi-FI" sz="15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sz="1800" dirty="0">
              <a:solidFill>
                <a:srgbClr val="C00000"/>
              </a:solidFill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74DD266-AA69-4FCB-9024-4408B2E8BD3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53340" y="1369219"/>
            <a:ext cx="4539697" cy="2467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 err="1"/>
              <a:t>Results</a:t>
            </a:r>
            <a:endParaRPr lang="fi-FI" sz="1800" dirty="0"/>
          </a:p>
          <a:p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#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Myfamilies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working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method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quality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standards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based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on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knowledge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research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have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been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published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distributed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</a:p>
          <a:p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Children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young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people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families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participation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ability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to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cooperate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in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reunifications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have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been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increased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r>
              <a:rPr lang="fi-FI" sz="15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Knowledge</a:t>
            </a:r>
            <a:r>
              <a:rPr lang="fi-FI" sz="15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 </a:t>
            </a:r>
            <a:r>
              <a:rPr lang="fi-FI" sz="1500" b="1" dirty="0" err="1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professionals</a:t>
            </a:r>
            <a:r>
              <a:rPr lang="fi-FI" sz="1500" b="1" dirty="0">
                <a:solidFill>
                  <a:srgbClr val="26262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has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been</a:t>
            </a:r>
            <a:r>
              <a:rPr lang="fi-FI" sz="15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i-FI" sz="1500" b="1" i="1" dirty="0" err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strengthened</a:t>
            </a:r>
            <a:endParaRPr lang="fi-FI" sz="1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6DBE1400-C5D6-4B07-9412-1B8AF0EBF9DF}"/>
              </a:ext>
            </a:extLst>
          </p:cNvPr>
          <p:cNvSpPr/>
          <p:nvPr/>
        </p:nvSpPr>
        <p:spPr>
          <a:xfrm>
            <a:off x="7133811" y="43432"/>
            <a:ext cx="1759226" cy="163001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fi-FI" sz="1200" b="1" i="1" dirty="0">
                <a:solidFill>
                  <a:srgbClr val="CC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fi-FI" sz="1200" b="1" i="1" dirty="0" err="1">
                <a:solidFill>
                  <a:srgbClr val="CC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Munperheet</a:t>
            </a:r>
            <a:r>
              <a:rPr lang="fi-FI" sz="1200" b="1" i="1" dirty="0">
                <a:solidFill>
                  <a:srgbClr val="CC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sz="1200" b="1" i="1" dirty="0" err="1">
                <a:solidFill>
                  <a:srgbClr val="CC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Myfamilies</a:t>
            </a:r>
            <a:r>
              <a:rPr lang="fi-FI" sz="1200" b="1" i="1" dirty="0">
                <a:solidFill>
                  <a:srgbClr val="CC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lang="fi-FI" sz="1200" i="1" dirty="0">
                <a:solidFill>
                  <a:srgbClr val="CC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describes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fits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child`s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foster</a:t>
            </a:r>
            <a:r>
              <a:rPr lang="fi-FI" sz="12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i="1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 lang="fi-FI" sz="1200" dirty="0">
              <a:solidFill>
                <a:srgbClr val="26262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342900">
              <a:spcBef>
                <a:spcPct val="20000"/>
              </a:spcBef>
              <a:buFont typeface="Arial"/>
              <a:buChar char="•"/>
            </a:pPr>
            <a:endParaRPr lang="fi-FI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C5F1149-EE64-4BAE-8F9C-DFC46DA448DB}"/>
              </a:ext>
            </a:extLst>
          </p:cNvPr>
          <p:cNvSpPr txBox="1"/>
          <p:nvPr/>
        </p:nvSpPr>
        <p:spPr>
          <a:xfrm>
            <a:off x="4543756" y="3623191"/>
            <a:ext cx="42738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 err="1"/>
              <a:t>See</a:t>
            </a:r>
            <a:r>
              <a:rPr lang="fi-FI" sz="1350" dirty="0"/>
              <a:t> </a:t>
            </a:r>
            <a:r>
              <a:rPr lang="fi-FI" sz="1350" dirty="0" err="1"/>
              <a:t>more</a:t>
            </a:r>
            <a:r>
              <a:rPr lang="fi-FI" sz="1350" dirty="0"/>
              <a:t> </a:t>
            </a:r>
            <a:r>
              <a:rPr lang="fi-FI" sz="1350" dirty="0" err="1"/>
              <a:t>information</a:t>
            </a:r>
            <a:endParaRPr lang="fi-FI" sz="1350" dirty="0"/>
          </a:p>
          <a:p>
            <a:r>
              <a:rPr lang="fi-FI" sz="1350" dirty="0">
                <a:hlinkClick r:id="rId3"/>
              </a:rPr>
              <a:t>https://pesapuu.fi/toiminta/perhehoito/perheiden-jalleenyhdistaminen/</a:t>
            </a:r>
            <a:endParaRPr lang="fi-FI" sz="1350" dirty="0"/>
          </a:p>
          <a:p>
            <a:endParaRPr lang="fi-FI" sz="1350" dirty="0"/>
          </a:p>
          <a:p>
            <a:endParaRPr lang="fi-FI" sz="135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8E43F72-C1D6-446E-A94D-D63B6828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755" y="4568311"/>
            <a:ext cx="288061" cy="28348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09E287B-4EE9-4387-B534-A64293A24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427" y="4568311"/>
            <a:ext cx="297206" cy="301778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C961482C-1913-42F5-A020-0E337330E04B}"/>
              </a:ext>
            </a:extLst>
          </p:cNvPr>
          <p:cNvSpPr txBox="1"/>
          <p:nvPr/>
        </p:nvSpPr>
        <p:spPr>
          <a:xfrm flipH="1">
            <a:off x="5357367" y="4592688"/>
            <a:ext cx="22669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@</a:t>
            </a:r>
            <a:r>
              <a:rPr lang="fi-FI" sz="1350" dirty="0" err="1"/>
              <a:t>munperheet</a:t>
            </a:r>
            <a:r>
              <a:rPr lang="fi-FI" sz="1350" dirty="0"/>
              <a:t> #</a:t>
            </a:r>
            <a:r>
              <a:rPr lang="fi-FI" sz="1350" dirty="0" err="1"/>
              <a:t>munperheet</a:t>
            </a:r>
            <a:endParaRPr lang="fi-FI" sz="1350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BD8D5809-35AB-446E-AC90-1347D889F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8813" y="4588324"/>
            <a:ext cx="315495" cy="31549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D0EE54F8-4406-46FD-99A6-00CC5F3D6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225" y="4590052"/>
            <a:ext cx="342930" cy="342930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ECDE6A7-398C-4C69-8874-851B0A4F4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0" y="4568472"/>
            <a:ext cx="725489" cy="44904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5C7D270-B9EE-422D-AAF7-4EBA2E4000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51" y="4588324"/>
            <a:ext cx="451753" cy="4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Hankkeet/kohdennettu toiminta 2018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2000" y="1047987"/>
            <a:ext cx="7200000" cy="3418910"/>
          </a:xfrm>
        </p:spPr>
        <p:txBody>
          <a:bodyPr/>
          <a:lstStyle/>
          <a:p>
            <a:r>
              <a:rPr lang="fi-FI" dirty="0"/>
              <a:t>SISUKAS, </a:t>
            </a:r>
            <a:r>
              <a:rPr lang="fi-FI" dirty="0" err="1"/>
              <a:t>Stea</a:t>
            </a:r>
            <a:r>
              <a:rPr lang="fi-FI" dirty="0"/>
              <a:t> </a:t>
            </a:r>
            <a:r>
              <a:rPr lang="fi-FI" dirty="0" err="1"/>
              <a:t>Ak</a:t>
            </a:r>
            <a:r>
              <a:rPr lang="fi-FI" dirty="0"/>
              <a:t>- avustus 2018. </a:t>
            </a:r>
            <a:r>
              <a:rPr lang="fi-FI" dirty="0" smtClean="0"/>
              <a:t>Jatkohakeminen/laajennus varhaiskasvatus</a:t>
            </a:r>
            <a:endParaRPr lang="fi-FI" dirty="0"/>
          </a:p>
          <a:p>
            <a:r>
              <a:rPr lang="fi-FI" dirty="0" smtClean="0"/>
              <a:t>Kirahvit, </a:t>
            </a:r>
            <a:r>
              <a:rPr lang="fi-FI" dirty="0" err="1" smtClean="0"/>
              <a:t>Stean</a:t>
            </a:r>
            <a:r>
              <a:rPr lang="fi-FI" dirty="0" smtClean="0"/>
              <a:t> </a:t>
            </a:r>
            <a:r>
              <a:rPr lang="fi-FI" dirty="0"/>
              <a:t>rahoittama hanke 2-5 vuotiaiden lasten osallisuuden vahvistamiseksi</a:t>
            </a:r>
          </a:p>
          <a:p>
            <a:r>
              <a:rPr lang="fi-FI" dirty="0"/>
              <a:t>#</a:t>
            </a:r>
            <a:r>
              <a:rPr lang="fi-FI" dirty="0" err="1"/>
              <a:t>Mun</a:t>
            </a:r>
            <a:r>
              <a:rPr lang="fi-FI" dirty="0"/>
              <a:t> perheet, Eväitä Elämään, </a:t>
            </a:r>
            <a:r>
              <a:rPr lang="fi-FI" dirty="0" err="1"/>
              <a:t>Stea</a:t>
            </a:r>
            <a:r>
              <a:rPr lang="fi-FI" dirty="0"/>
              <a:t> rahoitus 8/2017-2020</a:t>
            </a:r>
          </a:p>
          <a:p>
            <a:r>
              <a:rPr lang="fi-FI" dirty="0"/>
              <a:t>Lape P-S, Vertaisarviointimalli perhehoitoon ja Perhehoidon maakunnallinen </a:t>
            </a:r>
            <a:r>
              <a:rPr lang="fi-FI" dirty="0" smtClean="0"/>
              <a:t>ohjausmalli, Vertaisarviointi laitokset K-S</a:t>
            </a:r>
          </a:p>
          <a:p>
            <a:r>
              <a:rPr lang="fi-FI" dirty="0" smtClean="0"/>
              <a:t>Up2Us, osallisuuden ”maakunnallinen malli”, K-S, Pirkanmaa</a:t>
            </a:r>
          </a:p>
          <a:p>
            <a:r>
              <a:rPr lang="fi-FI" dirty="0" smtClean="0"/>
              <a:t>Haussa systeemisen mallin ”asiakasosallisuus” ja LS </a:t>
            </a:r>
            <a:r>
              <a:rPr lang="fi-FI" dirty="0" err="1" smtClean="0"/>
              <a:t>kaltoinkohdeltujen</a:t>
            </a:r>
            <a:r>
              <a:rPr lang="fi-FI" dirty="0" smtClean="0"/>
              <a:t> tukeminen yhteistyö STM, Nuorten Ystävät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60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Silta </a:t>
            </a:r>
            <a:r>
              <a:rPr lang="fi-FI" dirty="0"/>
              <a:t>hanke SOS-Lapsikylä ry (ylisukupolvisuus lastensuojelussa)</a:t>
            </a:r>
          </a:p>
          <a:p>
            <a:r>
              <a:rPr lang="fi-FI" dirty="0" err="1"/>
              <a:t>Veturointi</a:t>
            </a:r>
            <a:r>
              <a:rPr lang="fi-FI" dirty="0"/>
              <a:t>, Auta Lasta ry</a:t>
            </a:r>
          </a:p>
          <a:p>
            <a:r>
              <a:rPr lang="fi-FI" dirty="0"/>
              <a:t>Yksin </a:t>
            </a:r>
            <a:r>
              <a:rPr lang="fi-FI" dirty="0" err="1"/>
              <a:t>maahantulleiden</a:t>
            </a:r>
            <a:r>
              <a:rPr lang="fi-FI" dirty="0"/>
              <a:t> perhehoito, </a:t>
            </a:r>
            <a:r>
              <a:rPr lang="fi-FI" dirty="0" err="1"/>
              <a:t>Pela</a:t>
            </a:r>
            <a:endParaRPr lang="fi-FI" dirty="0"/>
          </a:p>
          <a:p>
            <a:r>
              <a:rPr lang="fi-FI" dirty="0"/>
              <a:t>Maakunnallinen (4maakuntaa) osallisuushanke nuoret, </a:t>
            </a:r>
            <a:r>
              <a:rPr lang="fi-FI" dirty="0" err="1"/>
              <a:t>NUKSUry</a:t>
            </a:r>
            <a:endParaRPr lang="fi-FI" dirty="0"/>
          </a:p>
          <a:p>
            <a:r>
              <a:rPr lang="fi-FI" dirty="0" smtClean="0"/>
              <a:t>Sijaissisaruus, Perhehoitoliitto</a:t>
            </a:r>
          </a:p>
          <a:p>
            <a:r>
              <a:rPr lang="fi-FI" dirty="0" smtClean="0"/>
              <a:t>Sateenkaariperheet, perhehoito</a:t>
            </a:r>
          </a:p>
          <a:p>
            <a:r>
              <a:rPr lang="fi-FI" dirty="0" smtClean="0"/>
              <a:t>Tulevaisuuden lasten hyvinvointi, lapsiasiavaltuutettu NVK</a:t>
            </a:r>
          </a:p>
          <a:p>
            <a:r>
              <a:rPr lang="fi-FI" dirty="0" smtClean="0"/>
              <a:t>Pyöreä pöytä perhehoidon kehittäjät/</a:t>
            </a:r>
            <a:r>
              <a:rPr lang="fi-FI" dirty="0" err="1" smtClean="0"/>
              <a:t>palveluntuotajat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44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4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NOFCA </a:t>
            </a:r>
            <a:r>
              <a:rPr lang="fi-FI" dirty="0" err="1" smtClean="0"/>
              <a:t>Meeting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Stockholm 25.5.</a:t>
            </a:r>
            <a:r>
              <a:rPr lang="fi-FI" dirty="0" smtClean="0"/>
              <a:t> 2018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49" y="4322617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2000" y="405000"/>
            <a:ext cx="7200000" cy="878368"/>
          </a:xfrm>
        </p:spPr>
        <p:txBody>
          <a:bodyPr/>
          <a:lstStyle/>
          <a:p>
            <a:r>
              <a:rPr lang="fi-FI" dirty="0" err="1" smtClean="0"/>
              <a:t>Developing</a:t>
            </a:r>
            <a:r>
              <a:rPr lang="fi-FI" dirty="0" smtClean="0"/>
              <a:t> </a:t>
            </a:r>
            <a:r>
              <a:rPr lang="fi-FI" dirty="0" err="1" smtClean="0"/>
              <a:t>child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r>
              <a:rPr lang="fi-FI" dirty="0" smtClean="0"/>
              <a:t> and </a:t>
            </a:r>
            <a:r>
              <a:rPr lang="fi-FI" dirty="0" err="1" smtClean="0"/>
              <a:t>foster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Pesäpuu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2000" y="1283367"/>
            <a:ext cx="7200000" cy="3059793"/>
          </a:xfrm>
        </p:spPr>
        <p:txBody>
          <a:bodyPr/>
          <a:lstStyle/>
          <a:p>
            <a:r>
              <a:rPr lang="fi-FI" sz="2800" dirty="0" smtClean="0"/>
              <a:t>Peer </a:t>
            </a:r>
            <a:r>
              <a:rPr lang="fi-FI" sz="2800" dirty="0" err="1" smtClean="0"/>
              <a:t>review</a:t>
            </a:r>
            <a:endParaRPr lang="fi-FI" sz="2800" dirty="0" smtClean="0"/>
          </a:p>
          <a:p>
            <a:r>
              <a:rPr lang="fi-FI" sz="2800" dirty="0" smtClean="0"/>
              <a:t>Child </a:t>
            </a:r>
            <a:r>
              <a:rPr lang="fi-FI" sz="2800" dirty="0" err="1" smtClean="0"/>
              <a:t>detectives</a:t>
            </a:r>
            <a:endParaRPr lang="fi-FI" sz="2800" dirty="0" smtClean="0"/>
          </a:p>
          <a:p>
            <a:r>
              <a:rPr lang="fi-FI" sz="2800" dirty="0" smtClean="0"/>
              <a:t>#</a:t>
            </a:r>
            <a:r>
              <a:rPr lang="fi-FI" sz="2800" dirty="0" err="1" smtClean="0"/>
              <a:t>Myfamilies</a:t>
            </a:r>
            <a:endParaRPr lang="fi-FI" sz="2800" dirty="0" smtClean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67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Peer </a:t>
            </a:r>
            <a:r>
              <a:rPr lang="fi-FI" dirty="0" err="1" smtClean="0"/>
              <a:t>review</a:t>
            </a:r>
            <a:r>
              <a:rPr lang="fi-FI" dirty="0" smtClean="0"/>
              <a:t>- New </a:t>
            </a:r>
            <a:r>
              <a:rPr lang="fi-FI" dirty="0" err="1" smtClean="0"/>
              <a:t>model</a:t>
            </a:r>
            <a:r>
              <a:rPr lang="fi-FI" dirty="0" smtClean="0"/>
              <a:t> to </a:t>
            </a:r>
            <a:r>
              <a:rPr lang="fi-FI" dirty="0" err="1" smtClean="0"/>
              <a:t>alternative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2000" y="1047986"/>
            <a:ext cx="7200000" cy="3491929"/>
          </a:xfrm>
        </p:spPr>
        <p:txBody>
          <a:bodyPr/>
          <a:lstStyle/>
          <a:p>
            <a:r>
              <a:rPr lang="fi-FI" u="sng" dirty="0">
                <a:hlinkClick r:id="rId2"/>
              </a:rPr>
              <a:t>http://stm.fi/artikkeli/-/asset_publisher/vertaisarvioinnilla-lisaa-osallisuutta-ja-vaikuttavuutta-lastensuojelun-sijaishuoltoon?_101_INSTANCE_yr7QpNmlJmSj_languageId=en_US</a:t>
            </a:r>
            <a:endParaRPr lang="fi-FI" dirty="0"/>
          </a:p>
          <a:p>
            <a:r>
              <a:rPr lang="fi-FI" b="1" dirty="0"/>
              <a:t>Peer </a:t>
            </a:r>
            <a:r>
              <a:rPr lang="fi-FI" b="1" dirty="0" err="1"/>
              <a:t>reviews</a:t>
            </a:r>
            <a:r>
              <a:rPr lang="fi-FI" b="1" dirty="0"/>
              <a:t> to </a:t>
            </a:r>
            <a:r>
              <a:rPr lang="fi-FI" b="1" dirty="0" err="1"/>
              <a:t>promote</a:t>
            </a:r>
            <a:r>
              <a:rPr lang="fi-FI" b="1" dirty="0"/>
              <a:t> </a:t>
            </a:r>
            <a:r>
              <a:rPr lang="fi-FI" b="1" dirty="0" err="1"/>
              <a:t>social</a:t>
            </a:r>
            <a:r>
              <a:rPr lang="fi-FI" b="1" dirty="0"/>
              <a:t> </a:t>
            </a:r>
            <a:r>
              <a:rPr lang="fi-FI" b="1" dirty="0" err="1"/>
              <a:t>inclusion</a:t>
            </a:r>
            <a:r>
              <a:rPr lang="fi-FI" b="1" dirty="0"/>
              <a:t> in and </a:t>
            </a:r>
            <a:r>
              <a:rPr lang="fi-FI" b="1" dirty="0" err="1"/>
              <a:t>effectiveness</a:t>
            </a:r>
            <a:r>
              <a:rPr lang="fi-FI" b="1" dirty="0"/>
              <a:t> of </a:t>
            </a:r>
            <a:r>
              <a:rPr lang="fi-FI" b="1" dirty="0" err="1"/>
              <a:t>substitute</a:t>
            </a:r>
            <a:r>
              <a:rPr lang="fi-FI" b="1" dirty="0"/>
              <a:t> </a:t>
            </a:r>
            <a:r>
              <a:rPr lang="fi-FI" b="1" dirty="0" err="1"/>
              <a:t>care</a:t>
            </a:r>
            <a:r>
              <a:rPr lang="fi-FI" b="1" dirty="0"/>
              <a:t> in </a:t>
            </a:r>
            <a:r>
              <a:rPr lang="fi-FI" b="1" dirty="0" err="1"/>
              <a:t>child</a:t>
            </a:r>
            <a:r>
              <a:rPr lang="fi-FI" b="1" dirty="0"/>
              <a:t> </a:t>
            </a:r>
            <a:r>
              <a:rPr lang="fi-FI" b="1" dirty="0" err="1"/>
              <a:t>protection</a:t>
            </a:r>
            <a:endParaRPr lang="fi-FI" b="1" dirty="0"/>
          </a:p>
          <a:p>
            <a:r>
              <a:rPr lang="fi-FI" dirty="0"/>
              <a:t>A </a:t>
            </a:r>
            <a:r>
              <a:rPr lang="fi-FI" dirty="0" err="1"/>
              <a:t>peer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in </a:t>
            </a:r>
            <a:r>
              <a:rPr lang="fi-FI" dirty="0" err="1"/>
              <a:t>child</a:t>
            </a:r>
            <a:r>
              <a:rPr lang="fi-FI" dirty="0"/>
              <a:t> </a:t>
            </a:r>
            <a:r>
              <a:rPr lang="fi-FI" dirty="0" err="1"/>
              <a:t>protection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is </a:t>
            </a:r>
            <a:r>
              <a:rPr lang="fi-FI" dirty="0" err="1"/>
              <a:t>currently</a:t>
            </a:r>
            <a:r>
              <a:rPr lang="fi-FI" dirty="0"/>
              <a:t> </a:t>
            </a:r>
            <a:r>
              <a:rPr lang="fi-FI" dirty="0" err="1"/>
              <a:t>piloted</a:t>
            </a:r>
            <a:r>
              <a:rPr lang="fi-FI" dirty="0"/>
              <a:t> in </a:t>
            </a:r>
            <a:r>
              <a:rPr lang="fi-FI" dirty="0" err="1"/>
              <a:t>counties</a:t>
            </a:r>
            <a:r>
              <a:rPr lang="fi-FI" dirty="0"/>
              <a:t> in Finland.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aim</a:t>
            </a:r>
            <a:r>
              <a:rPr lang="fi-FI" dirty="0"/>
              <a:t> is to </a:t>
            </a:r>
            <a:r>
              <a:rPr lang="fi-FI" dirty="0" err="1"/>
              <a:t>strengthen</a:t>
            </a:r>
            <a:r>
              <a:rPr lang="fi-FI" dirty="0"/>
              <a:t>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peoples</a:t>
            </a:r>
            <a:r>
              <a:rPr lang="fi-FI" dirty="0"/>
              <a:t>' </a:t>
            </a:r>
            <a:r>
              <a:rPr lang="fi-FI" dirty="0" err="1"/>
              <a:t>participation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, to </a:t>
            </a:r>
            <a:r>
              <a:rPr lang="fi-FI" dirty="0" err="1"/>
              <a:t>create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to </a:t>
            </a:r>
            <a:r>
              <a:rPr lang="fi-FI" dirty="0" err="1"/>
              <a:t>develop</a:t>
            </a:r>
            <a:r>
              <a:rPr lang="fi-FI" dirty="0"/>
              <a:t> </a:t>
            </a:r>
            <a:r>
              <a:rPr lang="fi-FI" dirty="0" err="1"/>
              <a:t>substitute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, and to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maltreatment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Peer </a:t>
            </a:r>
            <a:r>
              <a:rPr lang="fi-FI" dirty="0" err="1" smtClean="0"/>
              <a:t>review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peer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coordinated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 </a:t>
            </a:r>
            <a:r>
              <a:rPr lang="fi-FI" dirty="0" err="1"/>
              <a:t>protection</a:t>
            </a:r>
            <a:r>
              <a:rPr lang="fi-FI" dirty="0"/>
              <a:t> </a:t>
            </a:r>
            <a:r>
              <a:rPr lang="fi-FI" dirty="0" err="1"/>
              <a:t>organisation</a:t>
            </a:r>
            <a:r>
              <a:rPr lang="fi-FI" dirty="0"/>
              <a:t>, Pesäpuu - Centre of </a:t>
            </a:r>
            <a:r>
              <a:rPr lang="fi-FI" dirty="0" err="1"/>
              <a:t>Expertise</a:t>
            </a:r>
            <a:r>
              <a:rPr lang="fi-FI" dirty="0"/>
              <a:t> in Child </a:t>
            </a:r>
            <a:r>
              <a:rPr lang="fi-FI" dirty="0" err="1"/>
              <a:t>Welfare</a:t>
            </a:r>
            <a:r>
              <a:rPr lang="fi-FI" dirty="0"/>
              <a:t>.</a:t>
            </a:r>
          </a:p>
          <a:p>
            <a:r>
              <a:rPr lang="fi-FI" dirty="0"/>
              <a:t>A </a:t>
            </a:r>
            <a:r>
              <a:rPr lang="fi-FI" dirty="0" err="1"/>
              <a:t>co-creation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fi-FI" dirty="0" err="1"/>
              <a:t>consisting</a:t>
            </a:r>
            <a:r>
              <a:rPr lang="fi-FI" dirty="0"/>
              <a:t> of </a:t>
            </a:r>
            <a:r>
              <a:rPr lang="fi-FI" dirty="0" err="1"/>
              <a:t>child</a:t>
            </a:r>
            <a:r>
              <a:rPr lang="fi-FI" dirty="0"/>
              <a:t> </a:t>
            </a:r>
            <a:r>
              <a:rPr lang="fi-FI" dirty="0" err="1"/>
              <a:t>protection</a:t>
            </a:r>
            <a:r>
              <a:rPr lang="fi-FI" dirty="0"/>
              <a:t> </a:t>
            </a:r>
            <a:r>
              <a:rPr lang="fi-FI" dirty="0" err="1"/>
              <a:t>professionals</a:t>
            </a:r>
            <a:r>
              <a:rPr lang="fi-FI" dirty="0"/>
              <a:t> and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adults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background</a:t>
            </a:r>
            <a:r>
              <a:rPr lang="fi-FI" dirty="0"/>
              <a:t> in </a:t>
            </a:r>
            <a:r>
              <a:rPr lang="fi-FI" dirty="0" err="1"/>
              <a:t>substitute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established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autumn</a:t>
            </a:r>
            <a:r>
              <a:rPr lang="fi-FI" dirty="0"/>
              <a:t> of 2017 in Jyväskylä.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assigned</a:t>
            </a:r>
            <a:r>
              <a:rPr lang="fi-FI" dirty="0"/>
              <a:t> to </a:t>
            </a:r>
            <a:r>
              <a:rPr lang="fi-FI" dirty="0" err="1"/>
              <a:t>develop</a:t>
            </a:r>
            <a:r>
              <a:rPr lang="fi-FI" dirty="0"/>
              <a:t> a </a:t>
            </a:r>
            <a:r>
              <a:rPr lang="fi-FI" dirty="0" err="1"/>
              <a:t>peer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for </a:t>
            </a:r>
            <a:r>
              <a:rPr lang="fi-FI" dirty="0" err="1"/>
              <a:t>institutional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in </a:t>
            </a:r>
            <a:r>
              <a:rPr lang="fi-FI" dirty="0" err="1"/>
              <a:t>cooperation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 </a:t>
            </a:r>
            <a:r>
              <a:rPr lang="fi-FI" dirty="0" err="1"/>
              <a:t>protection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City of Jyväskylä.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434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Peer </a:t>
            </a:r>
            <a:r>
              <a:rPr lang="fi-FI" dirty="0" err="1" smtClean="0"/>
              <a:t>review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 err="1"/>
              <a:t>What</a:t>
            </a:r>
            <a:r>
              <a:rPr lang="fi-FI" b="1" dirty="0"/>
              <a:t> </a:t>
            </a:r>
            <a:r>
              <a:rPr lang="fi-FI" b="1" dirty="0" err="1"/>
              <a:t>does</a:t>
            </a:r>
            <a:r>
              <a:rPr lang="fi-FI" b="1" dirty="0"/>
              <a:t> a </a:t>
            </a:r>
            <a:r>
              <a:rPr lang="fi-FI" b="1" dirty="0" err="1"/>
              <a:t>peer</a:t>
            </a:r>
            <a:r>
              <a:rPr lang="fi-FI" b="1" dirty="0"/>
              <a:t> </a:t>
            </a:r>
            <a:r>
              <a:rPr lang="fi-FI" b="1" dirty="0" err="1"/>
              <a:t>review</a:t>
            </a:r>
            <a:r>
              <a:rPr lang="fi-FI" b="1" dirty="0"/>
              <a:t> </a:t>
            </a:r>
            <a:r>
              <a:rPr lang="fi-FI" b="1" dirty="0" err="1"/>
              <a:t>mean</a:t>
            </a:r>
            <a:r>
              <a:rPr lang="fi-FI" b="1" dirty="0"/>
              <a:t>?</a:t>
            </a:r>
            <a:endParaRPr lang="fi-FI" dirty="0"/>
          </a:p>
          <a:p>
            <a:r>
              <a:rPr lang="fi-FI" dirty="0"/>
              <a:t>Peer </a:t>
            </a:r>
            <a:r>
              <a:rPr lang="fi-FI" dirty="0" err="1"/>
              <a:t>reviews</a:t>
            </a:r>
            <a:r>
              <a:rPr lang="fi-FI" dirty="0"/>
              <a:t> </a:t>
            </a:r>
            <a:r>
              <a:rPr lang="fi-FI" dirty="0" err="1"/>
              <a:t>provide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 for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to </a:t>
            </a:r>
            <a:r>
              <a:rPr lang="fi-FI" dirty="0" err="1"/>
              <a:t>assess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 in </a:t>
            </a:r>
            <a:r>
              <a:rPr lang="fi-FI" dirty="0" err="1"/>
              <a:t>substitute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, to </a:t>
            </a:r>
            <a:r>
              <a:rPr lang="fi-FI" dirty="0" err="1"/>
              <a:t>give</a:t>
            </a:r>
            <a:r>
              <a:rPr lang="fi-FI" dirty="0"/>
              <a:t> feedback on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wellbeing</a:t>
            </a:r>
            <a:r>
              <a:rPr lang="fi-FI" dirty="0"/>
              <a:t> and, </a:t>
            </a:r>
            <a:r>
              <a:rPr lang="fi-FI" dirty="0" err="1"/>
              <a:t>consequently</a:t>
            </a:r>
            <a:r>
              <a:rPr lang="fi-FI" dirty="0"/>
              <a:t>, to </a:t>
            </a:r>
            <a:r>
              <a:rPr lang="fi-FI" dirty="0" err="1"/>
              <a:t>exercise</a:t>
            </a:r>
            <a:r>
              <a:rPr lang="fi-FI" dirty="0"/>
              <a:t> </a:t>
            </a:r>
            <a:r>
              <a:rPr lang="fi-FI" dirty="0" err="1"/>
              <a:t>influence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.</a:t>
            </a:r>
          </a:p>
          <a:p>
            <a:r>
              <a:rPr lang="fi-FI" dirty="0"/>
              <a:t>Peer </a:t>
            </a:r>
            <a:r>
              <a:rPr lang="fi-FI" dirty="0" err="1"/>
              <a:t>reviews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transparency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actors</a:t>
            </a:r>
            <a:r>
              <a:rPr lang="fi-FI" dirty="0"/>
              <a:t> in </a:t>
            </a:r>
            <a:r>
              <a:rPr lang="fi-FI" dirty="0" err="1"/>
              <a:t>substitute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and </a:t>
            </a:r>
            <a:r>
              <a:rPr lang="fi-FI" dirty="0" err="1"/>
              <a:t>produce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substitute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. 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051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Peer </a:t>
            </a:r>
            <a:r>
              <a:rPr lang="fi-FI" dirty="0" err="1" smtClean="0"/>
              <a:t>review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Young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met</a:t>
            </a:r>
            <a:r>
              <a:rPr lang="fi-FI" dirty="0"/>
              <a:t> and </a:t>
            </a:r>
            <a:r>
              <a:rPr lang="fi-FI" dirty="0" err="1"/>
              <a:t>heard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grown-up</a:t>
            </a:r>
            <a:r>
              <a:rPr lang="fi-FI" dirty="0"/>
              <a:t> </a:t>
            </a:r>
            <a:r>
              <a:rPr lang="fi-FI" dirty="0" err="1"/>
              <a:t>peers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first-hand</a:t>
            </a:r>
            <a:r>
              <a:rPr lang="fi-FI" dirty="0"/>
              <a:t> </a:t>
            </a:r>
            <a:r>
              <a:rPr lang="fi-FI" dirty="0" err="1"/>
              <a:t>experience</a:t>
            </a:r>
            <a:r>
              <a:rPr lang="fi-FI" dirty="0"/>
              <a:t> of life in </a:t>
            </a:r>
            <a:r>
              <a:rPr lang="fi-FI" dirty="0" err="1"/>
              <a:t>substitute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.</a:t>
            </a:r>
          </a:p>
          <a:p>
            <a:r>
              <a:rPr lang="fi-FI" dirty="0"/>
              <a:t>Peer </a:t>
            </a:r>
            <a:r>
              <a:rPr lang="fi-FI" dirty="0" err="1"/>
              <a:t>reviewers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trained</a:t>
            </a:r>
            <a:r>
              <a:rPr lang="fi-FI" dirty="0"/>
              <a:t> for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co-creation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, and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bound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secrecy</a:t>
            </a:r>
            <a:r>
              <a:rPr lang="fi-FI" dirty="0"/>
              <a:t> </a:t>
            </a:r>
            <a:r>
              <a:rPr lang="fi-FI" dirty="0" err="1"/>
              <a:t>obligation</a:t>
            </a:r>
            <a:r>
              <a:rPr lang="fi-FI" dirty="0"/>
              <a:t>. </a:t>
            </a:r>
            <a:r>
              <a:rPr lang="fi-FI" dirty="0" err="1"/>
              <a:t>Being</a:t>
            </a:r>
            <a:r>
              <a:rPr lang="fi-FI" dirty="0"/>
              <a:t> a </a:t>
            </a:r>
            <a:r>
              <a:rPr lang="fi-FI" dirty="0" err="1"/>
              <a:t>peer</a:t>
            </a:r>
            <a:r>
              <a:rPr lang="fi-FI" dirty="0"/>
              <a:t> </a:t>
            </a:r>
            <a:r>
              <a:rPr lang="fi-FI" dirty="0" err="1"/>
              <a:t>lowers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threshold</a:t>
            </a:r>
            <a:r>
              <a:rPr lang="fi-FI" dirty="0"/>
              <a:t> to </a:t>
            </a:r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one's</a:t>
            </a:r>
            <a:r>
              <a:rPr lang="fi-FI" dirty="0"/>
              <a:t> </a:t>
            </a:r>
            <a:r>
              <a:rPr lang="fi-FI" dirty="0" err="1"/>
              <a:t>experiences</a:t>
            </a:r>
            <a:r>
              <a:rPr lang="fi-FI" dirty="0"/>
              <a:t> and </a:t>
            </a:r>
            <a:r>
              <a:rPr lang="fi-FI" dirty="0" err="1"/>
              <a:t>peer</a:t>
            </a:r>
            <a:r>
              <a:rPr lang="fi-FI" dirty="0"/>
              <a:t> </a:t>
            </a:r>
            <a:r>
              <a:rPr lang="fi-FI" dirty="0" err="1"/>
              <a:t>reviewer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in a </a:t>
            </a:r>
            <a:r>
              <a:rPr lang="fi-FI" dirty="0" err="1"/>
              <a:t>superior</a:t>
            </a:r>
            <a:r>
              <a:rPr lang="fi-FI" dirty="0"/>
              <a:t> position in </a:t>
            </a:r>
            <a:r>
              <a:rPr lang="fi-FI" dirty="0" err="1"/>
              <a:t>relation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persons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meet</a:t>
            </a:r>
            <a:r>
              <a:rPr lang="fi-FI" dirty="0"/>
              <a:t>.”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29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Children</a:t>
            </a:r>
            <a:r>
              <a:rPr lang="fi-FI" dirty="0" smtClean="0"/>
              <a:t> 6-10 </a:t>
            </a:r>
            <a:r>
              <a:rPr lang="fi-FI" dirty="0" err="1" smtClean="0"/>
              <a:t>years</a:t>
            </a:r>
            <a:r>
              <a:rPr lang="fi-FI" dirty="0" smtClean="0"/>
              <a:t> as </a:t>
            </a:r>
            <a:r>
              <a:rPr lang="fi-FI" dirty="0" err="1" smtClean="0"/>
              <a:t>developing</a:t>
            </a:r>
            <a:r>
              <a:rPr lang="fi-FI" dirty="0" smtClean="0"/>
              <a:t> Foster Care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b="28242"/>
          <a:stretch/>
        </p:blipFill>
        <p:spPr>
          <a:xfrm>
            <a:off x="1" y="-322651"/>
            <a:ext cx="9144000" cy="487679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/>
          <a:srcRect t="76577" r="-721"/>
          <a:stretch/>
        </p:blipFill>
        <p:spPr>
          <a:xfrm>
            <a:off x="1" y="3702073"/>
            <a:ext cx="9209963" cy="14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14349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39" y="1"/>
            <a:ext cx="5988721" cy="52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sapuu-ry-intro-harmaa">
  <a:themeElements>
    <a:clrScheme name="Mustankor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AA35"/>
      </a:accent1>
      <a:accent2>
        <a:srgbClr val="C3D69B"/>
      </a:accent2>
      <a:accent3>
        <a:srgbClr val="4F6128"/>
      </a:accent3>
      <a:accent4>
        <a:srgbClr val="C2C2C2"/>
      </a:accent4>
      <a:accent5>
        <a:srgbClr val="3F3F3F"/>
      </a:accent5>
      <a:accent6>
        <a:srgbClr val="B0AC00"/>
      </a:accent6>
      <a:hlink>
        <a:srgbClr val="3AAA35"/>
      </a:hlink>
      <a:folHlink>
        <a:srgbClr val="595959"/>
      </a:folHlink>
    </a:clrScheme>
    <a:fontScheme name="Aamunkaj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K_PP_malli.potx" id="{76C2B7A9-4FE0-482D-8874-669A748972CC}" vid="{89EF6AAF-6554-46C1-9879-6ABC21F5F6AD}"/>
    </a:ext>
  </a:extLst>
</a:theme>
</file>

<file path=ppt/theme/theme2.xml><?xml version="1.0" encoding="utf-8"?>
<a:theme xmlns:a="http://schemas.openxmlformats.org/drawingml/2006/main" name="Pesapuu-ry-intro-punainen">
  <a:themeElements>
    <a:clrScheme name="Mustankor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AA35"/>
      </a:accent1>
      <a:accent2>
        <a:srgbClr val="C3D69B"/>
      </a:accent2>
      <a:accent3>
        <a:srgbClr val="4F6128"/>
      </a:accent3>
      <a:accent4>
        <a:srgbClr val="C2C2C2"/>
      </a:accent4>
      <a:accent5>
        <a:srgbClr val="3F3F3F"/>
      </a:accent5>
      <a:accent6>
        <a:srgbClr val="B0AC00"/>
      </a:accent6>
      <a:hlink>
        <a:srgbClr val="3AAA35"/>
      </a:hlink>
      <a:folHlink>
        <a:srgbClr val="595959"/>
      </a:folHlink>
    </a:clrScheme>
    <a:fontScheme name="Aamunkaj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K_PP_malli.potx" id="{76C2B7A9-4FE0-482D-8874-669A748972CC}" vid="{89EF6AAF-6554-46C1-9879-6ABC21F5F6AD}"/>
    </a:ext>
  </a:extLst>
</a:theme>
</file>

<file path=ppt/theme/theme3.xml><?xml version="1.0" encoding="utf-8"?>
<a:theme xmlns:a="http://schemas.openxmlformats.org/drawingml/2006/main" name="Pesapuu-sisältödia">
  <a:themeElements>
    <a:clrScheme name="Mustankor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AA35"/>
      </a:accent1>
      <a:accent2>
        <a:srgbClr val="C3D69B"/>
      </a:accent2>
      <a:accent3>
        <a:srgbClr val="4F6128"/>
      </a:accent3>
      <a:accent4>
        <a:srgbClr val="C2C2C2"/>
      </a:accent4>
      <a:accent5>
        <a:srgbClr val="3F3F3F"/>
      </a:accent5>
      <a:accent6>
        <a:srgbClr val="B0AC00"/>
      </a:accent6>
      <a:hlink>
        <a:srgbClr val="3AAA35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norm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Char char="•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85000"/>
                <a:lumOff val="1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K_PP_malli.potx" id="{76C2B7A9-4FE0-482D-8874-669A748972CC}" vid="{9442F9D3-3DA9-4043-A4C5-1786E7B618DB}"/>
    </a:ext>
  </a:extLst>
</a:theme>
</file>

<file path=ppt/theme/theme4.xml><?xml version="1.0" encoding="utf-8"?>
<a:theme xmlns:a="http://schemas.openxmlformats.org/drawingml/2006/main" name="Lopetusdia-harma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opetusdia-puna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Lopetusdia-tytto-ja-pu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Pesapuu-ry-esityspohja-2017.potx</Template>
  <TotalTime>0</TotalTime>
  <Words>553</Words>
  <Application>Microsoft Office PowerPoint</Application>
  <PresentationFormat>Näytössä katseltava esitys (16:9)</PresentationFormat>
  <Paragraphs>57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Pesapuu-ry-intro-harmaa</vt:lpstr>
      <vt:lpstr>Pesapuu-ry-intro-punainen</vt:lpstr>
      <vt:lpstr>Pesapuu-sisältödia</vt:lpstr>
      <vt:lpstr>Lopetusdia-harmaa</vt:lpstr>
      <vt:lpstr>Lopetusdia-punainen</vt:lpstr>
      <vt:lpstr>3_Lopetusdia-tytto-ja-puu</vt:lpstr>
      <vt:lpstr>PowerPoint-esitys</vt:lpstr>
      <vt:lpstr>NOFCA Meeting</vt:lpstr>
      <vt:lpstr>Developing child care and foster care by Pesäpuu</vt:lpstr>
      <vt:lpstr>Peer review- New model to alternative care</vt:lpstr>
      <vt:lpstr>Peer review</vt:lpstr>
      <vt:lpstr>Peer review</vt:lpstr>
      <vt:lpstr>Peer review</vt:lpstr>
      <vt:lpstr>Children 6-10 years as developing Foster Care</vt:lpstr>
      <vt:lpstr>PowerPoint-esitys</vt:lpstr>
      <vt:lpstr>PowerPoint-esitys</vt:lpstr>
      <vt:lpstr>PowerPoint-esitys</vt:lpstr>
      <vt:lpstr>  #Munperheet (Myfamilies)  will increase opportunities for family reunification in foster care  </vt:lpstr>
      <vt:lpstr>Hankkeet/kohdennettu toiminta 2018</vt:lpstr>
      <vt:lpstr>Yhteistyössä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2015-04-23T06:29:34Z</dcterms:created>
  <dcterms:modified xsi:type="dcterms:W3CDTF">2018-05-23T18:59:38Z</dcterms:modified>
</cp:coreProperties>
</file>