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13" r:id="rId2"/>
    <p:sldId id="396" r:id="rId3"/>
    <p:sldId id="412" r:id="rId4"/>
    <p:sldId id="406" r:id="rId5"/>
    <p:sldId id="414" r:id="rId6"/>
    <p:sldId id="419" r:id="rId7"/>
    <p:sldId id="407" r:id="rId8"/>
    <p:sldId id="273" r:id="rId9"/>
    <p:sldId id="290" r:id="rId10"/>
    <p:sldId id="280"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DD4E1-A203-4DE0-9904-EA15D03E4515}" type="datetimeFigureOut">
              <a:rPr lang="nb-NO" smtClean="0"/>
              <a:t>27.01.2021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DB4CB-36B7-43CB-9CEF-A2BE616D3E09}" type="slidenum">
              <a:rPr lang="nb-NO" smtClean="0"/>
              <a:t>‹#›</a:t>
            </a:fld>
            <a:endParaRPr lang="nb-NO"/>
          </a:p>
        </p:txBody>
      </p:sp>
    </p:spTree>
    <p:extLst>
      <p:ext uri="{BB962C8B-B14F-4D97-AF65-F5344CB8AC3E}">
        <p14:creationId xmlns:p14="http://schemas.microsoft.com/office/powerpoint/2010/main" val="219459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 lokal organisering og myndighet?</a:t>
            </a:r>
          </a:p>
          <a:p>
            <a:r>
              <a:rPr lang="nb-NO" dirty="0"/>
              <a:t>Brukerkompetanse og brukermedvirkning, økt etterspørsel både hos lokale og nasjonale myndigheter, forskning</a:t>
            </a:r>
          </a:p>
          <a:p>
            <a:r>
              <a:rPr lang="nb-NO" dirty="0"/>
              <a:t>Fosterhjem blir vanskeligere/enklere å rekruttere? </a:t>
            </a:r>
          </a:p>
          <a:p>
            <a:r>
              <a:rPr lang="nb-NO" dirty="0"/>
              <a:t>Evidensbasert kunnskap som plattform?</a:t>
            </a:r>
          </a:p>
          <a:p>
            <a:r>
              <a:rPr lang="nb-NO" dirty="0"/>
              <a:t>Rettigheter for Fosterhjem – hvor langt unna for å bli en reell part?</a:t>
            </a:r>
          </a:p>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1</a:t>
            </a:fld>
            <a:endParaRPr lang="nb-NO"/>
          </a:p>
        </p:txBody>
      </p:sp>
    </p:spTree>
    <p:extLst>
      <p:ext uri="{BB962C8B-B14F-4D97-AF65-F5344CB8AC3E}">
        <p14:creationId xmlns:p14="http://schemas.microsoft.com/office/powerpoint/2010/main" val="241009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 lokal organisering og myndighet?</a:t>
            </a:r>
          </a:p>
          <a:p>
            <a:r>
              <a:rPr lang="nb-NO" dirty="0"/>
              <a:t>Brukerkompetanse og brukermedvirkning, økt etterspørsel både hos lokale og nasjonale myndigheter, forskning</a:t>
            </a:r>
          </a:p>
          <a:p>
            <a:r>
              <a:rPr lang="nb-NO" dirty="0"/>
              <a:t>Fosterhjem blir vanskeligere/enklere å rekruttere? </a:t>
            </a:r>
          </a:p>
          <a:p>
            <a:r>
              <a:rPr lang="nb-NO" dirty="0"/>
              <a:t>Evidensbasert kunnskap som plattform?</a:t>
            </a:r>
          </a:p>
          <a:p>
            <a:r>
              <a:rPr lang="nb-NO" dirty="0"/>
              <a:t>Rettigheter for Fosterhjem – hvor langt unna for å bli en reell part?</a:t>
            </a:r>
          </a:p>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2</a:t>
            </a:fld>
            <a:endParaRPr lang="nb-NO"/>
          </a:p>
        </p:txBody>
      </p:sp>
    </p:spTree>
    <p:extLst>
      <p:ext uri="{BB962C8B-B14F-4D97-AF65-F5344CB8AC3E}">
        <p14:creationId xmlns:p14="http://schemas.microsoft.com/office/powerpoint/2010/main" val="93343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 lokal organisering og myndighet?</a:t>
            </a:r>
          </a:p>
          <a:p>
            <a:r>
              <a:rPr lang="nb-NO" dirty="0"/>
              <a:t>Brukerkompetanse og brukermedvirkning, økt etterspørsel både hos lokale og nasjonale myndigheter, forskning</a:t>
            </a:r>
          </a:p>
          <a:p>
            <a:r>
              <a:rPr lang="nb-NO" dirty="0"/>
              <a:t>Fosterhjem blir vanskeligere/enklere å rekruttere? </a:t>
            </a:r>
          </a:p>
          <a:p>
            <a:r>
              <a:rPr lang="nb-NO" dirty="0"/>
              <a:t>Evidensbasert kunnskap som plattform?</a:t>
            </a:r>
          </a:p>
          <a:p>
            <a:r>
              <a:rPr lang="nb-NO" dirty="0"/>
              <a:t>Rettigheter for Fosterhjem – hvor langt unna for å bli en reell part?</a:t>
            </a:r>
          </a:p>
          <a:p>
            <a:endParaRPr lang="nb-NO" dirty="0"/>
          </a:p>
        </p:txBody>
      </p:sp>
      <p:sp>
        <p:nvSpPr>
          <p:cNvPr id="4" name="Plassholder for lysbildenummer 3"/>
          <p:cNvSpPr>
            <a:spLocks noGrp="1"/>
          </p:cNvSpPr>
          <p:nvPr>
            <p:ph type="sldNum" sz="quarter" idx="5"/>
          </p:nvPr>
        </p:nvSpPr>
        <p:spPr/>
        <p:txBody>
          <a:bodyPr/>
          <a:lstStyle/>
          <a:p>
            <a:fld id="{959BAF17-1A13-4486-B857-FA2C3D490DEF}" type="slidenum">
              <a:rPr lang="nb-NO" smtClean="0"/>
              <a:t>3</a:t>
            </a:fld>
            <a:endParaRPr lang="nb-NO"/>
          </a:p>
        </p:txBody>
      </p:sp>
    </p:spTree>
    <p:extLst>
      <p:ext uri="{BB962C8B-B14F-4D97-AF65-F5344CB8AC3E}">
        <p14:creationId xmlns:p14="http://schemas.microsoft.com/office/powerpoint/2010/main" val="259541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t>En god lobbyist spør seg selv. «Ask not </a:t>
            </a:r>
            <a:r>
              <a:rPr lang="nb-NO" altLang="nb-NO" dirty="0" err="1"/>
              <a:t>what</a:t>
            </a:r>
            <a:r>
              <a:rPr lang="nb-NO" altLang="nb-NO" dirty="0"/>
              <a:t> fraksjonsleder for kultur i Høyre </a:t>
            </a:r>
            <a:r>
              <a:rPr lang="nb-NO" altLang="nb-NO" dirty="0" err="1"/>
              <a:t>can</a:t>
            </a:r>
            <a:r>
              <a:rPr lang="nb-NO" altLang="nb-NO" dirty="0"/>
              <a:t> do for </a:t>
            </a:r>
            <a:r>
              <a:rPr lang="nb-NO" altLang="nb-NO" dirty="0" err="1"/>
              <a:t>me</a:t>
            </a:r>
            <a:r>
              <a:rPr lang="nb-NO" altLang="nb-NO" dirty="0"/>
              <a:t>, </a:t>
            </a:r>
            <a:r>
              <a:rPr lang="nb-NO" altLang="nb-NO" dirty="0" err="1"/>
              <a:t>but</a:t>
            </a:r>
            <a:r>
              <a:rPr lang="nb-NO" altLang="nb-NO" dirty="0"/>
              <a:t> </a:t>
            </a:r>
            <a:r>
              <a:rPr lang="nb-NO" altLang="nb-NO" dirty="0" err="1"/>
              <a:t>what</a:t>
            </a:r>
            <a:r>
              <a:rPr lang="nb-NO" altLang="nb-NO" dirty="0"/>
              <a:t> I </a:t>
            </a:r>
            <a:r>
              <a:rPr lang="nb-NO" altLang="nb-NO" dirty="0" err="1"/>
              <a:t>can</a:t>
            </a:r>
            <a:r>
              <a:rPr lang="nb-NO" altLang="nb-NO" dirty="0"/>
              <a:t> do for her.»</a:t>
            </a:r>
          </a:p>
          <a:p>
            <a:endParaRPr lang="nb-NO" altLang="nb-NO" dirty="0"/>
          </a:p>
          <a:p>
            <a:r>
              <a:rPr lang="nb-NO" altLang="nb-NO" dirty="0"/>
              <a:t>Vil dere øke sjansen for å bli tatt med i de viktige samtalene med politikere, så må dere prøve å bli en verdifull bidragsyter i arbeidet deres. Det er nemlig sånn at politikere, som de fleste, har flere ting de har lyst til å få gjort, enn de har tid til å gjøre det.</a:t>
            </a:r>
          </a:p>
          <a:p>
            <a:endParaRPr lang="nb-NO" altLang="nb-NO" dirty="0"/>
          </a:p>
          <a:p>
            <a:r>
              <a:rPr lang="nb-NO" altLang="nb-NO" dirty="0"/>
              <a:t>Om vi som lobbyister for en sak tilbyr oss å hjelpe dem med å få gjort noe med en sak, så vil det være mye større sjanse for at vår sak blir valgt. </a:t>
            </a:r>
          </a:p>
          <a:p>
            <a:endParaRPr lang="nb-NO" altLang="nb-NO" dirty="0"/>
          </a:p>
          <a:p>
            <a:r>
              <a:rPr lang="nb-NO" altLang="nb-NO" dirty="0"/>
              <a:t>Med hjelp mener jeg ting som å gi dem informasjonsgrunnlag de kan bruke videre, kanskje hjelpe dem med å skrive spørretimespørsmål, hjelpe dem med å </a:t>
            </a:r>
            <a:r>
              <a:rPr lang="nb-NO" altLang="nb-NO" dirty="0" err="1"/>
              <a:t>kvalitetsikre</a:t>
            </a:r>
            <a:r>
              <a:rPr lang="nb-NO" altLang="nb-NO" dirty="0"/>
              <a:t> et leserinnlegg de vil skrive om saken. Det er mange ting vi kan gjøre for å få dem til å føle seg ivaretatt når de skal videre med vår sak. Vi vil at de skal føle at de har oss i ryggen, og at vi stiller opp.</a:t>
            </a:r>
          </a:p>
          <a:p>
            <a:endParaRPr lang="nb-NO" altLang="nb-NO" dirty="0"/>
          </a:p>
          <a:p>
            <a:r>
              <a:rPr lang="nb-NO" altLang="nb-NO" dirty="0"/>
              <a:t>Gi dem telefonnummeret, selvfølgelig, men forsikre dem også om at de vil gjøre det de kan for å hjelpe når de ringer.</a:t>
            </a:r>
          </a:p>
          <a:p>
            <a:endParaRPr lang="nb-NO" altLang="nb-NO" dirty="0"/>
          </a:p>
          <a:p>
            <a:r>
              <a:rPr lang="nb-NO" altLang="nb-NO" dirty="0"/>
              <a:t>I et godt forhold mellom en politiker og en organisasjon, så er begge viktige for hverandre. Kommer man dit, så er det enklere å få gjennomslag for de tingene vi ønsker oss. For da er vi prioritert. </a:t>
            </a:r>
          </a:p>
          <a:p>
            <a:endParaRPr lang="nb-NO" altLang="nb-NO" dirty="0"/>
          </a:p>
          <a:p>
            <a:r>
              <a:rPr lang="nb-NO" altLang="nb-NO" dirty="0"/>
              <a:t>OK, så hva skal man ønske seg?</a:t>
            </a:r>
          </a:p>
          <a:p>
            <a:endParaRPr lang="nb-NO" dirty="0"/>
          </a:p>
        </p:txBody>
      </p:sp>
      <p:sp>
        <p:nvSpPr>
          <p:cNvPr id="4" name="Plassholder for lysbildenummer 3"/>
          <p:cNvSpPr>
            <a:spLocks noGrp="1"/>
          </p:cNvSpPr>
          <p:nvPr>
            <p:ph type="sldNum" sz="quarter" idx="5"/>
          </p:nvPr>
        </p:nvSpPr>
        <p:spPr/>
        <p:txBody>
          <a:bodyPr/>
          <a:lstStyle/>
          <a:p>
            <a:fld id="{E4654693-E0D7-41D6-9FAE-AC45F6D3505A}" type="slidenum">
              <a:rPr lang="nb-NO" smtClean="0"/>
              <a:t>8</a:t>
            </a:fld>
            <a:endParaRPr lang="nb-NO"/>
          </a:p>
        </p:txBody>
      </p:sp>
    </p:spTree>
    <p:extLst>
      <p:ext uri="{BB962C8B-B14F-4D97-AF65-F5344CB8AC3E}">
        <p14:creationId xmlns:p14="http://schemas.microsoft.com/office/powerpoint/2010/main" val="27161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Gruppeleder er</a:t>
            </a:r>
          </a:p>
        </p:txBody>
      </p:sp>
      <p:sp>
        <p:nvSpPr>
          <p:cNvPr id="4" name="Plassholder for lysbildenummer 3"/>
          <p:cNvSpPr>
            <a:spLocks noGrp="1"/>
          </p:cNvSpPr>
          <p:nvPr>
            <p:ph type="sldNum" sz="quarter" idx="5"/>
          </p:nvPr>
        </p:nvSpPr>
        <p:spPr/>
        <p:txBody>
          <a:bodyPr/>
          <a:lstStyle/>
          <a:p>
            <a:fld id="{E4654693-E0D7-41D6-9FAE-AC45F6D3505A}" type="slidenum">
              <a:rPr lang="nb-NO" smtClean="0"/>
              <a:t>9</a:t>
            </a:fld>
            <a:endParaRPr lang="nb-NO"/>
          </a:p>
        </p:txBody>
      </p:sp>
    </p:spTree>
    <p:extLst>
      <p:ext uri="{BB962C8B-B14F-4D97-AF65-F5344CB8AC3E}">
        <p14:creationId xmlns:p14="http://schemas.microsoft.com/office/powerpoint/2010/main" val="427218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EE7D659-19A6-4F5F-82B4-CE6EBE599D23}" type="slidenum">
              <a:rPr lang="nb-NO" smtClean="0"/>
              <a:pPr/>
              <a:t>10</a:t>
            </a:fld>
            <a:endParaRPr lang="nb-NO"/>
          </a:p>
        </p:txBody>
      </p:sp>
    </p:spTree>
    <p:extLst>
      <p:ext uri="{BB962C8B-B14F-4D97-AF65-F5344CB8AC3E}">
        <p14:creationId xmlns:p14="http://schemas.microsoft.com/office/powerpoint/2010/main" val="287916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4F910-A9ED-4232-8CF7-1B99CF8CE83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DAC915D-81BB-4197-9F66-042E6F25F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18E6761-EA1F-4198-B03D-52A8D4DC24EA}"/>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5" name="Plassholder for bunntekst 4">
            <a:extLst>
              <a:ext uri="{FF2B5EF4-FFF2-40B4-BE49-F238E27FC236}">
                <a16:creationId xmlns:a16="http://schemas.microsoft.com/office/drawing/2014/main" id="{BC04E05F-2BAC-46C8-91EC-FB4F3B215CB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92C377-0EA8-49D9-921F-6C93BD1A7D47}"/>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137504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A36895-FA3B-4730-A2FD-271B0975598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5DC076D-EA6F-47D0-9F4A-258051F0C11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0DA8E5-2D5A-4386-B3FA-B35B524B7A82}"/>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5" name="Plassholder for bunntekst 4">
            <a:extLst>
              <a:ext uri="{FF2B5EF4-FFF2-40B4-BE49-F238E27FC236}">
                <a16:creationId xmlns:a16="http://schemas.microsoft.com/office/drawing/2014/main" id="{A54A11EB-E444-44FA-B92D-0D1D7FD6A2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E3F54A4-E6CF-4554-BB05-DC3EFD8DCDE3}"/>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255907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743D065-FEEB-4174-9D2D-77FCE78806D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06F1C9B-8FFC-4E24-ACE1-8EDB5C02265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CA37805-4BFA-4BEC-BA23-8390C5877F0E}"/>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5" name="Plassholder for bunntekst 4">
            <a:extLst>
              <a:ext uri="{FF2B5EF4-FFF2-40B4-BE49-F238E27FC236}">
                <a16:creationId xmlns:a16="http://schemas.microsoft.com/office/drawing/2014/main" id="{EFA33F98-BB25-476C-BD92-F53FB3D9664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4BED82-237A-488B-8F7A-307A5039490C}"/>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117720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BE600B-1F09-44E3-8984-0CC0F089005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0C76AD-A577-46E0-80E6-76BCAC4CE67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271E88-1760-48EF-800B-96C39D23FBE3}"/>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5" name="Plassholder for bunntekst 4">
            <a:extLst>
              <a:ext uri="{FF2B5EF4-FFF2-40B4-BE49-F238E27FC236}">
                <a16:creationId xmlns:a16="http://schemas.microsoft.com/office/drawing/2014/main" id="{08065E06-DBEE-42C1-B4AB-44DF5FC03F8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475E33-6179-4461-BD1F-A7C2033951B6}"/>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353765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BD2D04-F3A9-42F7-AD7C-1C7025AEB30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484A1CA-70F3-46A1-A8BD-77B5A6DFA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7CF81B3-B0D7-493E-93D8-04C1A9BAD485}"/>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5" name="Plassholder for bunntekst 4">
            <a:extLst>
              <a:ext uri="{FF2B5EF4-FFF2-40B4-BE49-F238E27FC236}">
                <a16:creationId xmlns:a16="http://schemas.microsoft.com/office/drawing/2014/main" id="{957ACB64-14EE-46B8-AAA3-E2EA39F32B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1C14F6-BAD1-48E8-AA9F-3C51ECE8538B}"/>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38750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F18E55-B113-4572-B0A7-03712F871FD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37831C4-1312-4818-8518-AEBE1D3F6D7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52BBAB6-4A35-463E-B8A1-4E14DFAE346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36D4C19-27D7-4574-B702-68742C013846}"/>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6" name="Plassholder for bunntekst 5">
            <a:extLst>
              <a:ext uri="{FF2B5EF4-FFF2-40B4-BE49-F238E27FC236}">
                <a16:creationId xmlns:a16="http://schemas.microsoft.com/office/drawing/2014/main" id="{A09EB9D6-415A-4579-82B5-4CFEE3926C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516C74-A407-4B03-88D7-73701338F629}"/>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26126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6C3F8E-1621-4ECE-98A9-5C413493FB0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4700815-D111-4784-BAE8-818039DE7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0670B94-338C-4D82-B13A-2FD57929551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E639CF8-0572-4895-BDCA-F565A7A50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706D387-EDD7-48A6-9CD2-2807B1F273C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914B118-42B1-45C8-844F-354BBAAF4A68}"/>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8" name="Plassholder for bunntekst 7">
            <a:extLst>
              <a:ext uri="{FF2B5EF4-FFF2-40B4-BE49-F238E27FC236}">
                <a16:creationId xmlns:a16="http://schemas.microsoft.com/office/drawing/2014/main" id="{D864578F-CD31-40DD-B594-7C9A4773F6B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41E44D6-0470-40E8-A334-1A31602B1DB3}"/>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325493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2FAF88-5517-41CB-8E9B-A7F3C398741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07A4517-2124-4FD5-9B11-8FF8857BFF36}"/>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4" name="Plassholder for bunntekst 3">
            <a:extLst>
              <a:ext uri="{FF2B5EF4-FFF2-40B4-BE49-F238E27FC236}">
                <a16:creationId xmlns:a16="http://schemas.microsoft.com/office/drawing/2014/main" id="{31C7353B-48A7-4833-98CF-9D08AB5907A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380A659-79BE-43B1-B4C9-C7D18923907A}"/>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15438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B2E30C4-3909-4743-96ED-AB0ABCDA604F}"/>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3" name="Plassholder for bunntekst 2">
            <a:extLst>
              <a:ext uri="{FF2B5EF4-FFF2-40B4-BE49-F238E27FC236}">
                <a16:creationId xmlns:a16="http://schemas.microsoft.com/office/drawing/2014/main" id="{1E907C4D-A2CE-48C8-9644-35D88562295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C290007-DD95-47C5-9D30-AA69BFDB8200}"/>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379697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587734-FED6-43D5-90B5-9700A2B51F3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65216A6-FF5C-45AF-A7FC-A65FCB20A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8806FD3-863B-401A-A550-CC593D9BF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86E8CC3-9F17-4145-B5BA-194013B51F8C}"/>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6" name="Plassholder for bunntekst 5">
            <a:extLst>
              <a:ext uri="{FF2B5EF4-FFF2-40B4-BE49-F238E27FC236}">
                <a16:creationId xmlns:a16="http://schemas.microsoft.com/office/drawing/2014/main" id="{4AA56DC4-2028-453B-9249-B3E248861A5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61F8748-FBE6-42B1-96FF-1B405699F566}"/>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183193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88D462-2413-4AB2-8D11-955859F49A0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2CB03D8-DFFF-4D41-BA41-C0A2DDF949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5B25E3A-D1A4-4B66-AD14-849F8190A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EA6ABEC-DAAE-42AD-AA84-39604755C50E}"/>
              </a:ext>
            </a:extLst>
          </p:cNvPr>
          <p:cNvSpPr>
            <a:spLocks noGrp="1"/>
          </p:cNvSpPr>
          <p:nvPr>
            <p:ph type="dt" sz="half" idx="10"/>
          </p:nvPr>
        </p:nvSpPr>
        <p:spPr/>
        <p:txBody>
          <a:bodyPr/>
          <a:lstStyle/>
          <a:p>
            <a:fld id="{410EC89B-CAC3-4832-80A6-93DDDE642D1D}" type="datetimeFigureOut">
              <a:rPr lang="nb-NO" smtClean="0"/>
              <a:t>27.01.2021</a:t>
            </a:fld>
            <a:endParaRPr lang="nb-NO"/>
          </a:p>
        </p:txBody>
      </p:sp>
      <p:sp>
        <p:nvSpPr>
          <p:cNvPr id="6" name="Plassholder for bunntekst 5">
            <a:extLst>
              <a:ext uri="{FF2B5EF4-FFF2-40B4-BE49-F238E27FC236}">
                <a16:creationId xmlns:a16="http://schemas.microsoft.com/office/drawing/2014/main" id="{75791E03-8F7D-48C9-8EBD-5B518753227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BAF1A9B-D7F9-4FDE-8893-56668D97BAD4}"/>
              </a:ext>
            </a:extLst>
          </p:cNvPr>
          <p:cNvSpPr>
            <a:spLocks noGrp="1"/>
          </p:cNvSpPr>
          <p:nvPr>
            <p:ph type="sldNum" sz="quarter" idx="12"/>
          </p:nvPr>
        </p:nvSpPr>
        <p:spPr/>
        <p:txBody>
          <a:bodyPr/>
          <a:lstStyle/>
          <a:p>
            <a:fld id="{83342B41-7089-4C92-945C-21B188939D8D}" type="slidenum">
              <a:rPr lang="nb-NO" smtClean="0"/>
              <a:t>‹#›</a:t>
            </a:fld>
            <a:endParaRPr lang="nb-NO"/>
          </a:p>
        </p:txBody>
      </p:sp>
    </p:spTree>
    <p:extLst>
      <p:ext uri="{BB962C8B-B14F-4D97-AF65-F5344CB8AC3E}">
        <p14:creationId xmlns:p14="http://schemas.microsoft.com/office/powerpoint/2010/main" val="331077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E2BEC71-E342-4812-9D4E-B7C32636F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8005C1E-5784-4B7C-A2BC-ADBC1768A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5D597CE-BAD1-42B4-BC6E-44EB31CCF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EC89B-CAC3-4832-80A6-93DDDE642D1D}" type="datetimeFigureOut">
              <a:rPr lang="nb-NO" smtClean="0"/>
              <a:t>27.01.2021</a:t>
            </a:fld>
            <a:endParaRPr lang="nb-NO"/>
          </a:p>
        </p:txBody>
      </p:sp>
      <p:sp>
        <p:nvSpPr>
          <p:cNvPr id="5" name="Plassholder for bunntekst 4">
            <a:extLst>
              <a:ext uri="{FF2B5EF4-FFF2-40B4-BE49-F238E27FC236}">
                <a16:creationId xmlns:a16="http://schemas.microsoft.com/office/drawing/2014/main" id="{C8408B7E-5B36-40C7-A6A7-2A00E1EDE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4028132-942A-4B84-9012-21BBD6C02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42B41-7089-4C92-945C-21B188939D8D}" type="slidenum">
              <a:rPr lang="nb-NO" smtClean="0"/>
              <a:t>‹#›</a:t>
            </a:fld>
            <a:endParaRPr lang="nb-NO"/>
          </a:p>
        </p:txBody>
      </p:sp>
    </p:spTree>
    <p:extLst>
      <p:ext uri="{BB962C8B-B14F-4D97-AF65-F5344CB8AC3E}">
        <p14:creationId xmlns:p14="http://schemas.microsoft.com/office/powerpoint/2010/main" val="186239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osterhjemsforening.no/wp-content/uploads/2020/04/en-fremtidsrettet-og-sterk-norsk-fosterhjemsforening.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osterhjemsforening.no/organisasjon/vart-arbeid/fagkunnskap/lobbyvirksomhet/horinger/" TargetMode="External"/><Relationship Id="rId2" Type="http://schemas.openxmlformats.org/officeDocument/2006/relationships/hyperlink" Target="https://www.fosterhjemsforening.no/organisasjon/vart-arbeid/fagkunnskap/lobbyvirksomhet/politiske-innspill/" TargetMode="Externa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www.sv.no/fylkeslag-og-lokallag/" TargetMode="External"/><Relationship Id="rId3" Type="http://schemas.openxmlformats.org/officeDocument/2006/relationships/hyperlink" Target="https://www.arbeiderpartiet.no/" TargetMode="External"/><Relationship Id="rId7" Type="http://schemas.openxmlformats.org/officeDocument/2006/relationships/hyperlink" Target="https://www.krf.no/partiorganisasjonen/fylkes-og-lokallag/" TargetMode="External"/><Relationship Id="rId2" Type="http://schemas.openxmlformats.org/officeDocument/2006/relationships/hyperlink" Target="https://hoyre.no/velg-forening/" TargetMode="External"/><Relationship Id="rId1" Type="http://schemas.openxmlformats.org/officeDocument/2006/relationships/slideLayout" Target="../slideLayouts/slideLayout2.xml"/><Relationship Id="rId6" Type="http://schemas.openxmlformats.org/officeDocument/2006/relationships/hyperlink" Target="https://www.venstre.no/derdubor/" TargetMode="External"/><Relationship Id="rId11" Type="http://schemas.openxmlformats.org/officeDocument/2006/relationships/image" Target="../media/image1.PNG"/><Relationship Id="rId5" Type="http://schemas.openxmlformats.org/officeDocument/2006/relationships/hyperlink" Target="https://www.senterpartiet.no/lokallag-og-fylkeslag" TargetMode="External"/><Relationship Id="rId10" Type="http://schemas.openxmlformats.org/officeDocument/2006/relationships/hyperlink" Target="https://r&#248;dt.no/partiet" TargetMode="External"/><Relationship Id="rId4" Type="http://schemas.openxmlformats.org/officeDocument/2006/relationships/hyperlink" Target="https://www.frp.no/" TargetMode="External"/><Relationship Id="rId9" Type="http://schemas.openxmlformats.org/officeDocument/2006/relationships/hyperlink" Target="https://mdg.no/kontakt-oss/lokalla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a:xfrm>
            <a:off x="838200" y="377872"/>
            <a:ext cx="10515600" cy="1325563"/>
          </a:xfrm>
        </p:spPr>
        <p:txBody>
          <a:bodyPr>
            <a:normAutofit/>
          </a:bodyPr>
          <a:lstStyle/>
          <a:p>
            <a:r>
              <a:rPr lang="nb-NO" dirty="0">
                <a:solidFill>
                  <a:srgbClr val="383838"/>
                </a:solidFill>
                <a:latin typeface="open sans" panose="020B0606030504020204" pitchFamily="34" charset="0"/>
              </a:rPr>
              <a:t>P</a:t>
            </a:r>
            <a:r>
              <a:rPr lang="nb-NO" b="0" i="0" dirty="0">
                <a:solidFill>
                  <a:srgbClr val="383838"/>
                </a:solidFill>
                <a:effectLst/>
                <a:latin typeface="open sans" panose="020B0606030504020204" pitchFamily="34" charset="0"/>
              </a:rPr>
              <a:t>åvirkningsarbeid nasjonalt og lokalt</a:t>
            </a:r>
            <a:br>
              <a:rPr lang="nb-NO" b="0" i="0" dirty="0">
                <a:solidFill>
                  <a:srgbClr val="383838"/>
                </a:solidFill>
                <a:effectLst/>
                <a:latin typeface="open sans" panose="020B0606030504020204" pitchFamily="34" charset="0"/>
              </a:rPr>
            </a:br>
            <a:r>
              <a:rPr lang="nb-NO" sz="2800" b="0" i="0" dirty="0">
                <a:solidFill>
                  <a:srgbClr val="383838"/>
                </a:solidFill>
                <a:effectLst/>
                <a:latin typeface="open sans" panose="020B0606030504020204" pitchFamily="34" charset="0"/>
              </a:rPr>
              <a:t>- miniforedrag om interessepolitikk i Norsk Fosterhjemsforening</a:t>
            </a:r>
            <a:endParaRPr lang="nb-NO" sz="2800" dirty="0"/>
          </a:p>
        </p:txBody>
      </p:sp>
      <p:pic>
        <p:nvPicPr>
          <p:cNvPr id="3" name="Plassholder for innhold 2">
            <a:extLst>
              <a:ext uri="{FF2B5EF4-FFF2-40B4-BE49-F238E27FC236}">
                <a16:creationId xmlns:a16="http://schemas.microsoft.com/office/drawing/2014/main" id="{FC3852FE-3F92-457B-8ECD-95C82A127C12}"/>
              </a:ext>
            </a:extLst>
          </p:cNvPr>
          <p:cNvPicPr>
            <a:picLocks noGrp="1" noChangeAspect="1"/>
          </p:cNvPicPr>
          <p:nvPr>
            <p:ph idx="1"/>
          </p:nvPr>
        </p:nvPicPr>
        <p:blipFill>
          <a:blip r:embed="rId4"/>
          <a:stretch>
            <a:fillRect/>
          </a:stretch>
        </p:blipFill>
        <p:spPr>
          <a:xfrm>
            <a:off x="838200" y="2303294"/>
            <a:ext cx="10782300" cy="3396000"/>
          </a:xfrm>
          <a:prstGeom prst="rect">
            <a:avLst/>
          </a:prstGeom>
        </p:spPr>
      </p:pic>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b="1" smtClean="0"/>
              <a:t>27.01.2021</a:t>
            </a:fld>
            <a:r>
              <a:rPr lang="nb-NO" b="1" dirty="0"/>
              <a:t> - TG</a:t>
            </a:r>
          </a:p>
        </p:txBody>
      </p:sp>
    </p:spTree>
    <p:extLst>
      <p:ext uri="{BB962C8B-B14F-4D97-AF65-F5344CB8AC3E}">
        <p14:creationId xmlns:p14="http://schemas.microsoft.com/office/powerpoint/2010/main" val="237242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62C594-F835-4188-BED9-580DC9916609}"/>
              </a:ext>
            </a:extLst>
          </p:cNvPr>
          <p:cNvSpPr>
            <a:spLocks noGrp="1"/>
          </p:cNvSpPr>
          <p:nvPr>
            <p:ph type="title"/>
          </p:nvPr>
        </p:nvSpPr>
        <p:spPr>
          <a:xfrm>
            <a:off x="838200" y="480766"/>
            <a:ext cx="10515600" cy="1052627"/>
          </a:xfrm>
        </p:spPr>
        <p:txBody>
          <a:bodyPr/>
          <a:lstStyle/>
          <a:p>
            <a:r>
              <a:rPr lang="nb-NO" b="1" dirty="0">
                <a:latin typeface="+mn-lt"/>
              </a:rPr>
              <a:t>Til diskusjon!</a:t>
            </a:r>
            <a:endParaRPr lang="nb-NO" b="1" dirty="0"/>
          </a:p>
        </p:txBody>
      </p:sp>
      <p:sp>
        <p:nvSpPr>
          <p:cNvPr id="3" name="Plassholder for innhold 2">
            <a:extLst>
              <a:ext uri="{FF2B5EF4-FFF2-40B4-BE49-F238E27FC236}">
                <a16:creationId xmlns:a16="http://schemas.microsoft.com/office/drawing/2014/main" id="{EB733754-AEA7-4E60-ABBF-40DB013707E1}"/>
              </a:ext>
            </a:extLst>
          </p:cNvPr>
          <p:cNvSpPr>
            <a:spLocks noGrp="1"/>
          </p:cNvSpPr>
          <p:nvPr>
            <p:ph idx="1"/>
          </p:nvPr>
        </p:nvSpPr>
        <p:spPr>
          <a:xfrm>
            <a:off x="646325" y="2206478"/>
            <a:ext cx="10515600" cy="4351338"/>
          </a:xfrm>
        </p:spPr>
        <p:txBody>
          <a:bodyPr>
            <a:normAutofit/>
          </a:bodyPr>
          <a:lstStyle/>
          <a:p>
            <a:endParaRPr lang="nb-NO" dirty="0"/>
          </a:p>
          <a:p>
            <a:r>
              <a:rPr lang="nb-NO" dirty="0"/>
              <a:t>Hvor viktig er det at fylkesstyrene mobiliserer og jobber med interessepolitisk påvirkning fremover for å oppfylle formålet til Foreningen? Skala fra 1-6</a:t>
            </a:r>
          </a:p>
          <a:p>
            <a:r>
              <a:rPr lang="nb-NO" dirty="0"/>
              <a:t>Hva trenger du som fylkesleder og hva trenger ditt styre for å jobbe interessepolitisk?</a:t>
            </a:r>
          </a:p>
          <a:p>
            <a:r>
              <a:rPr lang="nb-NO" dirty="0"/>
              <a:t>Vet du om ildsjeler blant medlemmer som kan bidra?</a:t>
            </a:r>
          </a:p>
          <a:p>
            <a:r>
              <a:rPr lang="nb-NO" dirty="0"/>
              <a:t>Andre tanker rundt viktige rammer, hjelp for å jobbe med påvirkning i fylkene?</a:t>
            </a:r>
          </a:p>
          <a:p>
            <a:pPr marL="0" indent="0">
              <a:buNone/>
            </a:pPr>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6AE90109-A0B4-4DCB-A6A3-5A5475DCF030}"/>
              </a:ext>
            </a:extLst>
          </p:cNvPr>
          <p:cNvPicPr>
            <a:picLocks noChangeAspect="1"/>
          </p:cNvPicPr>
          <p:nvPr/>
        </p:nvPicPr>
        <p:blipFill>
          <a:blip r:embed="rId3"/>
          <a:stretch>
            <a:fillRect/>
          </a:stretch>
        </p:blipFill>
        <p:spPr>
          <a:xfrm>
            <a:off x="5270303" y="246930"/>
            <a:ext cx="2315830" cy="1959548"/>
          </a:xfrm>
          <a:prstGeom prst="rect">
            <a:avLst/>
          </a:prstGeom>
        </p:spPr>
      </p:pic>
      <p:pic>
        <p:nvPicPr>
          <p:cNvPr id="6" name="Bilde 5">
            <a:extLst>
              <a:ext uri="{FF2B5EF4-FFF2-40B4-BE49-F238E27FC236}">
                <a16:creationId xmlns:a16="http://schemas.microsoft.com/office/drawing/2014/main" id="{BB7207EC-55AB-4E01-86BC-00A3BDF2F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135813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p:txBody>
          <a:bodyPr/>
          <a:lstStyle/>
          <a:p>
            <a:r>
              <a:rPr lang="nb-NO" b="0" i="0" dirty="0">
                <a:solidFill>
                  <a:srgbClr val="383838"/>
                </a:solidFill>
                <a:effectLst/>
                <a:latin typeface="open sans" panose="020B0606030504020204" pitchFamily="34" charset="0"/>
              </a:rPr>
              <a:t>Hvorfor </a:t>
            </a:r>
            <a:r>
              <a:rPr lang="nb-NO" dirty="0">
                <a:solidFill>
                  <a:srgbClr val="383838"/>
                </a:solidFill>
                <a:latin typeface="open sans" panose="020B0606030504020204" pitchFamily="34" charset="0"/>
              </a:rPr>
              <a:t>p</a:t>
            </a:r>
            <a:r>
              <a:rPr lang="nb-NO" b="0" i="0" dirty="0">
                <a:solidFill>
                  <a:srgbClr val="383838"/>
                </a:solidFill>
                <a:effectLst/>
                <a:latin typeface="open sans" panose="020B0606030504020204" pitchFamily="34" charset="0"/>
              </a:rPr>
              <a:t>åvirkningsarbeid?</a:t>
            </a:r>
            <a:endParaRPr lang="nb-NO" dirty="0"/>
          </a:p>
        </p:txBody>
      </p:sp>
      <p:sp>
        <p:nvSpPr>
          <p:cNvPr id="10" name="Plassholder for innhold 9">
            <a:extLst>
              <a:ext uri="{FF2B5EF4-FFF2-40B4-BE49-F238E27FC236}">
                <a16:creationId xmlns:a16="http://schemas.microsoft.com/office/drawing/2014/main" id="{9875F9B4-9821-4A5D-8CF6-1BB249CC63DD}"/>
              </a:ext>
            </a:extLst>
          </p:cNvPr>
          <p:cNvSpPr>
            <a:spLocks noGrp="1"/>
          </p:cNvSpPr>
          <p:nvPr>
            <p:ph idx="1"/>
          </p:nvPr>
        </p:nvSpPr>
        <p:spPr>
          <a:xfrm>
            <a:off x="838200" y="1825625"/>
            <a:ext cx="10782670" cy="4351338"/>
          </a:xfrm>
        </p:spPr>
        <p:txBody>
          <a:bodyPr>
            <a:normAutofit lnSpcReduction="10000"/>
          </a:bodyPr>
          <a:lstStyle/>
          <a:p>
            <a:pPr marL="0" indent="0">
              <a:buNone/>
            </a:pPr>
            <a:r>
              <a:rPr lang="nb-NO" sz="3900" dirty="0">
                <a:hlinkClick r:id="rId4"/>
              </a:rPr>
              <a:t>1. Fra Handlingsplanen vedtatt på LM i 2019</a:t>
            </a:r>
            <a:r>
              <a:rPr lang="nb-NO" sz="3900" dirty="0"/>
              <a:t>:</a:t>
            </a:r>
            <a:endParaRPr lang="nb-NO" dirty="0"/>
          </a:p>
          <a:p>
            <a:r>
              <a:rPr lang="nb-NO" dirty="0"/>
              <a:t>Vi jobber for at fosterhjem og alle dets medlemmer skal ha rettssikkerhet i det å være fosterhjem, til fosterbarnas beste. </a:t>
            </a:r>
          </a:p>
          <a:p>
            <a:r>
              <a:rPr lang="nb-NO" dirty="0"/>
              <a:t>Vi ønsker å jobbe mer helhetlig og koordinert med påvirkningsarbeidet nasjonalt og lokalt </a:t>
            </a:r>
          </a:p>
          <a:p>
            <a:r>
              <a:rPr lang="nb-NO" dirty="0"/>
              <a:t>Vi ønsker å være en tydelig brukerstemme som politikere og myndigheter opplever at de trenger for å utforme en god fosterhjemsomsorg. «Ingenting for oss, uten oss!»</a:t>
            </a:r>
          </a:p>
          <a:p>
            <a:r>
              <a:rPr lang="nb-NO" dirty="0"/>
              <a:t>Vi må øke statusen innen fosterhjemsarbeidet og for organisasjonen. Hva ville Norge gjort uten fosterhjemmene?! </a:t>
            </a:r>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27.01.2021</a:t>
            </a:fld>
            <a:endParaRPr lang="nb-NO"/>
          </a:p>
        </p:txBody>
      </p:sp>
    </p:spTree>
    <p:extLst>
      <p:ext uri="{BB962C8B-B14F-4D97-AF65-F5344CB8AC3E}">
        <p14:creationId xmlns:p14="http://schemas.microsoft.com/office/powerpoint/2010/main" val="258291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A5C4151-0BDA-4E03-9572-2AA73640B59A}"/>
              </a:ext>
            </a:extLst>
          </p:cNvPr>
          <p:cNvPicPr>
            <a:picLocks noChangeAspect="1"/>
          </p:cNvPicPr>
          <p:nvPr/>
        </p:nvPicPr>
        <p:blipFill rotWithShape="1">
          <a:blip r:embed="rId3"/>
          <a:srcRect l="28685" t="11627" r="29270" b="3101"/>
          <a:stretch/>
        </p:blipFill>
        <p:spPr>
          <a:xfrm>
            <a:off x="609207" y="2556994"/>
            <a:ext cx="1736273" cy="2064757"/>
          </a:xfrm>
          <a:prstGeom prst="rect">
            <a:avLst/>
          </a:prstGeom>
        </p:spPr>
      </p:pic>
      <p:pic>
        <p:nvPicPr>
          <p:cNvPr id="6" name="Bilde 5">
            <a:extLst>
              <a:ext uri="{FF2B5EF4-FFF2-40B4-BE49-F238E27FC236}">
                <a16:creationId xmlns:a16="http://schemas.microsoft.com/office/drawing/2014/main" id="{C872D54D-2DCC-471A-9F04-A9915B49F5C8}"/>
              </a:ext>
            </a:extLst>
          </p:cNvPr>
          <p:cNvPicPr>
            <a:picLocks noChangeAspect="1"/>
          </p:cNvPicPr>
          <p:nvPr/>
        </p:nvPicPr>
        <p:blipFill rotWithShape="1">
          <a:blip r:embed="rId4"/>
          <a:srcRect l="13428" t="11842" r="36454" b="8459"/>
          <a:stretch/>
        </p:blipFill>
        <p:spPr>
          <a:xfrm>
            <a:off x="2632872" y="2556994"/>
            <a:ext cx="2510660" cy="2245823"/>
          </a:xfrm>
          <a:prstGeom prst="rect">
            <a:avLst/>
          </a:prstGeom>
        </p:spPr>
      </p:pic>
      <p:pic>
        <p:nvPicPr>
          <p:cNvPr id="4" name="Bilde 3">
            <a:extLst>
              <a:ext uri="{FF2B5EF4-FFF2-40B4-BE49-F238E27FC236}">
                <a16:creationId xmlns:a16="http://schemas.microsoft.com/office/drawing/2014/main" id="{35210544-2B0E-4AF2-B46B-B87746EB5DCA}"/>
              </a:ext>
            </a:extLst>
          </p:cNvPr>
          <p:cNvPicPr>
            <a:picLocks noChangeAspect="1"/>
          </p:cNvPicPr>
          <p:nvPr/>
        </p:nvPicPr>
        <p:blipFill rotWithShape="1">
          <a:blip r:embed="rId5"/>
          <a:srcRect l="28940" t="12910" r="29619" b="2863"/>
          <a:stretch/>
        </p:blipFill>
        <p:spPr>
          <a:xfrm>
            <a:off x="1945329" y="3940483"/>
            <a:ext cx="1636071" cy="206475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7" name="Bilde 6">
            <a:extLst>
              <a:ext uri="{FF2B5EF4-FFF2-40B4-BE49-F238E27FC236}">
                <a16:creationId xmlns:a16="http://schemas.microsoft.com/office/drawing/2014/main" id="{44904245-2715-465B-A6F7-2927977E47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2890" y="206503"/>
            <a:ext cx="652885" cy="652885"/>
          </a:xfrm>
          <a:prstGeom prst="rect">
            <a:avLst/>
          </a:prstGeom>
        </p:spPr>
      </p:pic>
      <p:sp>
        <p:nvSpPr>
          <p:cNvPr id="8" name="Tittel 7">
            <a:extLst>
              <a:ext uri="{FF2B5EF4-FFF2-40B4-BE49-F238E27FC236}">
                <a16:creationId xmlns:a16="http://schemas.microsoft.com/office/drawing/2014/main" id="{33444530-1A53-4B72-AB78-0B5D049D1808}"/>
              </a:ext>
            </a:extLst>
          </p:cNvPr>
          <p:cNvSpPr>
            <a:spLocks noGrp="1"/>
          </p:cNvSpPr>
          <p:nvPr>
            <p:ph type="title"/>
          </p:nvPr>
        </p:nvSpPr>
        <p:spPr>
          <a:xfrm>
            <a:off x="838200" y="363278"/>
            <a:ext cx="10515600" cy="1325563"/>
          </a:xfrm>
        </p:spPr>
        <p:txBody>
          <a:bodyPr/>
          <a:lstStyle/>
          <a:p>
            <a:r>
              <a:rPr lang="nb-NO" dirty="0"/>
              <a:t>2. Endringer innen fagfeltet</a:t>
            </a:r>
          </a:p>
        </p:txBody>
      </p:sp>
      <p:sp>
        <p:nvSpPr>
          <p:cNvPr id="2" name="Plassholder for dato 1">
            <a:extLst>
              <a:ext uri="{FF2B5EF4-FFF2-40B4-BE49-F238E27FC236}">
                <a16:creationId xmlns:a16="http://schemas.microsoft.com/office/drawing/2014/main" id="{3022613C-96F6-4719-B1A3-6DC1639D8B0B}"/>
              </a:ext>
            </a:extLst>
          </p:cNvPr>
          <p:cNvSpPr>
            <a:spLocks noGrp="1"/>
          </p:cNvSpPr>
          <p:nvPr>
            <p:ph type="dt" sz="half" idx="10"/>
          </p:nvPr>
        </p:nvSpPr>
        <p:spPr/>
        <p:txBody>
          <a:bodyPr/>
          <a:lstStyle/>
          <a:p>
            <a:fld id="{BDF3F974-6982-409E-BDE8-AF1F4548C0C8}" type="datetime1">
              <a:rPr lang="nb-NO" smtClean="0"/>
              <a:t>27.01.2021</a:t>
            </a:fld>
            <a:endParaRPr lang="nb-NO"/>
          </a:p>
        </p:txBody>
      </p:sp>
      <p:pic>
        <p:nvPicPr>
          <p:cNvPr id="1026" name="Picture 2" descr="Chaffeys blogg: Mer makt til kommunene">
            <a:extLst>
              <a:ext uri="{FF2B5EF4-FFF2-40B4-BE49-F238E27FC236}">
                <a16:creationId xmlns:a16="http://schemas.microsoft.com/office/drawing/2014/main" id="{9D3A60FC-97E5-4283-AAF5-9D7CBE103C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22918">
            <a:off x="7260616" y="1268101"/>
            <a:ext cx="3538233" cy="510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8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8297E-06F3-40CD-B7F7-EA2DDA2D0BB4}"/>
              </a:ext>
            </a:extLst>
          </p:cNvPr>
          <p:cNvSpPr>
            <a:spLocks noGrp="1"/>
          </p:cNvSpPr>
          <p:nvPr>
            <p:ph type="title"/>
          </p:nvPr>
        </p:nvSpPr>
        <p:spPr>
          <a:xfrm>
            <a:off x="2220468" y="964692"/>
            <a:ext cx="7751064" cy="1325563"/>
          </a:xfrm>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kern="1200" dirty="0">
                <a:solidFill>
                  <a:schemeClr val="tx1"/>
                </a:solidFill>
                <a:latin typeface="+mj-lt"/>
                <a:ea typeface="+mj-ea"/>
                <a:cs typeface="+mj-cs"/>
              </a:rPr>
              <a:t>2021 og 2023</a:t>
            </a:r>
          </a:p>
        </p:txBody>
      </p:sp>
      <p:pic>
        <p:nvPicPr>
          <p:cNvPr id="9" name="Bilde 8">
            <a:extLst>
              <a:ext uri="{FF2B5EF4-FFF2-40B4-BE49-F238E27FC236}">
                <a16:creationId xmlns:a16="http://schemas.microsoft.com/office/drawing/2014/main" id="{70DB10F1-52E6-4BBE-B673-D90C536CB12B}"/>
              </a:ext>
            </a:extLst>
          </p:cNvPr>
          <p:cNvPicPr>
            <a:picLocks noChangeAspect="1"/>
          </p:cNvPicPr>
          <p:nvPr/>
        </p:nvPicPr>
        <p:blipFill>
          <a:blip r:embed="rId2"/>
          <a:stretch>
            <a:fillRect/>
          </a:stretch>
        </p:blipFill>
        <p:spPr>
          <a:xfrm>
            <a:off x="2231136" y="2638044"/>
            <a:ext cx="7729728" cy="2963062"/>
          </a:xfrm>
          <a:prstGeom prst="rect">
            <a:avLst/>
          </a:prstGeom>
        </p:spPr>
      </p:pic>
      <p:sp>
        <p:nvSpPr>
          <p:cNvPr id="3" name="Plassholder for dato 2">
            <a:extLst>
              <a:ext uri="{FF2B5EF4-FFF2-40B4-BE49-F238E27FC236}">
                <a16:creationId xmlns:a16="http://schemas.microsoft.com/office/drawing/2014/main" id="{FC4311BB-A3A6-40EF-A0EA-82624E82F4E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21881BCD-4AE8-4B30-8235-17AB10D283CD}" type="datetime1">
              <a:rPr lang="en-US" smtClean="0"/>
              <a:pPr>
                <a:spcAft>
                  <a:spcPts val="600"/>
                </a:spcAft>
              </a:pPr>
              <a:t>1/27/2021</a:t>
            </a:fld>
            <a:endParaRPr lang="en-US" dirty="0"/>
          </a:p>
        </p:txBody>
      </p:sp>
      <p:pic>
        <p:nvPicPr>
          <p:cNvPr id="6" name="Bilde 5">
            <a:extLst>
              <a:ext uri="{FF2B5EF4-FFF2-40B4-BE49-F238E27FC236}">
                <a16:creationId xmlns:a16="http://schemas.microsoft.com/office/drawing/2014/main" id="{0E08030A-18C3-4D38-8606-755B377C7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
        <p:nvSpPr>
          <p:cNvPr id="4" name="AutoShape 2" descr="Valg">
            <a:extLst>
              <a:ext uri="{FF2B5EF4-FFF2-40B4-BE49-F238E27FC236}">
                <a16:creationId xmlns:a16="http://schemas.microsoft.com/office/drawing/2014/main" id="{1935DB3B-0CC4-4565-886B-3AA10B385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Valg">
            <a:extLst>
              <a:ext uri="{FF2B5EF4-FFF2-40B4-BE49-F238E27FC236}">
                <a16:creationId xmlns:a16="http://schemas.microsoft.com/office/drawing/2014/main" id="{AAC367B6-5A53-44BE-8E96-6F65464CEBB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6" descr="Valg">
            <a:extLst>
              <a:ext uri="{FF2B5EF4-FFF2-40B4-BE49-F238E27FC236}">
                <a16:creationId xmlns:a16="http://schemas.microsoft.com/office/drawing/2014/main" id="{AD72A076-78AF-4E11-A767-0284F53CB04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289566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8297E-06F3-40CD-B7F7-EA2DDA2D0BB4}"/>
              </a:ext>
            </a:extLst>
          </p:cNvPr>
          <p:cNvSpPr>
            <a:spLocks noGrp="1"/>
          </p:cNvSpPr>
          <p:nvPr>
            <p:ph type="title"/>
          </p:nvPr>
        </p:nvSpPr>
        <p:spPr>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kern="1200" dirty="0">
                <a:solidFill>
                  <a:schemeClr val="tx1"/>
                </a:solidFill>
                <a:latin typeface="+mj-lt"/>
                <a:ea typeface="+mj-ea"/>
                <a:cs typeface="+mj-cs"/>
              </a:rPr>
              <a:t>2021 STORTINGSVALG</a:t>
            </a:r>
          </a:p>
        </p:txBody>
      </p:sp>
      <p:sp>
        <p:nvSpPr>
          <p:cNvPr id="7" name="Plassholder for tekst 6">
            <a:extLst>
              <a:ext uri="{FF2B5EF4-FFF2-40B4-BE49-F238E27FC236}">
                <a16:creationId xmlns:a16="http://schemas.microsoft.com/office/drawing/2014/main" id="{316822B8-A3F0-4012-A4F0-270B7302E979}"/>
              </a:ext>
            </a:extLst>
          </p:cNvPr>
          <p:cNvSpPr>
            <a:spLocks noGrp="1"/>
          </p:cNvSpPr>
          <p:nvPr>
            <p:ph type="body" idx="1"/>
          </p:nvPr>
        </p:nvSpPr>
        <p:spPr/>
        <p:txBody>
          <a:bodyPr/>
          <a:lstStyle/>
          <a:p>
            <a:r>
              <a:rPr lang="nb-NO" dirty="0"/>
              <a:t>Sentralt</a:t>
            </a:r>
          </a:p>
        </p:txBody>
      </p:sp>
      <p:sp>
        <p:nvSpPr>
          <p:cNvPr id="10" name="Plassholder for innhold 9">
            <a:extLst>
              <a:ext uri="{FF2B5EF4-FFF2-40B4-BE49-F238E27FC236}">
                <a16:creationId xmlns:a16="http://schemas.microsoft.com/office/drawing/2014/main" id="{98675BD2-02A7-458C-8A0C-C4B01691642A}"/>
              </a:ext>
            </a:extLst>
          </p:cNvPr>
          <p:cNvSpPr>
            <a:spLocks noGrp="1"/>
          </p:cNvSpPr>
          <p:nvPr>
            <p:ph sz="half" idx="2"/>
          </p:nvPr>
        </p:nvSpPr>
        <p:spPr/>
        <p:txBody>
          <a:bodyPr>
            <a:normAutofit fontScale="62500" lnSpcReduction="20000"/>
          </a:bodyPr>
          <a:lstStyle/>
          <a:p>
            <a:pPr>
              <a:buFont typeface="Wingdings" panose="05000000000000000000" pitchFamily="2" charset="2"/>
              <a:buChar char="ü"/>
            </a:pPr>
            <a:r>
              <a:rPr lang="nb-NO" dirty="0"/>
              <a:t>Kontakt med sentrale politikere og statsråd</a:t>
            </a:r>
          </a:p>
          <a:p>
            <a:pPr>
              <a:buFont typeface="Wingdings" panose="05000000000000000000" pitchFamily="2" charset="2"/>
              <a:buChar char="ü"/>
            </a:pPr>
            <a:r>
              <a:rPr lang="nb-NO" dirty="0">
                <a:hlinkClick r:id="rId2"/>
              </a:rPr>
              <a:t>Partiprogram innspill</a:t>
            </a:r>
            <a:endParaRPr lang="nb-NO" dirty="0"/>
          </a:p>
          <a:p>
            <a:pPr>
              <a:buFont typeface="Wingdings" panose="05000000000000000000" pitchFamily="2" charset="2"/>
              <a:buChar char="ü"/>
            </a:pPr>
            <a:r>
              <a:rPr lang="nb-NO" dirty="0">
                <a:hlinkClick r:id="rId3"/>
              </a:rPr>
              <a:t>Statsbudsjett innspill </a:t>
            </a:r>
            <a:endParaRPr lang="nb-NO" dirty="0"/>
          </a:p>
          <a:p>
            <a:r>
              <a:rPr lang="nb-NO" dirty="0"/>
              <a:t>Forslag til resolusjoner til fylkenes årsmøter</a:t>
            </a:r>
          </a:p>
          <a:p>
            <a:r>
              <a:rPr lang="nb-NO" dirty="0"/>
              <a:t>Presentasjoner til møte med politikere i fylket</a:t>
            </a:r>
          </a:p>
          <a:p>
            <a:r>
              <a:rPr lang="nb-NO" dirty="0"/>
              <a:t>Intervjue politikere i FK, </a:t>
            </a:r>
            <a:r>
              <a:rPr lang="nb-NO" dirty="0" err="1"/>
              <a:t>sosialemedier</a:t>
            </a:r>
            <a:r>
              <a:rPr lang="nb-NO" dirty="0"/>
              <a:t> og nyhetsbrev</a:t>
            </a:r>
          </a:p>
          <a:p>
            <a:r>
              <a:rPr lang="nb-NO" dirty="0"/>
              <a:t>Vervekampanje støttemedlemmer og verve nasjonale politikere</a:t>
            </a:r>
          </a:p>
          <a:p>
            <a:r>
              <a:rPr lang="nb-NO" dirty="0"/>
              <a:t>Lage quiz til fylkesbenk med trafikklys som kan deles på fylkenes FB sider</a:t>
            </a:r>
          </a:p>
          <a:p>
            <a:r>
              <a:rPr lang="nb-NO" dirty="0"/>
              <a:t>Leserinnlegg/kronikk til fylkene – kan tilpasse/signere</a:t>
            </a:r>
          </a:p>
          <a:p>
            <a:endParaRPr lang="nb-NO" dirty="0"/>
          </a:p>
          <a:p>
            <a:endParaRPr lang="nb-NO" dirty="0"/>
          </a:p>
        </p:txBody>
      </p:sp>
      <p:sp>
        <p:nvSpPr>
          <p:cNvPr id="11" name="Plassholder for tekst 10">
            <a:extLst>
              <a:ext uri="{FF2B5EF4-FFF2-40B4-BE49-F238E27FC236}">
                <a16:creationId xmlns:a16="http://schemas.microsoft.com/office/drawing/2014/main" id="{682FA4E4-C257-462B-B68E-170B90028FA2}"/>
              </a:ext>
            </a:extLst>
          </p:cNvPr>
          <p:cNvSpPr>
            <a:spLocks noGrp="1"/>
          </p:cNvSpPr>
          <p:nvPr>
            <p:ph type="body" sz="quarter" idx="3"/>
          </p:nvPr>
        </p:nvSpPr>
        <p:spPr/>
        <p:txBody>
          <a:bodyPr/>
          <a:lstStyle/>
          <a:p>
            <a:r>
              <a:rPr lang="nb-NO" dirty="0"/>
              <a:t>Fylkene</a:t>
            </a:r>
          </a:p>
        </p:txBody>
      </p:sp>
      <p:sp>
        <p:nvSpPr>
          <p:cNvPr id="12" name="Plassholder for innhold 11">
            <a:extLst>
              <a:ext uri="{FF2B5EF4-FFF2-40B4-BE49-F238E27FC236}">
                <a16:creationId xmlns:a16="http://schemas.microsoft.com/office/drawing/2014/main" id="{AB87379E-AC4B-47F1-B1A2-7C33216A4D66}"/>
              </a:ext>
            </a:extLst>
          </p:cNvPr>
          <p:cNvSpPr>
            <a:spLocks noGrp="1"/>
          </p:cNvSpPr>
          <p:nvPr>
            <p:ph sz="quarter" idx="4"/>
          </p:nvPr>
        </p:nvSpPr>
        <p:spPr/>
        <p:txBody>
          <a:bodyPr>
            <a:normAutofit fontScale="62500" lnSpcReduction="20000"/>
          </a:bodyPr>
          <a:lstStyle/>
          <a:p>
            <a:r>
              <a:rPr lang="nb-NO" dirty="0"/>
              <a:t>Ta kontakt med politikere fra fylkeslagene i de de politiske partiene og fylkesbenkene og sende de </a:t>
            </a:r>
            <a:r>
              <a:rPr lang="nb-NO" dirty="0">
                <a:hlinkClick r:id="rId2"/>
              </a:rPr>
              <a:t>partiprogram innspillene</a:t>
            </a:r>
            <a:r>
              <a:rPr lang="nb-NO" dirty="0"/>
              <a:t> -ASAP</a:t>
            </a:r>
          </a:p>
          <a:p>
            <a:r>
              <a:rPr lang="nb-NO" dirty="0"/>
              <a:t>Vedta politisk resolusjon på årsmøtet og sende alle politiske partier i fylket</a:t>
            </a:r>
          </a:p>
          <a:p>
            <a:r>
              <a:rPr lang="nb-NO" dirty="0"/>
              <a:t>Ha samtaler/møter med politikerne fra fylkeslagene i de politiske partiene og fylkesbenkene og bruke presentasjonen fra sentralt hold</a:t>
            </a:r>
          </a:p>
          <a:p>
            <a:r>
              <a:rPr lang="nb-NO" dirty="0"/>
              <a:t>Verve lokale politikere som støttemedlemmer</a:t>
            </a:r>
          </a:p>
          <a:p>
            <a:r>
              <a:rPr lang="nb-NO" dirty="0"/>
              <a:t>Invitere de ulike fylkespartiene til å ta quiz og publisere med trafikklys (bedømmelse) på fylkets FB sider</a:t>
            </a:r>
          </a:p>
          <a:p>
            <a:r>
              <a:rPr lang="nb-NO" dirty="0"/>
              <a:t>Få antatt leserinnlegg/kronikk i lokale aviser</a:t>
            </a:r>
          </a:p>
        </p:txBody>
      </p:sp>
      <p:sp>
        <p:nvSpPr>
          <p:cNvPr id="3" name="Plassholder for dato 2">
            <a:extLst>
              <a:ext uri="{FF2B5EF4-FFF2-40B4-BE49-F238E27FC236}">
                <a16:creationId xmlns:a16="http://schemas.microsoft.com/office/drawing/2014/main" id="{FC4311BB-A3A6-40EF-A0EA-82624E82F4EF}"/>
              </a:ext>
            </a:extLst>
          </p:cNvPr>
          <p:cNvSpPr>
            <a:spLocks noGrp="1"/>
          </p:cNvSpPr>
          <p:nvPr>
            <p:ph type="dt" sz="half" idx="10"/>
          </p:nvPr>
        </p:nvSpPr>
        <p:spPr/>
        <p:txBody>
          <a:bodyPr vert="horz" lIns="91440" tIns="45720" rIns="91440" bIns="45720" rtlCol="0" anchor="ctr">
            <a:normAutofit/>
          </a:bodyPr>
          <a:lstStyle/>
          <a:p>
            <a:pPr>
              <a:spcAft>
                <a:spcPts val="600"/>
              </a:spcAft>
            </a:pPr>
            <a:fld id="{21881BCD-4AE8-4B30-8235-17AB10D283CD}" type="datetime1">
              <a:rPr lang="en-US" smtClean="0"/>
              <a:pPr>
                <a:spcAft>
                  <a:spcPts val="600"/>
                </a:spcAft>
              </a:pPr>
              <a:t>1/27/2021</a:t>
            </a:fld>
            <a:endParaRPr lang="en-US" dirty="0"/>
          </a:p>
        </p:txBody>
      </p:sp>
      <p:pic>
        <p:nvPicPr>
          <p:cNvPr id="6" name="Bilde 5">
            <a:extLst>
              <a:ext uri="{FF2B5EF4-FFF2-40B4-BE49-F238E27FC236}">
                <a16:creationId xmlns:a16="http://schemas.microsoft.com/office/drawing/2014/main" id="{0E08030A-18C3-4D38-8606-755B377C7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
        <p:nvSpPr>
          <p:cNvPr id="4" name="AutoShape 2" descr="Valg">
            <a:extLst>
              <a:ext uri="{FF2B5EF4-FFF2-40B4-BE49-F238E27FC236}">
                <a16:creationId xmlns:a16="http://schemas.microsoft.com/office/drawing/2014/main" id="{1935DB3B-0CC4-4565-886B-3AA10B385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Valg">
            <a:extLst>
              <a:ext uri="{FF2B5EF4-FFF2-40B4-BE49-F238E27FC236}">
                <a16:creationId xmlns:a16="http://schemas.microsoft.com/office/drawing/2014/main" id="{AAC367B6-5A53-44BE-8E96-6F65464CEBB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6" descr="Valg">
            <a:extLst>
              <a:ext uri="{FF2B5EF4-FFF2-40B4-BE49-F238E27FC236}">
                <a16:creationId xmlns:a16="http://schemas.microsoft.com/office/drawing/2014/main" id="{AD72A076-78AF-4E11-A767-0284F53CB04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352625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CEB0429-FCF5-4C9E-AB96-22795C370EDE}"/>
              </a:ext>
            </a:extLst>
          </p:cNvPr>
          <p:cNvSpPr>
            <a:spLocks noGrp="1"/>
          </p:cNvSpPr>
          <p:nvPr>
            <p:ph type="title"/>
          </p:nvPr>
        </p:nvSpPr>
        <p:spPr/>
        <p:txBody>
          <a:bodyPr/>
          <a:lstStyle/>
          <a:p>
            <a:r>
              <a:rPr lang="nb-NO" dirty="0"/>
              <a:t>Her finner du dine politiske partiers fylkeslag</a:t>
            </a:r>
          </a:p>
        </p:txBody>
      </p:sp>
      <p:sp>
        <p:nvSpPr>
          <p:cNvPr id="8" name="Plassholder for innhold 7">
            <a:extLst>
              <a:ext uri="{FF2B5EF4-FFF2-40B4-BE49-F238E27FC236}">
                <a16:creationId xmlns:a16="http://schemas.microsoft.com/office/drawing/2014/main" id="{65D98590-5342-40B3-A5F4-3C16D1476A55}"/>
              </a:ext>
            </a:extLst>
          </p:cNvPr>
          <p:cNvSpPr>
            <a:spLocks noGrp="1"/>
          </p:cNvSpPr>
          <p:nvPr>
            <p:ph idx="1"/>
          </p:nvPr>
        </p:nvSpPr>
        <p:spPr/>
        <p:txBody>
          <a:bodyPr>
            <a:normAutofit lnSpcReduction="10000"/>
          </a:bodyPr>
          <a:lstStyle/>
          <a:p>
            <a:r>
              <a:rPr lang="nb-NO" dirty="0">
                <a:hlinkClick r:id="rId2"/>
              </a:rPr>
              <a:t>https://hoyre.no/velg-forening/</a:t>
            </a:r>
            <a:endParaRPr lang="nb-NO" dirty="0"/>
          </a:p>
          <a:p>
            <a:r>
              <a:rPr lang="nb-NO" dirty="0">
                <a:hlinkClick r:id="rId3"/>
              </a:rPr>
              <a:t>https://www.arbeiderpartiet.no/</a:t>
            </a:r>
            <a:endParaRPr lang="nb-NO" dirty="0"/>
          </a:p>
          <a:p>
            <a:r>
              <a:rPr lang="nb-NO" dirty="0">
                <a:hlinkClick r:id="rId4"/>
              </a:rPr>
              <a:t>https://www.frp.no/#</a:t>
            </a:r>
            <a:endParaRPr lang="nb-NO" dirty="0"/>
          </a:p>
          <a:p>
            <a:r>
              <a:rPr lang="nb-NO" dirty="0">
                <a:hlinkClick r:id="rId5"/>
              </a:rPr>
              <a:t>https://www.senterpartiet.no/lokallag-og-fylkeslag</a:t>
            </a:r>
            <a:endParaRPr lang="nb-NO" dirty="0"/>
          </a:p>
          <a:p>
            <a:r>
              <a:rPr lang="nb-NO" dirty="0">
                <a:hlinkClick r:id="rId6"/>
              </a:rPr>
              <a:t>https://www.venstre.no/derdubor/</a:t>
            </a:r>
            <a:endParaRPr lang="nb-NO" dirty="0"/>
          </a:p>
          <a:p>
            <a:r>
              <a:rPr lang="nb-NO" dirty="0">
                <a:hlinkClick r:id="rId7"/>
              </a:rPr>
              <a:t>https://www.krf.no/partiorganisasjonen/fylkes-og-lokallag/</a:t>
            </a:r>
            <a:endParaRPr lang="nb-NO" dirty="0"/>
          </a:p>
          <a:p>
            <a:r>
              <a:rPr lang="nb-NO" dirty="0">
                <a:hlinkClick r:id="rId8"/>
              </a:rPr>
              <a:t>https://www.sv.no/fylkeslag-og-lokallag/</a:t>
            </a:r>
            <a:endParaRPr lang="nb-NO" dirty="0"/>
          </a:p>
          <a:p>
            <a:r>
              <a:rPr lang="nb-NO" dirty="0">
                <a:hlinkClick r:id="rId9"/>
              </a:rPr>
              <a:t>https://mdg.no/kontakt-oss/lokallag/</a:t>
            </a:r>
            <a:endParaRPr lang="nb-NO" dirty="0"/>
          </a:p>
          <a:p>
            <a:r>
              <a:rPr lang="nb-NO" dirty="0">
                <a:hlinkClick r:id="rId10"/>
              </a:rPr>
              <a:t>https://rødt.no/partiet</a:t>
            </a:r>
            <a:endParaRPr lang="nb-NO" dirty="0"/>
          </a:p>
          <a:p>
            <a:endParaRPr lang="nb-NO" dirty="0"/>
          </a:p>
        </p:txBody>
      </p:sp>
      <p:pic>
        <p:nvPicPr>
          <p:cNvPr id="10" name="Bilde 9">
            <a:extLst>
              <a:ext uri="{FF2B5EF4-FFF2-40B4-BE49-F238E27FC236}">
                <a16:creationId xmlns:a16="http://schemas.microsoft.com/office/drawing/2014/main" id="{DB7174A5-07B8-44D7-950B-C460AD4DE7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352124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4877A1-AEBA-4338-BA33-C832127FE4F3}"/>
              </a:ext>
            </a:extLst>
          </p:cNvPr>
          <p:cNvSpPr>
            <a:spLocks noGrp="1"/>
          </p:cNvSpPr>
          <p:nvPr>
            <p:ph type="title"/>
          </p:nvPr>
        </p:nvSpPr>
        <p:spPr/>
        <p:txBody>
          <a:bodyPr/>
          <a:lstStyle/>
          <a:p>
            <a:r>
              <a:rPr lang="nb-NO" b="1" dirty="0">
                <a:latin typeface="+mn-lt"/>
              </a:rPr>
              <a:t>Påvirkningsarbeid lokalt/nasjonalt</a:t>
            </a:r>
          </a:p>
        </p:txBody>
      </p:sp>
      <p:sp>
        <p:nvSpPr>
          <p:cNvPr id="4" name="Plassholder for dato 3">
            <a:extLst>
              <a:ext uri="{FF2B5EF4-FFF2-40B4-BE49-F238E27FC236}">
                <a16:creationId xmlns:a16="http://schemas.microsoft.com/office/drawing/2014/main" id="{8C113282-8540-4147-B125-1222E002F69B}"/>
              </a:ext>
            </a:extLst>
          </p:cNvPr>
          <p:cNvSpPr>
            <a:spLocks noGrp="1"/>
          </p:cNvSpPr>
          <p:nvPr>
            <p:ph type="dt" sz="half" idx="10"/>
          </p:nvPr>
        </p:nvSpPr>
        <p:spPr/>
        <p:txBody>
          <a:bodyPr/>
          <a:lstStyle/>
          <a:p>
            <a:fld id="{09C0DF01-8719-4159-B327-41889CE8A614}" type="datetime1">
              <a:rPr lang="nb-NO" smtClean="0"/>
              <a:t>27.01.2021</a:t>
            </a:fld>
            <a:endParaRPr lang="nb-NO"/>
          </a:p>
        </p:txBody>
      </p:sp>
      <p:pic>
        <p:nvPicPr>
          <p:cNvPr id="5" name="Bilde 4">
            <a:extLst>
              <a:ext uri="{FF2B5EF4-FFF2-40B4-BE49-F238E27FC236}">
                <a16:creationId xmlns:a16="http://schemas.microsoft.com/office/drawing/2014/main" id="{04962A10-8CDC-46E8-85F2-53A9C6CE06A5}"/>
              </a:ext>
            </a:extLst>
          </p:cNvPr>
          <p:cNvPicPr>
            <a:picLocks noChangeAspect="1"/>
          </p:cNvPicPr>
          <p:nvPr/>
        </p:nvPicPr>
        <p:blipFill rotWithShape="1">
          <a:blip r:embed="rId2"/>
          <a:srcRect l="18384" t="26351" r="17503" b="13655"/>
          <a:stretch/>
        </p:blipFill>
        <p:spPr>
          <a:xfrm>
            <a:off x="1685380" y="2079394"/>
            <a:ext cx="8488429" cy="3888249"/>
          </a:xfrm>
          <a:prstGeom prst="rect">
            <a:avLst/>
          </a:prstGeom>
        </p:spPr>
      </p:pic>
      <p:pic>
        <p:nvPicPr>
          <p:cNvPr id="6" name="Bilde 5">
            <a:extLst>
              <a:ext uri="{FF2B5EF4-FFF2-40B4-BE49-F238E27FC236}">
                <a16:creationId xmlns:a16="http://schemas.microsoft.com/office/drawing/2014/main" id="{D3ADE681-C052-4788-917C-E47AC17BF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69930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041B8930-3114-4CBD-9EFA-F048D8E4BD1B}"/>
              </a:ext>
            </a:extLst>
          </p:cNvPr>
          <p:cNvSpPr>
            <a:spLocks noGrp="1"/>
          </p:cNvSpPr>
          <p:nvPr>
            <p:ph type="title"/>
          </p:nvPr>
        </p:nvSpPr>
        <p:spPr/>
        <p:txBody>
          <a:bodyPr>
            <a:normAutofit/>
          </a:bodyPr>
          <a:lstStyle/>
          <a:p>
            <a:pPr algn="ctr"/>
            <a:r>
              <a:rPr lang="nb-NO" b="1" dirty="0">
                <a:latin typeface="+mn-lt"/>
              </a:rPr>
              <a:t>Vær en ressurs for politikerne</a:t>
            </a:r>
          </a:p>
        </p:txBody>
      </p:sp>
      <p:sp>
        <p:nvSpPr>
          <p:cNvPr id="2" name="Plassholder for innhold 1">
            <a:extLst>
              <a:ext uri="{FF2B5EF4-FFF2-40B4-BE49-F238E27FC236}">
                <a16:creationId xmlns:a16="http://schemas.microsoft.com/office/drawing/2014/main" id="{F16CBB7B-CDA4-4C22-83CD-9BC0BC29AF66}"/>
              </a:ext>
            </a:extLst>
          </p:cNvPr>
          <p:cNvSpPr>
            <a:spLocks noGrp="1"/>
          </p:cNvSpPr>
          <p:nvPr>
            <p:ph idx="1"/>
          </p:nvPr>
        </p:nvSpPr>
        <p:spPr/>
        <p:txBody>
          <a:bodyPr/>
          <a:lstStyle/>
          <a:p>
            <a:pPr marL="0" indent="0">
              <a:buNone/>
            </a:pPr>
            <a:endParaRPr lang="nb-NO" dirty="0"/>
          </a:p>
          <a:p>
            <a:pPr marL="0" indent="0">
              <a:buNone/>
            </a:pPr>
            <a:endParaRPr lang="nb-NO" dirty="0"/>
          </a:p>
        </p:txBody>
      </p:sp>
      <p:pic>
        <p:nvPicPr>
          <p:cNvPr id="5" name="Bilde 4">
            <a:extLst>
              <a:ext uri="{FF2B5EF4-FFF2-40B4-BE49-F238E27FC236}">
                <a16:creationId xmlns:a16="http://schemas.microsoft.com/office/drawing/2014/main" id="{BA66D4DD-A7FB-4F20-8B9E-B61439A30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087" y="2087138"/>
            <a:ext cx="5457825" cy="3638550"/>
          </a:xfrm>
          <a:prstGeom prst="rect">
            <a:avLst/>
          </a:prstGeom>
        </p:spPr>
      </p:pic>
      <p:pic>
        <p:nvPicPr>
          <p:cNvPr id="3" name="Bilde 2">
            <a:extLst>
              <a:ext uri="{FF2B5EF4-FFF2-40B4-BE49-F238E27FC236}">
                <a16:creationId xmlns:a16="http://schemas.microsoft.com/office/drawing/2014/main" id="{5D57026F-A88C-4F76-90D2-A7E81EF27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398648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041B8930-3114-4CBD-9EFA-F048D8E4BD1B}"/>
              </a:ext>
            </a:extLst>
          </p:cNvPr>
          <p:cNvSpPr>
            <a:spLocks noGrp="1"/>
          </p:cNvSpPr>
          <p:nvPr>
            <p:ph type="title"/>
          </p:nvPr>
        </p:nvSpPr>
        <p:spPr/>
        <p:txBody>
          <a:bodyPr>
            <a:normAutofit/>
          </a:bodyPr>
          <a:lstStyle/>
          <a:p>
            <a:pPr algn="ctr"/>
            <a:r>
              <a:rPr lang="nb-NO" b="1" dirty="0">
                <a:latin typeface="+mn-lt"/>
              </a:rPr>
              <a:t>Praktisk øvelse</a:t>
            </a:r>
          </a:p>
        </p:txBody>
      </p:sp>
      <p:sp>
        <p:nvSpPr>
          <p:cNvPr id="2" name="Plassholder for innhold 1">
            <a:extLst>
              <a:ext uri="{FF2B5EF4-FFF2-40B4-BE49-F238E27FC236}">
                <a16:creationId xmlns:a16="http://schemas.microsoft.com/office/drawing/2014/main" id="{F16CBB7B-CDA4-4C22-83CD-9BC0BC29AF66}"/>
              </a:ext>
            </a:extLst>
          </p:cNvPr>
          <p:cNvSpPr>
            <a:spLocks noGrp="1"/>
          </p:cNvSpPr>
          <p:nvPr>
            <p:ph idx="1"/>
          </p:nvPr>
        </p:nvSpPr>
        <p:spPr>
          <a:xfrm>
            <a:off x="838200" y="1690688"/>
            <a:ext cx="10515600" cy="4351338"/>
          </a:xfrm>
        </p:spPr>
        <p:txBody>
          <a:bodyPr>
            <a:normAutofit/>
          </a:bodyPr>
          <a:lstStyle/>
          <a:p>
            <a:r>
              <a:rPr lang="nb-NO" dirty="0"/>
              <a:t>Ring til tre personer på din liste over politikere og si at du ønsker å ta kontakt for å booke et møte.</a:t>
            </a:r>
          </a:p>
          <a:p>
            <a:r>
              <a:rPr lang="nb-NO" dirty="0"/>
              <a:t>Eksempel på åpning av samtale:  </a:t>
            </a:r>
          </a:p>
          <a:p>
            <a:r>
              <a:rPr lang="nb-NO" dirty="0"/>
              <a:t>Hei, jeg heter ……………… og ringer fra Norsk Fosterhjemsforening </a:t>
            </a:r>
            <a:r>
              <a:rPr lang="nb-NO" dirty="0">
                <a:solidFill>
                  <a:srgbClr val="C00000"/>
                </a:solidFill>
              </a:rPr>
              <a:t>Nordland</a:t>
            </a:r>
          </a:p>
          <a:p>
            <a:r>
              <a:rPr lang="nb-NO" dirty="0"/>
              <a:t>Jeg tar kontakt med deg fordi du er politiker fra</a:t>
            </a:r>
            <a:r>
              <a:rPr lang="nb-NO" dirty="0">
                <a:solidFill>
                  <a:srgbClr val="C00000"/>
                </a:solidFill>
              </a:rPr>
              <a:t> Senterpartiet </a:t>
            </a:r>
            <a:r>
              <a:rPr lang="nb-NO" dirty="0"/>
              <a:t>i vår region/fylke. Vi ønsker å høre med deg om vi kan få til et møte hvor vi kunne bli bedre kjent og hvor jeg kanskje kan forklare litt hva vår organisasjon jobber med og hva vi er opptatt av. Synes du det høres ut som en god idé?</a:t>
            </a:r>
          </a:p>
          <a:p>
            <a:endParaRPr lang="nb-NO" dirty="0"/>
          </a:p>
          <a:p>
            <a:pPr marL="0" indent="0">
              <a:buNone/>
            </a:pPr>
            <a:endParaRPr lang="nb-NO" dirty="0"/>
          </a:p>
        </p:txBody>
      </p:sp>
      <p:pic>
        <p:nvPicPr>
          <p:cNvPr id="3" name="Bilde 2">
            <a:extLst>
              <a:ext uri="{FF2B5EF4-FFF2-40B4-BE49-F238E27FC236}">
                <a16:creationId xmlns:a16="http://schemas.microsoft.com/office/drawing/2014/main" id="{23FD9178-CDD5-412E-BA59-34933344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315" y="235078"/>
            <a:ext cx="789477" cy="789477"/>
          </a:xfrm>
          <a:prstGeom prst="rect">
            <a:avLst/>
          </a:prstGeom>
        </p:spPr>
      </p:pic>
    </p:spTree>
    <p:extLst>
      <p:ext uri="{BB962C8B-B14F-4D97-AF65-F5344CB8AC3E}">
        <p14:creationId xmlns:p14="http://schemas.microsoft.com/office/powerpoint/2010/main" val="33851676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970</Words>
  <Application>Microsoft Office PowerPoint</Application>
  <PresentationFormat>Widescreen</PresentationFormat>
  <Paragraphs>93</Paragraphs>
  <Slides>10</Slides>
  <Notes>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Arial</vt:lpstr>
      <vt:lpstr>Calibri</vt:lpstr>
      <vt:lpstr>Calibri Light</vt:lpstr>
      <vt:lpstr>open sans</vt:lpstr>
      <vt:lpstr>Wingdings</vt:lpstr>
      <vt:lpstr>Office-tema</vt:lpstr>
      <vt:lpstr>Påvirkningsarbeid nasjonalt og lokalt - miniforedrag om interessepolitikk i Norsk Fosterhjemsforening</vt:lpstr>
      <vt:lpstr>Hvorfor påvirkningsarbeid?</vt:lpstr>
      <vt:lpstr>2. Endringer innen fagfeltet</vt:lpstr>
      <vt:lpstr>2021 og 2023</vt:lpstr>
      <vt:lpstr>2021 STORTINGSVALG</vt:lpstr>
      <vt:lpstr>Her finner du dine politiske partiers fylkeslag</vt:lpstr>
      <vt:lpstr>Påvirkningsarbeid lokalt/nasjonalt</vt:lpstr>
      <vt:lpstr>Vær en ressurs for politikerne</vt:lpstr>
      <vt:lpstr>Praktisk øvelse</vt:lpstr>
      <vt:lpstr>Til diskusjon!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dc:title>
  <dc:creator>Tone Granaas</dc:creator>
  <cp:lastModifiedBy>Sandra Szymanska</cp:lastModifiedBy>
  <cp:revision>12</cp:revision>
  <dcterms:created xsi:type="dcterms:W3CDTF">2020-10-23T14:36:07Z</dcterms:created>
  <dcterms:modified xsi:type="dcterms:W3CDTF">2021-01-27T13:16:05Z</dcterms:modified>
</cp:coreProperties>
</file>