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410" r:id="rId2"/>
    <p:sldId id="411" r:id="rId3"/>
    <p:sldId id="412" r:id="rId4"/>
    <p:sldId id="413" r:id="rId5"/>
    <p:sldId id="429" r:id="rId6"/>
    <p:sldId id="416" r:id="rId7"/>
    <p:sldId id="417" r:id="rId8"/>
    <p:sldId id="418" r:id="rId9"/>
    <p:sldId id="419" r:id="rId10"/>
    <p:sldId id="420" r:id="rId11"/>
    <p:sldId id="421" r:id="rId12"/>
    <p:sldId id="428" r:id="rId13"/>
    <p:sldId id="422" r:id="rId14"/>
    <p:sldId id="423" r:id="rId15"/>
    <p:sldId id="424" r:id="rId16"/>
    <p:sldId id="425" r:id="rId17"/>
    <p:sldId id="426" r:id="rId18"/>
    <p:sldId id="309" r:id="rId1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2061FA-0052-4659-87D3-8D66D172C1A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EE1A0B9-63E8-439E-A1F9-4199C6E0C762}">
      <dgm:prSet/>
      <dgm:spPr/>
      <dgm:t>
        <a:bodyPr/>
        <a:lstStyle/>
        <a:p>
          <a:r>
            <a:rPr lang="nb-NO" dirty="0"/>
            <a:t>De store spørsmålene</a:t>
          </a:r>
          <a:endParaRPr lang="en-US" dirty="0"/>
        </a:p>
      </dgm:t>
    </dgm:pt>
    <dgm:pt modelId="{B2C653C3-5733-4D0C-9E7D-F36F93B3DA2F}" type="parTrans" cxnId="{935A44A4-C670-48E4-8144-A22F48767FFA}">
      <dgm:prSet/>
      <dgm:spPr/>
      <dgm:t>
        <a:bodyPr/>
        <a:lstStyle/>
        <a:p>
          <a:endParaRPr lang="en-US"/>
        </a:p>
      </dgm:t>
    </dgm:pt>
    <dgm:pt modelId="{9632B284-263E-4B8E-9AD7-BE8B42449C4D}" type="sibTrans" cxnId="{935A44A4-C670-48E4-8144-A22F48767FFA}">
      <dgm:prSet/>
      <dgm:spPr/>
      <dgm:t>
        <a:bodyPr/>
        <a:lstStyle/>
        <a:p>
          <a:endParaRPr lang="en-US"/>
        </a:p>
      </dgm:t>
    </dgm:pt>
    <dgm:pt modelId="{7A8C0363-C440-4C00-ABF0-148C1C16E9F8}">
      <dgm:prSet/>
      <dgm:spPr/>
      <dgm:t>
        <a:bodyPr/>
        <a:lstStyle/>
        <a:p>
          <a:r>
            <a:rPr lang="nb-NO" dirty="0"/>
            <a:t>Motivasjonsteori</a:t>
          </a:r>
          <a:endParaRPr lang="en-US" dirty="0"/>
        </a:p>
      </dgm:t>
    </dgm:pt>
    <dgm:pt modelId="{9918470C-5F42-4526-B490-039352B7423D}" type="parTrans" cxnId="{C5B8C73F-85F1-42EA-8721-C2B9592C829D}">
      <dgm:prSet/>
      <dgm:spPr/>
      <dgm:t>
        <a:bodyPr/>
        <a:lstStyle/>
        <a:p>
          <a:endParaRPr lang="en-US"/>
        </a:p>
      </dgm:t>
    </dgm:pt>
    <dgm:pt modelId="{E2DC521C-68C8-4B4B-BE24-0EC86B5F6651}" type="sibTrans" cxnId="{C5B8C73F-85F1-42EA-8721-C2B9592C829D}">
      <dgm:prSet/>
      <dgm:spPr/>
      <dgm:t>
        <a:bodyPr/>
        <a:lstStyle/>
        <a:p>
          <a:endParaRPr lang="en-US"/>
        </a:p>
      </dgm:t>
    </dgm:pt>
    <dgm:pt modelId="{2621A7FD-823D-4E3B-9AEE-316F0F90BE84}">
      <dgm:prSet/>
      <dgm:spPr/>
      <dgm:t>
        <a:bodyPr/>
        <a:lstStyle/>
        <a:p>
          <a:r>
            <a:rPr lang="nb-NO"/>
            <a:t>Gruppe eller team</a:t>
          </a:r>
          <a:endParaRPr lang="en-US"/>
        </a:p>
      </dgm:t>
    </dgm:pt>
    <dgm:pt modelId="{4C78AC8E-DA05-44E1-9C42-999A3316D293}" type="parTrans" cxnId="{8E06552E-FB68-4617-96E9-7A0428398238}">
      <dgm:prSet/>
      <dgm:spPr/>
      <dgm:t>
        <a:bodyPr/>
        <a:lstStyle/>
        <a:p>
          <a:endParaRPr lang="en-US"/>
        </a:p>
      </dgm:t>
    </dgm:pt>
    <dgm:pt modelId="{D657294B-59E5-41FE-A124-D05B9AB84939}" type="sibTrans" cxnId="{8E06552E-FB68-4617-96E9-7A0428398238}">
      <dgm:prSet/>
      <dgm:spPr/>
      <dgm:t>
        <a:bodyPr/>
        <a:lstStyle/>
        <a:p>
          <a:endParaRPr lang="en-US"/>
        </a:p>
      </dgm:t>
    </dgm:pt>
    <dgm:pt modelId="{FFEC10A0-084E-4B7F-A567-6CA8740C37C0}">
      <dgm:prSet/>
      <dgm:spPr/>
      <dgm:t>
        <a:bodyPr/>
        <a:lstStyle/>
        <a:p>
          <a:r>
            <a:rPr lang="nb-NO"/>
            <a:t>Gruppeoppgave</a:t>
          </a:r>
          <a:endParaRPr lang="en-US"/>
        </a:p>
      </dgm:t>
    </dgm:pt>
    <dgm:pt modelId="{C44EF870-8A80-44B7-BDE6-90CFA4A81157}" type="parTrans" cxnId="{26E5C256-ACAE-4758-956A-6D3E6AF0E4F2}">
      <dgm:prSet/>
      <dgm:spPr/>
      <dgm:t>
        <a:bodyPr/>
        <a:lstStyle/>
        <a:p>
          <a:endParaRPr lang="en-US"/>
        </a:p>
      </dgm:t>
    </dgm:pt>
    <dgm:pt modelId="{CB743B31-77F7-41B5-8BF9-79965B83355D}" type="sibTrans" cxnId="{26E5C256-ACAE-4758-956A-6D3E6AF0E4F2}">
      <dgm:prSet/>
      <dgm:spPr/>
      <dgm:t>
        <a:bodyPr/>
        <a:lstStyle/>
        <a:p>
          <a:endParaRPr lang="en-US"/>
        </a:p>
      </dgm:t>
    </dgm:pt>
    <dgm:pt modelId="{6859D9F6-7870-4A1E-A5B9-D50E786781F1}">
      <dgm:prSet/>
      <dgm:spPr/>
      <dgm:t>
        <a:bodyPr/>
        <a:lstStyle/>
        <a:p>
          <a:r>
            <a:rPr lang="nb-NO"/>
            <a:t>Deling i plenum</a:t>
          </a:r>
          <a:endParaRPr lang="en-US"/>
        </a:p>
      </dgm:t>
    </dgm:pt>
    <dgm:pt modelId="{3C3A5DAE-9A80-438B-A454-8B25EDCF3842}" type="parTrans" cxnId="{1180F7A3-6082-4D12-BAE5-4D7B2F050908}">
      <dgm:prSet/>
      <dgm:spPr/>
      <dgm:t>
        <a:bodyPr/>
        <a:lstStyle/>
        <a:p>
          <a:endParaRPr lang="en-US"/>
        </a:p>
      </dgm:t>
    </dgm:pt>
    <dgm:pt modelId="{7F062650-CB4C-4330-BFD1-DE9528DBFFD6}" type="sibTrans" cxnId="{1180F7A3-6082-4D12-BAE5-4D7B2F050908}">
      <dgm:prSet/>
      <dgm:spPr/>
      <dgm:t>
        <a:bodyPr/>
        <a:lstStyle/>
        <a:p>
          <a:endParaRPr lang="en-US"/>
        </a:p>
      </dgm:t>
    </dgm:pt>
    <dgm:pt modelId="{D7E0F396-8BCB-4C15-818E-9B3AB577F3E7}" type="pres">
      <dgm:prSet presAssocID="{522061FA-0052-4659-87D3-8D66D172C1A0}" presName="vert0" presStyleCnt="0">
        <dgm:presLayoutVars>
          <dgm:dir/>
          <dgm:animOne val="branch"/>
          <dgm:animLvl val="lvl"/>
        </dgm:presLayoutVars>
      </dgm:prSet>
      <dgm:spPr/>
    </dgm:pt>
    <dgm:pt modelId="{4A9B0E57-28E3-4ADA-935D-BBB610D1FD1C}" type="pres">
      <dgm:prSet presAssocID="{2EE1A0B9-63E8-439E-A1F9-4199C6E0C762}" presName="thickLine" presStyleLbl="alignNode1" presStyleIdx="0" presStyleCnt="5"/>
      <dgm:spPr/>
    </dgm:pt>
    <dgm:pt modelId="{81BB4001-DB2E-47D7-8F56-F70FA132DECA}" type="pres">
      <dgm:prSet presAssocID="{2EE1A0B9-63E8-439E-A1F9-4199C6E0C762}" presName="horz1" presStyleCnt="0"/>
      <dgm:spPr/>
    </dgm:pt>
    <dgm:pt modelId="{F219A159-DEEA-4B45-BE60-B856F5D6DB66}" type="pres">
      <dgm:prSet presAssocID="{2EE1A0B9-63E8-439E-A1F9-4199C6E0C762}" presName="tx1" presStyleLbl="revTx" presStyleIdx="0" presStyleCnt="5"/>
      <dgm:spPr/>
    </dgm:pt>
    <dgm:pt modelId="{6A84ACE8-5B59-4C9C-AEF7-E106DA03F18D}" type="pres">
      <dgm:prSet presAssocID="{2EE1A0B9-63E8-439E-A1F9-4199C6E0C762}" presName="vert1" presStyleCnt="0"/>
      <dgm:spPr/>
    </dgm:pt>
    <dgm:pt modelId="{B56A5BDB-21D7-44DB-95F1-604913026E95}" type="pres">
      <dgm:prSet presAssocID="{7A8C0363-C440-4C00-ABF0-148C1C16E9F8}" presName="thickLine" presStyleLbl="alignNode1" presStyleIdx="1" presStyleCnt="5"/>
      <dgm:spPr/>
    </dgm:pt>
    <dgm:pt modelId="{339FA227-D71B-4E11-ADAB-87A9523481D2}" type="pres">
      <dgm:prSet presAssocID="{7A8C0363-C440-4C00-ABF0-148C1C16E9F8}" presName="horz1" presStyleCnt="0"/>
      <dgm:spPr/>
    </dgm:pt>
    <dgm:pt modelId="{AA93F7B6-46A7-425D-A795-C4AE0F5D2356}" type="pres">
      <dgm:prSet presAssocID="{7A8C0363-C440-4C00-ABF0-148C1C16E9F8}" presName="tx1" presStyleLbl="revTx" presStyleIdx="1" presStyleCnt="5"/>
      <dgm:spPr/>
    </dgm:pt>
    <dgm:pt modelId="{A855F54E-7335-4133-86D4-2E5B78C3C17C}" type="pres">
      <dgm:prSet presAssocID="{7A8C0363-C440-4C00-ABF0-148C1C16E9F8}" presName="vert1" presStyleCnt="0"/>
      <dgm:spPr/>
    </dgm:pt>
    <dgm:pt modelId="{A0238E9D-E902-47C0-ADEA-74CFC276C50B}" type="pres">
      <dgm:prSet presAssocID="{2621A7FD-823D-4E3B-9AEE-316F0F90BE84}" presName="thickLine" presStyleLbl="alignNode1" presStyleIdx="2" presStyleCnt="5"/>
      <dgm:spPr/>
    </dgm:pt>
    <dgm:pt modelId="{577F23C3-1FA1-4C88-9697-32DDB1B3DE72}" type="pres">
      <dgm:prSet presAssocID="{2621A7FD-823D-4E3B-9AEE-316F0F90BE84}" presName="horz1" presStyleCnt="0"/>
      <dgm:spPr/>
    </dgm:pt>
    <dgm:pt modelId="{769A1596-448A-444F-B807-352CB1809DCD}" type="pres">
      <dgm:prSet presAssocID="{2621A7FD-823D-4E3B-9AEE-316F0F90BE84}" presName="tx1" presStyleLbl="revTx" presStyleIdx="2" presStyleCnt="5"/>
      <dgm:spPr/>
    </dgm:pt>
    <dgm:pt modelId="{51D49291-64BE-4759-9838-DF47F7CF123A}" type="pres">
      <dgm:prSet presAssocID="{2621A7FD-823D-4E3B-9AEE-316F0F90BE84}" presName="vert1" presStyleCnt="0"/>
      <dgm:spPr/>
    </dgm:pt>
    <dgm:pt modelId="{EA9AB6A9-CE3A-4400-AE42-A78B4C19562C}" type="pres">
      <dgm:prSet presAssocID="{FFEC10A0-084E-4B7F-A567-6CA8740C37C0}" presName="thickLine" presStyleLbl="alignNode1" presStyleIdx="3" presStyleCnt="5"/>
      <dgm:spPr/>
    </dgm:pt>
    <dgm:pt modelId="{14F77D29-9BD9-4F83-BA23-FF36B95935D1}" type="pres">
      <dgm:prSet presAssocID="{FFEC10A0-084E-4B7F-A567-6CA8740C37C0}" presName="horz1" presStyleCnt="0"/>
      <dgm:spPr/>
    </dgm:pt>
    <dgm:pt modelId="{67ECE396-BEE1-4411-8230-18F2EAFB2B44}" type="pres">
      <dgm:prSet presAssocID="{FFEC10A0-084E-4B7F-A567-6CA8740C37C0}" presName="tx1" presStyleLbl="revTx" presStyleIdx="3" presStyleCnt="5"/>
      <dgm:spPr/>
    </dgm:pt>
    <dgm:pt modelId="{36381469-7777-4FFC-AE6D-587AD04183C4}" type="pres">
      <dgm:prSet presAssocID="{FFEC10A0-084E-4B7F-A567-6CA8740C37C0}" presName="vert1" presStyleCnt="0"/>
      <dgm:spPr/>
    </dgm:pt>
    <dgm:pt modelId="{4F61D574-7EBB-4E51-B111-40E508871AAF}" type="pres">
      <dgm:prSet presAssocID="{6859D9F6-7870-4A1E-A5B9-D50E786781F1}" presName="thickLine" presStyleLbl="alignNode1" presStyleIdx="4" presStyleCnt="5"/>
      <dgm:spPr/>
    </dgm:pt>
    <dgm:pt modelId="{E5C93702-4671-4760-A476-8D606D662B5F}" type="pres">
      <dgm:prSet presAssocID="{6859D9F6-7870-4A1E-A5B9-D50E786781F1}" presName="horz1" presStyleCnt="0"/>
      <dgm:spPr/>
    </dgm:pt>
    <dgm:pt modelId="{C240ED9D-05B7-4887-AD85-B51B8993E29B}" type="pres">
      <dgm:prSet presAssocID="{6859D9F6-7870-4A1E-A5B9-D50E786781F1}" presName="tx1" presStyleLbl="revTx" presStyleIdx="4" presStyleCnt="5"/>
      <dgm:spPr/>
    </dgm:pt>
    <dgm:pt modelId="{FA0B38E6-A489-4E66-8283-DD1B4A273CEE}" type="pres">
      <dgm:prSet presAssocID="{6859D9F6-7870-4A1E-A5B9-D50E786781F1}" presName="vert1" presStyleCnt="0"/>
      <dgm:spPr/>
    </dgm:pt>
  </dgm:ptLst>
  <dgm:cxnLst>
    <dgm:cxn modelId="{8E06552E-FB68-4617-96E9-7A0428398238}" srcId="{522061FA-0052-4659-87D3-8D66D172C1A0}" destId="{2621A7FD-823D-4E3B-9AEE-316F0F90BE84}" srcOrd="2" destOrd="0" parTransId="{4C78AC8E-DA05-44E1-9C42-999A3316D293}" sibTransId="{D657294B-59E5-41FE-A124-D05B9AB84939}"/>
    <dgm:cxn modelId="{BDFF5734-9952-4192-8B0B-6F0567EF9714}" type="presOf" srcId="{522061FA-0052-4659-87D3-8D66D172C1A0}" destId="{D7E0F396-8BCB-4C15-818E-9B3AB577F3E7}" srcOrd="0" destOrd="0" presId="urn:microsoft.com/office/officeart/2008/layout/LinedList"/>
    <dgm:cxn modelId="{C5B8C73F-85F1-42EA-8721-C2B9592C829D}" srcId="{522061FA-0052-4659-87D3-8D66D172C1A0}" destId="{7A8C0363-C440-4C00-ABF0-148C1C16E9F8}" srcOrd="1" destOrd="0" parTransId="{9918470C-5F42-4526-B490-039352B7423D}" sibTransId="{E2DC521C-68C8-4B4B-BE24-0EC86B5F6651}"/>
    <dgm:cxn modelId="{69089652-8499-4F9C-9BA8-AD5B72CFF99C}" type="presOf" srcId="{7A8C0363-C440-4C00-ABF0-148C1C16E9F8}" destId="{AA93F7B6-46A7-425D-A795-C4AE0F5D2356}" srcOrd="0" destOrd="0" presId="urn:microsoft.com/office/officeart/2008/layout/LinedList"/>
    <dgm:cxn modelId="{B9EB2373-E4AB-4282-9F1D-9E2D72EB23CC}" type="presOf" srcId="{6859D9F6-7870-4A1E-A5B9-D50E786781F1}" destId="{C240ED9D-05B7-4887-AD85-B51B8993E29B}" srcOrd="0" destOrd="0" presId="urn:microsoft.com/office/officeart/2008/layout/LinedList"/>
    <dgm:cxn modelId="{26E5C256-ACAE-4758-956A-6D3E6AF0E4F2}" srcId="{522061FA-0052-4659-87D3-8D66D172C1A0}" destId="{FFEC10A0-084E-4B7F-A567-6CA8740C37C0}" srcOrd="3" destOrd="0" parTransId="{C44EF870-8A80-44B7-BDE6-90CFA4A81157}" sibTransId="{CB743B31-77F7-41B5-8BF9-79965B83355D}"/>
    <dgm:cxn modelId="{2D54A397-1F5E-4956-A6EE-83615FAD6B58}" type="presOf" srcId="{2621A7FD-823D-4E3B-9AEE-316F0F90BE84}" destId="{769A1596-448A-444F-B807-352CB1809DCD}" srcOrd="0" destOrd="0" presId="urn:microsoft.com/office/officeart/2008/layout/LinedList"/>
    <dgm:cxn modelId="{1180F7A3-6082-4D12-BAE5-4D7B2F050908}" srcId="{522061FA-0052-4659-87D3-8D66D172C1A0}" destId="{6859D9F6-7870-4A1E-A5B9-D50E786781F1}" srcOrd="4" destOrd="0" parTransId="{3C3A5DAE-9A80-438B-A454-8B25EDCF3842}" sibTransId="{7F062650-CB4C-4330-BFD1-DE9528DBFFD6}"/>
    <dgm:cxn modelId="{935A44A4-C670-48E4-8144-A22F48767FFA}" srcId="{522061FA-0052-4659-87D3-8D66D172C1A0}" destId="{2EE1A0B9-63E8-439E-A1F9-4199C6E0C762}" srcOrd="0" destOrd="0" parTransId="{B2C653C3-5733-4D0C-9E7D-F36F93B3DA2F}" sibTransId="{9632B284-263E-4B8E-9AD7-BE8B42449C4D}"/>
    <dgm:cxn modelId="{FD6728DC-B270-4D09-B1B1-BC54332C070D}" type="presOf" srcId="{FFEC10A0-084E-4B7F-A567-6CA8740C37C0}" destId="{67ECE396-BEE1-4411-8230-18F2EAFB2B44}" srcOrd="0" destOrd="0" presId="urn:microsoft.com/office/officeart/2008/layout/LinedList"/>
    <dgm:cxn modelId="{05E586F9-432E-4952-8752-C8F2467B914C}" type="presOf" srcId="{2EE1A0B9-63E8-439E-A1F9-4199C6E0C762}" destId="{F219A159-DEEA-4B45-BE60-B856F5D6DB66}" srcOrd="0" destOrd="0" presId="urn:microsoft.com/office/officeart/2008/layout/LinedList"/>
    <dgm:cxn modelId="{8523EDA4-DD45-4850-8978-0D3E788F0195}" type="presParOf" srcId="{D7E0F396-8BCB-4C15-818E-9B3AB577F3E7}" destId="{4A9B0E57-28E3-4ADA-935D-BBB610D1FD1C}" srcOrd="0" destOrd="0" presId="urn:microsoft.com/office/officeart/2008/layout/LinedList"/>
    <dgm:cxn modelId="{ECBFD451-168A-4D2B-8042-E236DC522A7C}" type="presParOf" srcId="{D7E0F396-8BCB-4C15-818E-9B3AB577F3E7}" destId="{81BB4001-DB2E-47D7-8F56-F70FA132DECA}" srcOrd="1" destOrd="0" presId="urn:microsoft.com/office/officeart/2008/layout/LinedList"/>
    <dgm:cxn modelId="{5B3395A2-E926-4FC5-834F-E511E40492F7}" type="presParOf" srcId="{81BB4001-DB2E-47D7-8F56-F70FA132DECA}" destId="{F219A159-DEEA-4B45-BE60-B856F5D6DB66}" srcOrd="0" destOrd="0" presId="urn:microsoft.com/office/officeart/2008/layout/LinedList"/>
    <dgm:cxn modelId="{7D0C5AB7-3731-4CC5-8440-EEAA666F82E0}" type="presParOf" srcId="{81BB4001-DB2E-47D7-8F56-F70FA132DECA}" destId="{6A84ACE8-5B59-4C9C-AEF7-E106DA03F18D}" srcOrd="1" destOrd="0" presId="urn:microsoft.com/office/officeart/2008/layout/LinedList"/>
    <dgm:cxn modelId="{C33F02A6-C2BC-4F3A-85A6-E6EAC4B9D76A}" type="presParOf" srcId="{D7E0F396-8BCB-4C15-818E-9B3AB577F3E7}" destId="{B56A5BDB-21D7-44DB-95F1-604913026E95}" srcOrd="2" destOrd="0" presId="urn:microsoft.com/office/officeart/2008/layout/LinedList"/>
    <dgm:cxn modelId="{45A12665-8D03-478F-8410-1E615FEFD615}" type="presParOf" srcId="{D7E0F396-8BCB-4C15-818E-9B3AB577F3E7}" destId="{339FA227-D71B-4E11-ADAB-87A9523481D2}" srcOrd="3" destOrd="0" presId="urn:microsoft.com/office/officeart/2008/layout/LinedList"/>
    <dgm:cxn modelId="{E0AE2E4B-2A01-4169-97B1-37C4D1DC3E81}" type="presParOf" srcId="{339FA227-D71B-4E11-ADAB-87A9523481D2}" destId="{AA93F7B6-46A7-425D-A795-C4AE0F5D2356}" srcOrd="0" destOrd="0" presId="urn:microsoft.com/office/officeart/2008/layout/LinedList"/>
    <dgm:cxn modelId="{891C898B-E9E2-41C1-BA79-1C8475E6CA5E}" type="presParOf" srcId="{339FA227-D71B-4E11-ADAB-87A9523481D2}" destId="{A855F54E-7335-4133-86D4-2E5B78C3C17C}" srcOrd="1" destOrd="0" presId="urn:microsoft.com/office/officeart/2008/layout/LinedList"/>
    <dgm:cxn modelId="{3C367BBF-861C-4FA2-A996-A6366645BA19}" type="presParOf" srcId="{D7E0F396-8BCB-4C15-818E-9B3AB577F3E7}" destId="{A0238E9D-E902-47C0-ADEA-74CFC276C50B}" srcOrd="4" destOrd="0" presId="urn:microsoft.com/office/officeart/2008/layout/LinedList"/>
    <dgm:cxn modelId="{E62CFAB4-CFC2-4BC5-A460-0A3519759C3C}" type="presParOf" srcId="{D7E0F396-8BCB-4C15-818E-9B3AB577F3E7}" destId="{577F23C3-1FA1-4C88-9697-32DDB1B3DE72}" srcOrd="5" destOrd="0" presId="urn:microsoft.com/office/officeart/2008/layout/LinedList"/>
    <dgm:cxn modelId="{CFA93B1B-F578-4674-A9C2-50842DE9FB54}" type="presParOf" srcId="{577F23C3-1FA1-4C88-9697-32DDB1B3DE72}" destId="{769A1596-448A-444F-B807-352CB1809DCD}" srcOrd="0" destOrd="0" presId="urn:microsoft.com/office/officeart/2008/layout/LinedList"/>
    <dgm:cxn modelId="{F782E872-5901-408A-91C1-5BB2BA294574}" type="presParOf" srcId="{577F23C3-1FA1-4C88-9697-32DDB1B3DE72}" destId="{51D49291-64BE-4759-9838-DF47F7CF123A}" srcOrd="1" destOrd="0" presId="urn:microsoft.com/office/officeart/2008/layout/LinedList"/>
    <dgm:cxn modelId="{1EDE3CA3-619C-43AB-874F-67C17774B33A}" type="presParOf" srcId="{D7E0F396-8BCB-4C15-818E-9B3AB577F3E7}" destId="{EA9AB6A9-CE3A-4400-AE42-A78B4C19562C}" srcOrd="6" destOrd="0" presId="urn:microsoft.com/office/officeart/2008/layout/LinedList"/>
    <dgm:cxn modelId="{89E56E5A-D725-49A1-8CFC-F5BAD5ED96FA}" type="presParOf" srcId="{D7E0F396-8BCB-4C15-818E-9B3AB577F3E7}" destId="{14F77D29-9BD9-4F83-BA23-FF36B95935D1}" srcOrd="7" destOrd="0" presId="urn:microsoft.com/office/officeart/2008/layout/LinedList"/>
    <dgm:cxn modelId="{C3D5C95E-F082-48B1-BDAE-E2C5D7AD05C5}" type="presParOf" srcId="{14F77D29-9BD9-4F83-BA23-FF36B95935D1}" destId="{67ECE396-BEE1-4411-8230-18F2EAFB2B44}" srcOrd="0" destOrd="0" presId="urn:microsoft.com/office/officeart/2008/layout/LinedList"/>
    <dgm:cxn modelId="{A7F6BF9D-053D-4E56-9194-36F9964749FC}" type="presParOf" srcId="{14F77D29-9BD9-4F83-BA23-FF36B95935D1}" destId="{36381469-7777-4FFC-AE6D-587AD04183C4}" srcOrd="1" destOrd="0" presId="urn:microsoft.com/office/officeart/2008/layout/LinedList"/>
    <dgm:cxn modelId="{A1AC8A6C-23C9-4601-8407-596532BF10FD}" type="presParOf" srcId="{D7E0F396-8BCB-4C15-818E-9B3AB577F3E7}" destId="{4F61D574-7EBB-4E51-B111-40E508871AAF}" srcOrd="8" destOrd="0" presId="urn:microsoft.com/office/officeart/2008/layout/LinedList"/>
    <dgm:cxn modelId="{8EF9AB04-A95C-4CE6-968F-E3CA76ABA11A}" type="presParOf" srcId="{D7E0F396-8BCB-4C15-818E-9B3AB577F3E7}" destId="{E5C93702-4671-4760-A476-8D606D662B5F}" srcOrd="9" destOrd="0" presId="urn:microsoft.com/office/officeart/2008/layout/LinedList"/>
    <dgm:cxn modelId="{65E385CE-C853-4754-8573-B4D132430DFB}" type="presParOf" srcId="{E5C93702-4671-4760-A476-8D606D662B5F}" destId="{C240ED9D-05B7-4887-AD85-B51B8993E29B}" srcOrd="0" destOrd="0" presId="urn:microsoft.com/office/officeart/2008/layout/LinedList"/>
    <dgm:cxn modelId="{918AAD42-25E6-4EAC-8746-D1B7A5FC1BC6}" type="presParOf" srcId="{E5C93702-4671-4760-A476-8D606D662B5F}" destId="{FA0B38E6-A489-4E66-8283-DD1B4A273CE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28B64D-AE86-49F4-A280-86B825BED2F0}"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nb-NO"/>
        </a:p>
      </dgm:t>
    </dgm:pt>
    <dgm:pt modelId="{1E8ADD46-D34D-4C35-9C04-7DAC20A067CF}">
      <dgm:prSet phldrT="[Tekst]"/>
      <dgm:spPr/>
      <dgm:t>
        <a:bodyPr/>
        <a:lstStyle/>
        <a:p>
          <a:r>
            <a:rPr lang="nb-NO" dirty="0"/>
            <a:t>Relasjoner (samspill)</a:t>
          </a:r>
        </a:p>
      </dgm:t>
    </dgm:pt>
    <dgm:pt modelId="{FD598A4A-D7CA-4AB2-A053-E0458E2C4726}" type="parTrans" cxnId="{EE2899E9-25DB-4134-B388-C5B355D53527}">
      <dgm:prSet/>
      <dgm:spPr/>
      <dgm:t>
        <a:bodyPr/>
        <a:lstStyle/>
        <a:p>
          <a:endParaRPr lang="nb-NO"/>
        </a:p>
      </dgm:t>
    </dgm:pt>
    <dgm:pt modelId="{F86ADA93-8444-469D-B3FF-D33DDDA35163}" type="sibTrans" cxnId="{EE2899E9-25DB-4134-B388-C5B355D53527}">
      <dgm:prSet/>
      <dgm:spPr/>
      <dgm:t>
        <a:bodyPr/>
        <a:lstStyle/>
        <a:p>
          <a:endParaRPr lang="nb-NO"/>
        </a:p>
      </dgm:t>
    </dgm:pt>
    <dgm:pt modelId="{7E9C8232-75FC-4FC2-BB1E-2D975E4327B4}">
      <dgm:prSet phldrT="[Tekst]" custT="1"/>
      <dgm:spPr/>
      <dgm:t>
        <a:bodyPr/>
        <a:lstStyle/>
        <a:p>
          <a:r>
            <a:rPr lang="nb-NO" sz="2400" dirty="0"/>
            <a:t>Rammer</a:t>
          </a:r>
        </a:p>
        <a:p>
          <a:r>
            <a:rPr lang="nb-NO" sz="1800" dirty="0"/>
            <a:t>Hvorfor er teamet etablert – med hvilket mandat?</a:t>
          </a:r>
        </a:p>
        <a:p>
          <a:r>
            <a:rPr lang="nb-NO" sz="1800" dirty="0"/>
            <a:t>I hvilke sammenhenger skal teamet</a:t>
          </a:r>
        </a:p>
        <a:p>
          <a:r>
            <a:rPr lang="nb-NO" sz="1800" dirty="0"/>
            <a:t>samarbeide?</a:t>
          </a:r>
        </a:p>
      </dgm:t>
    </dgm:pt>
    <dgm:pt modelId="{6707B698-E95A-4243-A459-5F00C88DC6A5}" type="parTrans" cxnId="{0764EECF-AE69-48FA-A510-83B3AF44526A}">
      <dgm:prSet/>
      <dgm:spPr/>
      <dgm:t>
        <a:bodyPr/>
        <a:lstStyle/>
        <a:p>
          <a:endParaRPr lang="nb-NO"/>
        </a:p>
      </dgm:t>
    </dgm:pt>
    <dgm:pt modelId="{05E038A4-72EB-43FC-86DE-9140C852B3AB}" type="sibTrans" cxnId="{0764EECF-AE69-48FA-A510-83B3AF44526A}">
      <dgm:prSet/>
      <dgm:spPr/>
      <dgm:t>
        <a:bodyPr/>
        <a:lstStyle/>
        <a:p>
          <a:endParaRPr lang="nb-NO"/>
        </a:p>
      </dgm:t>
    </dgm:pt>
    <dgm:pt modelId="{666C77C8-C389-4832-80C5-AD1F27A10752}">
      <dgm:prSet phldrT="[Tekst]" custT="1"/>
      <dgm:spPr/>
      <dgm:t>
        <a:bodyPr/>
        <a:lstStyle/>
        <a:p>
          <a:r>
            <a:rPr lang="nb-NO" sz="2400" dirty="0"/>
            <a:t>Retning</a:t>
          </a:r>
        </a:p>
        <a:p>
          <a:r>
            <a:rPr lang="nb-NO" sz="1800" dirty="0"/>
            <a:t>Målavklaring, målaksept og målorientering</a:t>
          </a:r>
        </a:p>
        <a:p>
          <a:r>
            <a:rPr lang="nb-NO" sz="1800" dirty="0"/>
            <a:t>Hva er de viktige utfordringer og oppgaver?</a:t>
          </a:r>
        </a:p>
        <a:p>
          <a:r>
            <a:rPr lang="nb-NO" sz="1800" dirty="0"/>
            <a:t>Hva kan hindre at oppgavene løses?</a:t>
          </a:r>
        </a:p>
      </dgm:t>
    </dgm:pt>
    <dgm:pt modelId="{B3C21567-2063-4A33-BC62-48B96C9E3C3B}" type="parTrans" cxnId="{264EF8A2-169D-4A73-904B-4E99373B47B6}">
      <dgm:prSet/>
      <dgm:spPr/>
      <dgm:t>
        <a:bodyPr/>
        <a:lstStyle/>
        <a:p>
          <a:endParaRPr lang="nb-NO"/>
        </a:p>
      </dgm:t>
    </dgm:pt>
    <dgm:pt modelId="{B891BD75-C79C-4650-A2CA-66CB4A8ACD3F}" type="sibTrans" cxnId="{264EF8A2-169D-4A73-904B-4E99373B47B6}">
      <dgm:prSet/>
      <dgm:spPr/>
      <dgm:t>
        <a:bodyPr/>
        <a:lstStyle/>
        <a:p>
          <a:endParaRPr lang="nb-NO"/>
        </a:p>
      </dgm:t>
    </dgm:pt>
    <dgm:pt modelId="{8CC36079-9804-4E81-AADD-AE46F60A3D20}">
      <dgm:prSet phldrT="[Tekst]" custT="1"/>
      <dgm:spPr/>
      <dgm:t>
        <a:bodyPr/>
        <a:lstStyle/>
        <a:p>
          <a:r>
            <a:rPr lang="nb-NO" sz="2800" dirty="0"/>
            <a:t>Roller</a:t>
          </a:r>
        </a:p>
        <a:p>
          <a:r>
            <a:rPr lang="nb-NO" sz="2300" dirty="0"/>
            <a:t>Hvem gjør hva?</a:t>
          </a:r>
        </a:p>
        <a:p>
          <a:r>
            <a:rPr lang="nb-NO" sz="2300" dirty="0"/>
            <a:t>Utnyttes kompetansen i teamet?</a:t>
          </a:r>
        </a:p>
      </dgm:t>
    </dgm:pt>
    <dgm:pt modelId="{50553766-6D42-4A70-852B-883DBD41EF2D}" type="parTrans" cxnId="{75734CD2-1553-43C4-93F7-38A4A0F73DD8}">
      <dgm:prSet/>
      <dgm:spPr/>
      <dgm:t>
        <a:bodyPr/>
        <a:lstStyle/>
        <a:p>
          <a:endParaRPr lang="nb-NO"/>
        </a:p>
      </dgm:t>
    </dgm:pt>
    <dgm:pt modelId="{BFBAC701-42AE-4909-B7A2-C737C6DCF9AF}" type="sibTrans" cxnId="{75734CD2-1553-43C4-93F7-38A4A0F73DD8}">
      <dgm:prSet/>
      <dgm:spPr/>
      <dgm:t>
        <a:bodyPr/>
        <a:lstStyle/>
        <a:p>
          <a:endParaRPr lang="nb-NO"/>
        </a:p>
      </dgm:t>
    </dgm:pt>
    <dgm:pt modelId="{DBC3B7E5-8FBA-4D26-A735-7B4842FEFD66}">
      <dgm:prSet phldrT="[Tekst]" custT="1"/>
      <dgm:spPr/>
      <dgm:t>
        <a:bodyPr/>
        <a:lstStyle/>
        <a:p>
          <a:pPr marL="0" lvl="0" defTabSz="1066800">
            <a:lnSpc>
              <a:spcPct val="90000"/>
            </a:lnSpc>
            <a:spcBef>
              <a:spcPct val="0"/>
            </a:spcBef>
            <a:spcAft>
              <a:spcPct val="35000"/>
            </a:spcAft>
            <a:buNone/>
          </a:pPr>
          <a:r>
            <a:rPr lang="nb-NO" sz="2400" dirty="0"/>
            <a:t>Regler</a:t>
          </a:r>
        </a:p>
        <a:p>
          <a:pPr marL="0" lvl="0" defTabSz="1066800">
            <a:lnSpc>
              <a:spcPct val="90000"/>
            </a:lnSpc>
            <a:spcBef>
              <a:spcPct val="0"/>
            </a:spcBef>
            <a:spcAft>
              <a:spcPct val="35000"/>
            </a:spcAft>
            <a:buNone/>
          </a:pPr>
          <a:r>
            <a:rPr lang="nb-NO" sz="1800" dirty="0"/>
            <a:t>Har teamet felles forståelse av måter å jobbe på?</a:t>
          </a:r>
        </a:p>
        <a:p>
          <a:pPr marL="0" marR="0" lvl="0" indent="0" defTabSz="914400" eaLnBrk="1" fontAlgn="auto" latinLnBrk="0" hangingPunct="1">
            <a:lnSpc>
              <a:spcPct val="100000"/>
            </a:lnSpc>
            <a:spcBef>
              <a:spcPts val="0"/>
            </a:spcBef>
            <a:spcAft>
              <a:spcPts val="0"/>
            </a:spcAft>
            <a:buClrTx/>
            <a:buSzTx/>
            <a:buFontTx/>
            <a:buNone/>
            <a:tabLst/>
            <a:defRPr/>
          </a:pPr>
          <a:r>
            <a:rPr lang="nb-NO" sz="1800" dirty="0"/>
            <a:t> Er det få men tydelige spilleregler?</a:t>
          </a:r>
        </a:p>
        <a:p>
          <a:pPr marL="0" marR="0" lvl="0" indent="0" defTabSz="914400" eaLnBrk="1" fontAlgn="auto" latinLnBrk="0" hangingPunct="1">
            <a:lnSpc>
              <a:spcPct val="100000"/>
            </a:lnSpc>
            <a:spcBef>
              <a:spcPts val="0"/>
            </a:spcBef>
            <a:spcAft>
              <a:spcPts val="0"/>
            </a:spcAft>
            <a:buClrTx/>
            <a:buSzTx/>
            <a:buFontTx/>
            <a:buNone/>
            <a:tabLst/>
            <a:defRPr/>
          </a:pPr>
          <a:r>
            <a:rPr lang="nb-NO" sz="1800" dirty="0"/>
            <a:t> Hvordan skal medlemmer av teamet være mot hverandre?</a:t>
          </a:r>
        </a:p>
        <a:p>
          <a:pPr marL="0" lvl="0" defTabSz="1066800">
            <a:lnSpc>
              <a:spcPct val="90000"/>
            </a:lnSpc>
            <a:spcBef>
              <a:spcPct val="0"/>
            </a:spcBef>
            <a:spcAft>
              <a:spcPct val="35000"/>
            </a:spcAft>
            <a:buNone/>
          </a:pPr>
          <a:endParaRPr lang="nb-NO" sz="1800" dirty="0"/>
        </a:p>
      </dgm:t>
    </dgm:pt>
    <dgm:pt modelId="{97F5C5DD-A6F8-4ED3-81A9-30D11D1EE5F8}" type="parTrans" cxnId="{C39D6CC8-D7F2-4352-A40D-C4BB3E6F7847}">
      <dgm:prSet/>
      <dgm:spPr/>
      <dgm:t>
        <a:bodyPr/>
        <a:lstStyle/>
        <a:p>
          <a:endParaRPr lang="nb-NO"/>
        </a:p>
      </dgm:t>
    </dgm:pt>
    <dgm:pt modelId="{9F2E4EF0-4901-4826-A435-A0C7F0A806B2}" type="sibTrans" cxnId="{C39D6CC8-D7F2-4352-A40D-C4BB3E6F7847}">
      <dgm:prSet/>
      <dgm:spPr/>
      <dgm:t>
        <a:bodyPr/>
        <a:lstStyle/>
        <a:p>
          <a:endParaRPr lang="nb-NO"/>
        </a:p>
      </dgm:t>
    </dgm:pt>
    <dgm:pt modelId="{0A57E077-D95A-44F0-8565-AA3254C014D4}" type="pres">
      <dgm:prSet presAssocID="{7D28B64D-AE86-49F4-A280-86B825BED2F0}" presName="diagram" presStyleCnt="0">
        <dgm:presLayoutVars>
          <dgm:chMax val="1"/>
          <dgm:dir/>
          <dgm:animLvl val="ctr"/>
          <dgm:resizeHandles val="exact"/>
        </dgm:presLayoutVars>
      </dgm:prSet>
      <dgm:spPr/>
    </dgm:pt>
    <dgm:pt modelId="{E72ADF24-70B5-4D75-8417-0222342997F3}" type="pres">
      <dgm:prSet presAssocID="{7D28B64D-AE86-49F4-A280-86B825BED2F0}" presName="matrix" presStyleCnt="0"/>
      <dgm:spPr/>
    </dgm:pt>
    <dgm:pt modelId="{CC660507-8EC9-4ECE-94CC-681630D1F0AF}" type="pres">
      <dgm:prSet presAssocID="{7D28B64D-AE86-49F4-A280-86B825BED2F0}" presName="tile1" presStyleLbl="node1" presStyleIdx="0" presStyleCnt="4"/>
      <dgm:spPr/>
    </dgm:pt>
    <dgm:pt modelId="{C558CAF0-55A1-4889-B775-0B965A41E100}" type="pres">
      <dgm:prSet presAssocID="{7D28B64D-AE86-49F4-A280-86B825BED2F0}" presName="tile1text" presStyleLbl="node1" presStyleIdx="0" presStyleCnt="4">
        <dgm:presLayoutVars>
          <dgm:chMax val="0"/>
          <dgm:chPref val="0"/>
          <dgm:bulletEnabled val="1"/>
        </dgm:presLayoutVars>
      </dgm:prSet>
      <dgm:spPr/>
    </dgm:pt>
    <dgm:pt modelId="{F93065A0-3604-48C7-BCC4-B407D251D702}" type="pres">
      <dgm:prSet presAssocID="{7D28B64D-AE86-49F4-A280-86B825BED2F0}" presName="tile2" presStyleLbl="node1" presStyleIdx="1" presStyleCnt="4" custAng="0"/>
      <dgm:spPr/>
    </dgm:pt>
    <dgm:pt modelId="{38B61823-AE01-4A4B-A99D-5862D90653FC}" type="pres">
      <dgm:prSet presAssocID="{7D28B64D-AE86-49F4-A280-86B825BED2F0}" presName="tile2text" presStyleLbl="node1" presStyleIdx="1" presStyleCnt="4">
        <dgm:presLayoutVars>
          <dgm:chMax val="0"/>
          <dgm:chPref val="0"/>
          <dgm:bulletEnabled val="1"/>
        </dgm:presLayoutVars>
      </dgm:prSet>
      <dgm:spPr/>
    </dgm:pt>
    <dgm:pt modelId="{53727902-B22F-4F11-AD95-2367C781C800}" type="pres">
      <dgm:prSet presAssocID="{7D28B64D-AE86-49F4-A280-86B825BED2F0}" presName="tile3" presStyleLbl="node1" presStyleIdx="2" presStyleCnt="4"/>
      <dgm:spPr/>
    </dgm:pt>
    <dgm:pt modelId="{153C3094-6E3B-4F8B-9819-84112D3D0134}" type="pres">
      <dgm:prSet presAssocID="{7D28B64D-AE86-49F4-A280-86B825BED2F0}" presName="tile3text" presStyleLbl="node1" presStyleIdx="2" presStyleCnt="4">
        <dgm:presLayoutVars>
          <dgm:chMax val="0"/>
          <dgm:chPref val="0"/>
          <dgm:bulletEnabled val="1"/>
        </dgm:presLayoutVars>
      </dgm:prSet>
      <dgm:spPr/>
    </dgm:pt>
    <dgm:pt modelId="{701CFDB3-5D52-4204-A922-C74E716A873B}" type="pres">
      <dgm:prSet presAssocID="{7D28B64D-AE86-49F4-A280-86B825BED2F0}" presName="tile4" presStyleLbl="node1" presStyleIdx="3" presStyleCnt="4"/>
      <dgm:spPr/>
    </dgm:pt>
    <dgm:pt modelId="{5500D3AF-30FE-465E-AD85-08F645CE7BC3}" type="pres">
      <dgm:prSet presAssocID="{7D28B64D-AE86-49F4-A280-86B825BED2F0}" presName="tile4text" presStyleLbl="node1" presStyleIdx="3" presStyleCnt="4">
        <dgm:presLayoutVars>
          <dgm:chMax val="0"/>
          <dgm:chPref val="0"/>
          <dgm:bulletEnabled val="1"/>
        </dgm:presLayoutVars>
      </dgm:prSet>
      <dgm:spPr/>
    </dgm:pt>
    <dgm:pt modelId="{D53CA802-3EB2-48CA-BFEC-90B56646A4D0}" type="pres">
      <dgm:prSet presAssocID="{7D28B64D-AE86-49F4-A280-86B825BED2F0}" presName="centerTile" presStyleLbl="fgShp" presStyleIdx="0" presStyleCnt="1">
        <dgm:presLayoutVars>
          <dgm:chMax val="0"/>
          <dgm:chPref val="0"/>
        </dgm:presLayoutVars>
      </dgm:prSet>
      <dgm:spPr/>
    </dgm:pt>
  </dgm:ptLst>
  <dgm:cxnLst>
    <dgm:cxn modelId="{70401B06-E56E-4001-8884-0001574AD5D8}" type="presOf" srcId="{7E9C8232-75FC-4FC2-BB1E-2D975E4327B4}" destId="{CC660507-8EC9-4ECE-94CC-681630D1F0AF}" srcOrd="0" destOrd="0" presId="urn:microsoft.com/office/officeart/2005/8/layout/matrix1"/>
    <dgm:cxn modelId="{5EF92519-9AA6-4A1E-B22E-EBB243BB96AB}" type="presOf" srcId="{666C77C8-C389-4832-80C5-AD1F27A10752}" destId="{F93065A0-3604-48C7-BCC4-B407D251D702}" srcOrd="0" destOrd="0" presId="urn:microsoft.com/office/officeart/2005/8/layout/matrix1"/>
    <dgm:cxn modelId="{64F7E423-3159-435B-9FD7-A75AF72DF894}" type="presOf" srcId="{8CC36079-9804-4E81-AADD-AE46F60A3D20}" destId="{53727902-B22F-4F11-AD95-2367C781C800}" srcOrd="0" destOrd="0" presId="urn:microsoft.com/office/officeart/2005/8/layout/matrix1"/>
    <dgm:cxn modelId="{798AA72D-6570-4693-8FF9-E1EE68A7D758}" type="presOf" srcId="{7D28B64D-AE86-49F4-A280-86B825BED2F0}" destId="{0A57E077-D95A-44F0-8565-AA3254C014D4}" srcOrd="0" destOrd="0" presId="urn:microsoft.com/office/officeart/2005/8/layout/matrix1"/>
    <dgm:cxn modelId="{17FF708D-BCF3-4063-AED3-DB57BF24E06F}" type="presOf" srcId="{DBC3B7E5-8FBA-4D26-A735-7B4842FEFD66}" destId="{5500D3AF-30FE-465E-AD85-08F645CE7BC3}" srcOrd="1" destOrd="0" presId="urn:microsoft.com/office/officeart/2005/8/layout/matrix1"/>
    <dgm:cxn modelId="{E38E2195-347C-42A2-B1AB-58C2362CF687}" type="presOf" srcId="{DBC3B7E5-8FBA-4D26-A735-7B4842FEFD66}" destId="{701CFDB3-5D52-4204-A922-C74E716A873B}" srcOrd="0" destOrd="0" presId="urn:microsoft.com/office/officeart/2005/8/layout/matrix1"/>
    <dgm:cxn modelId="{264EF8A2-169D-4A73-904B-4E99373B47B6}" srcId="{1E8ADD46-D34D-4C35-9C04-7DAC20A067CF}" destId="{666C77C8-C389-4832-80C5-AD1F27A10752}" srcOrd="1" destOrd="0" parTransId="{B3C21567-2063-4A33-BC62-48B96C9E3C3B}" sibTransId="{B891BD75-C79C-4650-A2CA-66CB4A8ACD3F}"/>
    <dgm:cxn modelId="{AA3DE3B0-22A6-4706-B3F1-8AA09C1DB84B}" type="presOf" srcId="{8CC36079-9804-4E81-AADD-AE46F60A3D20}" destId="{153C3094-6E3B-4F8B-9819-84112D3D0134}" srcOrd="1" destOrd="0" presId="urn:microsoft.com/office/officeart/2005/8/layout/matrix1"/>
    <dgm:cxn modelId="{C39D6CC8-D7F2-4352-A40D-C4BB3E6F7847}" srcId="{1E8ADD46-D34D-4C35-9C04-7DAC20A067CF}" destId="{DBC3B7E5-8FBA-4D26-A735-7B4842FEFD66}" srcOrd="3" destOrd="0" parTransId="{97F5C5DD-A6F8-4ED3-81A9-30D11D1EE5F8}" sibTransId="{9F2E4EF0-4901-4826-A435-A0C7F0A806B2}"/>
    <dgm:cxn modelId="{0764EECF-AE69-48FA-A510-83B3AF44526A}" srcId="{1E8ADD46-D34D-4C35-9C04-7DAC20A067CF}" destId="{7E9C8232-75FC-4FC2-BB1E-2D975E4327B4}" srcOrd="0" destOrd="0" parTransId="{6707B698-E95A-4243-A459-5F00C88DC6A5}" sibTransId="{05E038A4-72EB-43FC-86DE-9140C852B3AB}"/>
    <dgm:cxn modelId="{75734CD2-1553-43C4-93F7-38A4A0F73DD8}" srcId="{1E8ADD46-D34D-4C35-9C04-7DAC20A067CF}" destId="{8CC36079-9804-4E81-AADD-AE46F60A3D20}" srcOrd="2" destOrd="0" parTransId="{50553766-6D42-4A70-852B-883DBD41EF2D}" sibTransId="{BFBAC701-42AE-4909-B7A2-C737C6DCF9AF}"/>
    <dgm:cxn modelId="{6C8A4BE8-A6B2-4CB5-BE8C-E5A0E4D496AE}" type="presOf" srcId="{666C77C8-C389-4832-80C5-AD1F27A10752}" destId="{38B61823-AE01-4A4B-A99D-5862D90653FC}" srcOrd="1" destOrd="0" presId="urn:microsoft.com/office/officeart/2005/8/layout/matrix1"/>
    <dgm:cxn modelId="{EE2899E9-25DB-4134-B388-C5B355D53527}" srcId="{7D28B64D-AE86-49F4-A280-86B825BED2F0}" destId="{1E8ADD46-D34D-4C35-9C04-7DAC20A067CF}" srcOrd="0" destOrd="0" parTransId="{FD598A4A-D7CA-4AB2-A053-E0458E2C4726}" sibTransId="{F86ADA93-8444-469D-B3FF-D33DDDA35163}"/>
    <dgm:cxn modelId="{E0FA00EE-D8D3-47F5-A79C-211F88A668B0}" type="presOf" srcId="{1E8ADD46-D34D-4C35-9C04-7DAC20A067CF}" destId="{D53CA802-3EB2-48CA-BFEC-90B56646A4D0}" srcOrd="0" destOrd="0" presId="urn:microsoft.com/office/officeart/2005/8/layout/matrix1"/>
    <dgm:cxn modelId="{DA1E37FE-6B0D-44E0-AC5E-AD5C4E81507B}" type="presOf" srcId="{7E9C8232-75FC-4FC2-BB1E-2D975E4327B4}" destId="{C558CAF0-55A1-4889-B775-0B965A41E100}" srcOrd="1" destOrd="0" presId="urn:microsoft.com/office/officeart/2005/8/layout/matrix1"/>
    <dgm:cxn modelId="{D3E7C8A8-8B5A-45C7-A000-03A177BD152C}" type="presParOf" srcId="{0A57E077-D95A-44F0-8565-AA3254C014D4}" destId="{E72ADF24-70B5-4D75-8417-0222342997F3}" srcOrd="0" destOrd="0" presId="urn:microsoft.com/office/officeart/2005/8/layout/matrix1"/>
    <dgm:cxn modelId="{ED6D2B61-92A2-4200-B97D-AFAF3D1DA794}" type="presParOf" srcId="{E72ADF24-70B5-4D75-8417-0222342997F3}" destId="{CC660507-8EC9-4ECE-94CC-681630D1F0AF}" srcOrd="0" destOrd="0" presId="urn:microsoft.com/office/officeart/2005/8/layout/matrix1"/>
    <dgm:cxn modelId="{94627395-9A54-4B7C-8995-253349066635}" type="presParOf" srcId="{E72ADF24-70B5-4D75-8417-0222342997F3}" destId="{C558CAF0-55A1-4889-B775-0B965A41E100}" srcOrd="1" destOrd="0" presId="urn:microsoft.com/office/officeart/2005/8/layout/matrix1"/>
    <dgm:cxn modelId="{FC49A6C0-2430-4D86-98A0-C4FF39A541C3}" type="presParOf" srcId="{E72ADF24-70B5-4D75-8417-0222342997F3}" destId="{F93065A0-3604-48C7-BCC4-B407D251D702}" srcOrd="2" destOrd="0" presId="urn:microsoft.com/office/officeart/2005/8/layout/matrix1"/>
    <dgm:cxn modelId="{F58E3C9B-6536-4551-AD7D-646D00CD674E}" type="presParOf" srcId="{E72ADF24-70B5-4D75-8417-0222342997F3}" destId="{38B61823-AE01-4A4B-A99D-5862D90653FC}" srcOrd="3" destOrd="0" presId="urn:microsoft.com/office/officeart/2005/8/layout/matrix1"/>
    <dgm:cxn modelId="{D3A11CA2-6E27-47C0-B50F-25CD8FB043AA}" type="presParOf" srcId="{E72ADF24-70B5-4D75-8417-0222342997F3}" destId="{53727902-B22F-4F11-AD95-2367C781C800}" srcOrd="4" destOrd="0" presId="urn:microsoft.com/office/officeart/2005/8/layout/matrix1"/>
    <dgm:cxn modelId="{8278EDE2-CC0C-49E0-8A49-C0BA7E163F07}" type="presParOf" srcId="{E72ADF24-70B5-4D75-8417-0222342997F3}" destId="{153C3094-6E3B-4F8B-9819-84112D3D0134}" srcOrd="5" destOrd="0" presId="urn:microsoft.com/office/officeart/2005/8/layout/matrix1"/>
    <dgm:cxn modelId="{C4A7FC2F-045A-45EE-880F-7DEFD0D1136A}" type="presParOf" srcId="{E72ADF24-70B5-4D75-8417-0222342997F3}" destId="{701CFDB3-5D52-4204-A922-C74E716A873B}" srcOrd="6" destOrd="0" presId="urn:microsoft.com/office/officeart/2005/8/layout/matrix1"/>
    <dgm:cxn modelId="{7019F650-33A9-4C9D-BE8E-D1D94656540D}" type="presParOf" srcId="{E72ADF24-70B5-4D75-8417-0222342997F3}" destId="{5500D3AF-30FE-465E-AD85-08F645CE7BC3}" srcOrd="7" destOrd="0" presId="urn:microsoft.com/office/officeart/2005/8/layout/matrix1"/>
    <dgm:cxn modelId="{10DE146F-2C74-4B5F-809F-EC8352886311}" type="presParOf" srcId="{0A57E077-D95A-44F0-8565-AA3254C014D4}" destId="{D53CA802-3EB2-48CA-BFEC-90B56646A4D0}"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9B0E57-28E3-4ADA-935D-BBB610D1FD1C}">
      <dsp:nvSpPr>
        <dsp:cNvPr id="0" name=""/>
        <dsp:cNvSpPr/>
      </dsp:nvSpPr>
      <dsp:spPr>
        <a:xfrm>
          <a:off x="0" y="531"/>
          <a:ext cx="518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19A159-DEEA-4B45-BE60-B856F5D6DB66}">
      <dsp:nvSpPr>
        <dsp:cNvPr id="0" name=""/>
        <dsp:cNvSpPr/>
      </dsp:nvSpPr>
      <dsp:spPr>
        <a:xfrm>
          <a:off x="0" y="531"/>
          <a:ext cx="5181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nb-NO" sz="4000" kern="1200" dirty="0"/>
            <a:t>De store spørsmålene</a:t>
          </a:r>
          <a:endParaRPr lang="en-US" sz="4000" kern="1200" dirty="0"/>
        </a:p>
      </dsp:txBody>
      <dsp:txXfrm>
        <a:off x="0" y="531"/>
        <a:ext cx="5181600" cy="870055"/>
      </dsp:txXfrm>
    </dsp:sp>
    <dsp:sp modelId="{B56A5BDB-21D7-44DB-95F1-604913026E95}">
      <dsp:nvSpPr>
        <dsp:cNvPr id="0" name=""/>
        <dsp:cNvSpPr/>
      </dsp:nvSpPr>
      <dsp:spPr>
        <a:xfrm>
          <a:off x="0" y="870586"/>
          <a:ext cx="518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93F7B6-46A7-425D-A795-C4AE0F5D2356}">
      <dsp:nvSpPr>
        <dsp:cNvPr id="0" name=""/>
        <dsp:cNvSpPr/>
      </dsp:nvSpPr>
      <dsp:spPr>
        <a:xfrm>
          <a:off x="0" y="870586"/>
          <a:ext cx="5181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nb-NO" sz="4000" kern="1200" dirty="0"/>
            <a:t>Motivasjonsteori</a:t>
          </a:r>
          <a:endParaRPr lang="en-US" sz="4000" kern="1200" dirty="0"/>
        </a:p>
      </dsp:txBody>
      <dsp:txXfrm>
        <a:off x="0" y="870586"/>
        <a:ext cx="5181600" cy="870055"/>
      </dsp:txXfrm>
    </dsp:sp>
    <dsp:sp modelId="{A0238E9D-E902-47C0-ADEA-74CFC276C50B}">
      <dsp:nvSpPr>
        <dsp:cNvPr id="0" name=""/>
        <dsp:cNvSpPr/>
      </dsp:nvSpPr>
      <dsp:spPr>
        <a:xfrm>
          <a:off x="0" y="1740641"/>
          <a:ext cx="518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9A1596-448A-444F-B807-352CB1809DCD}">
      <dsp:nvSpPr>
        <dsp:cNvPr id="0" name=""/>
        <dsp:cNvSpPr/>
      </dsp:nvSpPr>
      <dsp:spPr>
        <a:xfrm>
          <a:off x="0" y="1740641"/>
          <a:ext cx="5181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nb-NO" sz="4000" kern="1200"/>
            <a:t>Gruppe eller team</a:t>
          </a:r>
          <a:endParaRPr lang="en-US" sz="4000" kern="1200"/>
        </a:p>
      </dsp:txBody>
      <dsp:txXfrm>
        <a:off x="0" y="1740641"/>
        <a:ext cx="5181600" cy="870055"/>
      </dsp:txXfrm>
    </dsp:sp>
    <dsp:sp modelId="{EA9AB6A9-CE3A-4400-AE42-A78B4C19562C}">
      <dsp:nvSpPr>
        <dsp:cNvPr id="0" name=""/>
        <dsp:cNvSpPr/>
      </dsp:nvSpPr>
      <dsp:spPr>
        <a:xfrm>
          <a:off x="0" y="2610696"/>
          <a:ext cx="518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ECE396-BEE1-4411-8230-18F2EAFB2B44}">
      <dsp:nvSpPr>
        <dsp:cNvPr id="0" name=""/>
        <dsp:cNvSpPr/>
      </dsp:nvSpPr>
      <dsp:spPr>
        <a:xfrm>
          <a:off x="0" y="2610696"/>
          <a:ext cx="5181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nb-NO" sz="4000" kern="1200"/>
            <a:t>Gruppeoppgave</a:t>
          </a:r>
          <a:endParaRPr lang="en-US" sz="4000" kern="1200"/>
        </a:p>
      </dsp:txBody>
      <dsp:txXfrm>
        <a:off x="0" y="2610696"/>
        <a:ext cx="5181600" cy="870055"/>
      </dsp:txXfrm>
    </dsp:sp>
    <dsp:sp modelId="{4F61D574-7EBB-4E51-B111-40E508871AAF}">
      <dsp:nvSpPr>
        <dsp:cNvPr id="0" name=""/>
        <dsp:cNvSpPr/>
      </dsp:nvSpPr>
      <dsp:spPr>
        <a:xfrm>
          <a:off x="0" y="3480751"/>
          <a:ext cx="518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40ED9D-05B7-4887-AD85-B51B8993E29B}">
      <dsp:nvSpPr>
        <dsp:cNvPr id="0" name=""/>
        <dsp:cNvSpPr/>
      </dsp:nvSpPr>
      <dsp:spPr>
        <a:xfrm>
          <a:off x="0" y="3480751"/>
          <a:ext cx="5181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nb-NO" sz="4000" kern="1200"/>
            <a:t>Deling i plenum</a:t>
          </a:r>
          <a:endParaRPr lang="en-US" sz="4000" kern="1200"/>
        </a:p>
      </dsp:txBody>
      <dsp:txXfrm>
        <a:off x="0" y="3480751"/>
        <a:ext cx="5181600" cy="8700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660507-8EC9-4ECE-94CC-681630D1F0AF}">
      <dsp:nvSpPr>
        <dsp:cNvPr id="0" name=""/>
        <dsp:cNvSpPr/>
      </dsp:nvSpPr>
      <dsp:spPr>
        <a:xfrm rot="16200000">
          <a:off x="1541065" y="-1541065"/>
          <a:ext cx="2175669" cy="52578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nb-NO" sz="2400" kern="1200" dirty="0"/>
            <a:t>Rammer</a:t>
          </a:r>
        </a:p>
        <a:p>
          <a:pPr marL="0" lvl="0" indent="0" algn="ctr" defTabSz="1066800">
            <a:lnSpc>
              <a:spcPct val="90000"/>
            </a:lnSpc>
            <a:spcBef>
              <a:spcPct val="0"/>
            </a:spcBef>
            <a:spcAft>
              <a:spcPct val="35000"/>
            </a:spcAft>
            <a:buNone/>
          </a:pPr>
          <a:r>
            <a:rPr lang="nb-NO" sz="1800" kern="1200" dirty="0"/>
            <a:t>Hvorfor er teamet etablert – med hvilket mandat?</a:t>
          </a:r>
        </a:p>
        <a:p>
          <a:pPr marL="0" lvl="0" indent="0" algn="ctr" defTabSz="1066800">
            <a:lnSpc>
              <a:spcPct val="90000"/>
            </a:lnSpc>
            <a:spcBef>
              <a:spcPct val="0"/>
            </a:spcBef>
            <a:spcAft>
              <a:spcPct val="35000"/>
            </a:spcAft>
            <a:buNone/>
          </a:pPr>
          <a:r>
            <a:rPr lang="nb-NO" sz="1800" kern="1200" dirty="0"/>
            <a:t>I hvilke sammenhenger skal teamet</a:t>
          </a:r>
        </a:p>
        <a:p>
          <a:pPr marL="0" lvl="0" indent="0" algn="ctr" defTabSz="1066800">
            <a:lnSpc>
              <a:spcPct val="90000"/>
            </a:lnSpc>
            <a:spcBef>
              <a:spcPct val="0"/>
            </a:spcBef>
            <a:spcAft>
              <a:spcPct val="35000"/>
            </a:spcAft>
            <a:buNone/>
          </a:pPr>
          <a:r>
            <a:rPr lang="nb-NO" sz="1800" kern="1200" dirty="0"/>
            <a:t>samarbeide?</a:t>
          </a:r>
        </a:p>
      </dsp:txBody>
      <dsp:txXfrm rot="5400000">
        <a:off x="0" y="0"/>
        <a:ext cx="5257800" cy="1631751"/>
      </dsp:txXfrm>
    </dsp:sp>
    <dsp:sp modelId="{F93065A0-3604-48C7-BCC4-B407D251D702}">
      <dsp:nvSpPr>
        <dsp:cNvPr id="0" name=""/>
        <dsp:cNvSpPr/>
      </dsp:nvSpPr>
      <dsp:spPr>
        <a:xfrm>
          <a:off x="5257800" y="0"/>
          <a:ext cx="5257800" cy="2175669"/>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nb-NO" sz="2400" kern="1200" dirty="0"/>
            <a:t>Retning</a:t>
          </a:r>
        </a:p>
        <a:p>
          <a:pPr marL="0" lvl="0" indent="0" algn="ctr" defTabSz="1066800">
            <a:lnSpc>
              <a:spcPct val="90000"/>
            </a:lnSpc>
            <a:spcBef>
              <a:spcPct val="0"/>
            </a:spcBef>
            <a:spcAft>
              <a:spcPct val="35000"/>
            </a:spcAft>
            <a:buNone/>
          </a:pPr>
          <a:r>
            <a:rPr lang="nb-NO" sz="1800" kern="1200" dirty="0"/>
            <a:t>Målavklaring, målaksept og målorientering</a:t>
          </a:r>
        </a:p>
        <a:p>
          <a:pPr marL="0" lvl="0" indent="0" algn="ctr" defTabSz="1066800">
            <a:lnSpc>
              <a:spcPct val="90000"/>
            </a:lnSpc>
            <a:spcBef>
              <a:spcPct val="0"/>
            </a:spcBef>
            <a:spcAft>
              <a:spcPct val="35000"/>
            </a:spcAft>
            <a:buNone/>
          </a:pPr>
          <a:r>
            <a:rPr lang="nb-NO" sz="1800" kern="1200" dirty="0"/>
            <a:t>Hva er de viktige utfordringer og oppgaver?</a:t>
          </a:r>
        </a:p>
        <a:p>
          <a:pPr marL="0" lvl="0" indent="0" algn="ctr" defTabSz="1066800">
            <a:lnSpc>
              <a:spcPct val="90000"/>
            </a:lnSpc>
            <a:spcBef>
              <a:spcPct val="0"/>
            </a:spcBef>
            <a:spcAft>
              <a:spcPct val="35000"/>
            </a:spcAft>
            <a:buNone/>
          </a:pPr>
          <a:r>
            <a:rPr lang="nb-NO" sz="1800" kern="1200" dirty="0"/>
            <a:t>Hva kan hindre at oppgavene løses?</a:t>
          </a:r>
        </a:p>
      </dsp:txBody>
      <dsp:txXfrm>
        <a:off x="5257800" y="0"/>
        <a:ext cx="5257800" cy="1631751"/>
      </dsp:txXfrm>
    </dsp:sp>
    <dsp:sp modelId="{53727902-B22F-4F11-AD95-2367C781C800}">
      <dsp:nvSpPr>
        <dsp:cNvPr id="0" name=""/>
        <dsp:cNvSpPr/>
      </dsp:nvSpPr>
      <dsp:spPr>
        <a:xfrm rot="10800000">
          <a:off x="0" y="2175669"/>
          <a:ext cx="5257800" cy="2175669"/>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nb-NO" sz="2800" kern="1200" dirty="0"/>
            <a:t>Roller</a:t>
          </a:r>
        </a:p>
        <a:p>
          <a:pPr marL="0" lvl="0" indent="0" algn="ctr" defTabSz="1244600">
            <a:lnSpc>
              <a:spcPct val="90000"/>
            </a:lnSpc>
            <a:spcBef>
              <a:spcPct val="0"/>
            </a:spcBef>
            <a:spcAft>
              <a:spcPct val="35000"/>
            </a:spcAft>
            <a:buNone/>
          </a:pPr>
          <a:r>
            <a:rPr lang="nb-NO" sz="2300" kern="1200" dirty="0"/>
            <a:t>Hvem gjør hva?</a:t>
          </a:r>
        </a:p>
        <a:p>
          <a:pPr marL="0" lvl="0" indent="0" algn="ctr" defTabSz="1244600">
            <a:lnSpc>
              <a:spcPct val="90000"/>
            </a:lnSpc>
            <a:spcBef>
              <a:spcPct val="0"/>
            </a:spcBef>
            <a:spcAft>
              <a:spcPct val="35000"/>
            </a:spcAft>
            <a:buNone/>
          </a:pPr>
          <a:r>
            <a:rPr lang="nb-NO" sz="2300" kern="1200" dirty="0"/>
            <a:t>Utnyttes kompetansen i teamet?</a:t>
          </a:r>
        </a:p>
      </dsp:txBody>
      <dsp:txXfrm rot="10800000">
        <a:off x="0" y="2719586"/>
        <a:ext cx="5257800" cy="1631751"/>
      </dsp:txXfrm>
    </dsp:sp>
    <dsp:sp modelId="{701CFDB3-5D52-4204-A922-C74E716A873B}">
      <dsp:nvSpPr>
        <dsp:cNvPr id="0" name=""/>
        <dsp:cNvSpPr/>
      </dsp:nvSpPr>
      <dsp:spPr>
        <a:xfrm rot="5400000">
          <a:off x="6798865" y="634603"/>
          <a:ext cx="2175669" cy="52578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algn="ctr" defTabSz="1066800">
            <a:lnSpc>
              <a:spcPct val="90000"/>
            </a:lnSpc>
            <a:spcBef>
              <a:spcPct val="0"/>
            </a:spcBef>
            <a:spcAft>
              <a:spcPct val="35000"/>
            </a:spcAft>
            <a:buNone/>
          </a:pPr>
          <a:r>
            <a:rPr lang="nb-NO" sz="2400" kern="1200" dirty="0"/>
            <a:t>Regler</a:t>
          </a:r>
        </a:p>
        <a:p>
          <a:pPr marL="0" lvl="0" algn="ctr" defTabSz="1066800">
            <a:lnSpc>
              <a:spcPct val="90000"/>
            </a:lnSpc>
            <a:spcBef>
              <a:spcPct val="0"/>
            </a:spcBef>
            <a:spcAft>
              <a:spcPct val="35000"/>
            </a:spcAft>
            <a:buNone/>
          </a:pPr>
          <a:r>
            <a:rPr lang="nb-NO" sz="1800" kern="1200" dirty="0"/>
            <a:t>Har teamet felles forståelse av måter å jobbe på?</a:t>
          </a:r>
        </a:p>
        <a:p>
          <a:pPr marL="0" marR="0" lvl="0" indent="0" algn="ctr" defTabSz="914400" eaLnBrk="1" fontAlgn="auto" latinLnBrk="0" hangingPunct="1">
            <a:lnSpc>
              <a:spcPct val="100000"/>
            </a:lnSpc>
            <a:spcBef>
              <a:spcPct val="0"/>
            </a:spcBef>
            <a:spcAft>
              <a:spcPts val="0"/>
            </a:spcAft>
            <a:buClrTx/>
            <a:buSzTx/>
            <a:buFontTx/>
            <a:buNone/>
            <a:tabLst/>
            <a:defRPr/>
          </a:pPr>
          <a:r>
            <a:rPr lang="nb-NO" sz="1800" kern="1200" dirty="0"/>
            <a:t> Er det få men tydelige spilleregler?</a:t>
          </a:r>
        </a:p>
        <a:p>
          <a:pPr marL="0" marR="0" lvl="0" indent="0" algn="ctr" defTabSz="914400" eaLnBrk="1" fontAlgn="auto" latinLnBrk="0" hangingPunct="1">
            <a:lnSpc>
              <a:spcPct val="100000"/>
            </a:lnSpc>
            <a:spcBef>
              <a:spcPct val="0"/>
            </a:spcBef>
            <a:spcAft>
              <a:spcPts val="0"/>
            </a:spcAft>
            <a:buClrTx/>
            <a:buSzTx/>
            <a:buFontTx/>
            <a:buNone/>
            <a:tabLst/>
            <a:defRPr/>
          </a:pPr>
          <a:r>
            <a:rPr lang="nb-NO" sz="1800" kern="1200" dirty="0"/>
            <a:t> Hvordan skal medlemmer av teamet være mot hverandre?</a:t>
          </a:r>
        </a:p>
        <a:p>
          <a:pPr marL="0" lvl="0" algn="ctr" defTabSz="1066800">
            <a:lnSpc>
              <a:spcPct val="90000"/>
            </a:lnSpc>
            <a:spcBef>
              <a:spcPct val="0"/>
            </a:spcBef>
            <a:spcAft>
              <a:spcPct val="35000"/>
            </a:spcAft>
            <a:buNone/>
          </a:pPr>
          <a:endParaRPr lang="nb-NO" sz="1800" kern="1200" dirty="0"/>
        </a:p>
      </dsp:txBody>
      <dsp:txXfrm rot="-5400000">
        <a:off x="5257800" y="2719586"/>
        <a:ext cx="5257800" cy="1631751"/>
      </dsp:txXfrm>
    </dsp:sp>
    <dsp:sp modelId="{D53CA802-3EB2-48CA-BFEC-90B56646A4D0}">
      <dsp:nvSpPr>
        <dsp:cNvPr id="0" name=""/>
        <dsp:cNvSpPr/>
      </dsp:nvSpPr>
      <dsp:spPr>
        <a:xfrm>
          <a:off x="3680460" y="1631751"/>
          <a:ext cx="3154680" cy="1087834"/>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nb-NO" sz="2700" kern="1200" dirty="0"/>
            <a:t>Relasjoner (samspill)</a:t>
          </a:r>
        </a:p>
      </dsp:txBody>
      <dsp:txXfrm>
        <a:off x="3733564" y="1684855"/>
        <a:ext cx="3048472" cy="98162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A3FECF-45A9-4351-8B49-DC396988BC12}" type="datetimeFigureOut">
              <a:rPr lang="nb-NO" smtClean="0"/>
              <a:t>29.01.2021</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FED47A-C09F-4ABC-8723-66B08F95AD40}" type="slidenum">
              <a:rPr lang="nb-NO" smtClean="0"/>
              <a:t>‹#›</a:t>
            </a:fld>
            <a:endParaRPr lang="nb-NO"/>
          </a:p>
        </p:txBody>
      </p:sp>
    </p:spTree>
    <p:extLst>
      <p:ext uri="{BB962C8B-B14F-4D97-AF65-F5344CB8AC3E}">
        <p14:creationId xmlns:p14="http://schemas.microsoft.com/office/powerpoint/2010/main" val="1111675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Får man ikke nok godfølelse igjen for det, da er det ikke verdt det og man mister lysten. Det er mye mer komplisert enn å betale folk, men også mye mer givende. Følelser er forskjellige hos hver enkelt. Du kan gi samme lønn til flere personer og forvente at de blir like fornøyd. Forventninger i frivilligheten kan derimot være veldig forskjellige. Det er ikke slik at de frivillige nødvendigvis vet hva de trenger for å holde motivasjonen oppe. </a:t>
            </a:r>
          </a:p>
        </p:txBody>
      </p:sp>
      <p:sp>
        <p:nvSpPr>
          <p:cNvPr id="4" name="Plassholder for lysbildenummer 3"/>
          <p:cNvSpPr>
            <a:spLocks noGrp="1"/>
          </p:cNvSpPr>
          <p:nvPr>
            <p:ph type="sldNum" sz="quarter" idx="5"/>
          </p:nvPr>
        </p:nvSpPr>
        <p:spPr/>
        <p:txBody>
          <a:bodyPr/>
          <a:lstStyle/>
          <a:p>
            <a:fld id="{1CD4E004-769C-48BF-88ED-1E2E7CAB9AC9}" type="slidenum">
              <a:rPr lang="nb-NO" smtClean="0"/>
              <a:t>5</a:t>
            </a:fld>
            <a:endParaRPr lang="nb-NO"/>
          </a:p>
        </p:txBody>
      </p:sp>
    </p:spTree>
    <p:extLst>
      <p:ext uri="{BB962C8B-B14F-4D97-AF65-F5344CB8AC3E}">
        <p14:creationId xmlns:p14="http://schemas.microsoft.com/office/powerpoint/2010/main" val="2383250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dirty="0"/>
          </a:p>
        </p:txBody>
      </p:sp>
      <p:sp>
        <p:nvSpPr>
          <p:cNvPr id="4" name="Plassholder for lysbildenummer 3"/>
          <p:cNvSpPr>
            <a:spLocks noGrp="1"/>
          </p:cNvSpPr>
          <p:nvPr>
            <p:ph type="sldNum" sz="quarter" idx="10"/>
          </p:nvPr>
        </p:nvSpPr>
        <p:spPr/>
        <p:txBody>
          <a:bodyPr/>
          <a:lstStyle/>
          <a:p>
            <a:fld id="{71089FEC-7887-42E2-92ED-2F2F2E95C0BB}" type="slidenum">
              <a:rPr lang="nb-NO" smtClean="0"/>
              <a:pPr/>
              <a:t>18</a:t>
            </a:fld>
            <a:endParaRPr lang="nb-NO"/>
          </a:p>
        </p:txBody>
      </p:sp>
    </p:spTree>
    <p:extLst>
      <p:ext uri="{BB962C8B-B14F-4D97-AF65-F5344CB8AC3E}">
        <p14:creationId xmlns:p14="http://schemas.microsoft.com/office/powerpoint/2010/main" val="525834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A0BF54C-E97F-4E07-BD2C-F6006BDD60A2}"/>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29576954-2416-4E27-A502-C94BA20D4B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3E0BFCE1-9D04-454D-BEC2-65A1CE12C394}"/>
              </a:ext>
            </a:extLst>
          </p:cNvPr>
          <p:cNvSpPr>
            <a:spLocks noGrp="1"/>
          </p:cNvSpPr>
          <p:nvPr>
            <p:ph type="dt" sz="half" idx="10"/>
          </p:nvPr>
        </p:nvSpPr>
        <p:spPr/>
        <p:txBody>
          <a:bodyPr/>
          <a:lstStyle/>
          <a:p>
            <a:fld id="{AB56F1A5-E7BD-422F-A7C2-8839E33CFD44}" type="datetimeFigureOut">
              <a:rPr lang="nb-NO" smtClean="0"/>
              <a:t>29.01.2021</a:t>
            </a:fld>
            <a:endParaRPr lang="nb-NO"/>
          </a:p>
        </p:txBody>
      </p:sp>
      <p:sp>
        <p:nvSpPr>
          <p:cNvPr id="5" name="Plassholder for bunntekst 4">
            <a:extLst>
              <a:ext uri="{FF2B5EF4-FFF2-40B4-BE49-F238E27FC236}">
                <a16:creationId xmlns:a16="http://schemas.microsoft.com/office/drawing/2014/main" id="{6B58A6CD-7A0D-4931-B9CB-C8DE9EC7409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45FF9C5-5AB5-4434-A404-822BF5F945B5}"/>
              </a:ext>
            </a:extLst>
          </p:cNvPr>
          <p:cNvSpPr>
            <a:spLocks noGrp="1"/>
          </p:cNvSpPr>
          <p:nvPr>
            <p:ph type="sldNum" sz="quarter" idx="12"/>
          </p:nvPr>
        </p:nvSpPr>
        <p:spPr/>
        <p:txBody>
          <a:bodyPr/>
          <a:lstStyle/>
          <a:p>
            <a:fld id="{6523BFE1-A56F-4EB6-9084-98031F2EA403}" type="slidenum">
              <a:rPr lang="nb-NO" smtClean="0"/>
              <a:t>‹#›</a:t>
            </a:fld>
            <a:endParaRPr lang="nb-NO"/>
          </a:p>
        </p:txBody>
      </p:sp>
    </p:spTree>
    <p:extLst>
      <p:ext uri="{BB962C8B-B14F-4D97-AF65-F5344CB8AC3E}">
        <p14:creationId xmlns:p14="http://schemas.microsoft.com/office/powerpoint/2010/main" val="2458852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E8C1EDD-1A7A-481D-9FDF-DF005EB80767}"/>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A7A552C6-ADF2-4788-A841-5A93FA993AA1}"/>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82CD665F-D308-49CF-97CD-D99E1EE273C7}"/>
              </a:ext>
            </a:extLst>
          </p:cNvPr>
          <p:cNvSpPr>
            <a:spLocks noGrp="1"/>
          </p:cNvSpPr>
          <p:nvPr>
            <p:ph type="dt" sz="half" idx="10"/>
          </p:nvPr>
        </p:nvSpPr>
        <p:spPr/>
        <p:txBody>
          <a:bodyPr/>
          <a:lstStyle/>
          <a:p>
            <a:fld id="{AB56F1A5-E7BD-422F-A7C2-8839E33CFD44}" type="datetimeFigureOut">
              <a:rPr lang="nb-NO" smtClean="0"/>
              <a:t>29.01.2021</a:t>
            </a:fld>
            <a:endParaRPr lang="nb-NO"/>
          </a:p>
        </p:txBody>
      </p:sp>
      <p:sp>
        <p:nvSpPr>
          <p:cNvPr id="5" name="Plassholder for bunntekst 4">
            <a:extLst>
              <a:ext uri="{FF2B5EF4-FFF2-40B4-BE49-F238E27FC236}">
                <a16:creationId xmlns:a16="http://schemas.microsoft.com/office/drawing/2014/main" id="{0378BDC4-A314-47BD-BF6D-430B8980C41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7D584F-1174-48BD-9FFD-02D47F400963}"/>
              </a:ext>
            </a:extLst>
          </p:cNvPr>
          <p:cNvSpPr>
            <a:spLocks noGrp="1"/>
          </p:cNvSpPr>
          <p:nvPr>
            <p:ph type="sldNum" sz="quarter" idx="12"/>
          </p:nvPr>
        </p:nvSpPr>
        <p:spPr/>
        <p:txBody>
          <a:bodyPr/>
          <a:lstStyle/>
          <a:p>
            <a:fld id="{6523BFE1-A56F-4EB6-9084-98031F2EA403}" type="slidenum">
              <a:rPr lang="nb-NO" smtClean="0"/>
              <a:t>‹#›</a:t>
            </a:fld>
            <a:endParaRPr lang="nb-NO"/>
          </a:p>
        </p:txBody>
      </p:sp>
    </p:spTree>
    <p:extLst>
      <p:ext uri="{BB962C8B-B14F-4D97-AF65-F5344CB8AC3E}">
        <p14:creationId xmlns:p14="http://schemas.microsoft.com/office/powerpoint/2010/main" val="322963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4D29B422-E5F9-4B12-95FC-48486465FEC0}"/>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2A14E700-6A5F-4CC2-B343-8C28C8D921A3}"/>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C1ECDCA-C9B9-4C42-9933-234302D680EB}"/>
              </a:ext>
            </a:extLst>
          </p:cNvPr>
          <p:cNvSpPr>
            <a:spLocks noGrp="1"/>
          </p:cNvSpPr>
          <p:nvPr>
            <p:ph type="dt" sz="half" idx="10"/>
          </p:nvPr>
        </p:nvSpPr>
        <p:spPr/>
        <p:txBody>
          <a:bodyPr/>
          <a:lstStyle/>
          <a:p>
            <a:fld id="{AB56F1A5-E7BD-422F-A7C2-8839E33CFD44}" type="datetimeFigureOut">
              <a:rPr lang="nb-NO" smtClean="0"/>
              <a:t>29.01.2021</a:t>
            </a:fld>
            <a:endParaRPr lang="nb-NO"/>
          </a:p>
        </p:txBody>
      </p:sp>
      <p:sp>
        <p:nvSpPr>
          <p:cNvPr id="5" name="Plassholder for bunntekst 4">
            <a:extLst>
              <a:ext uri="{FF2B5EF4-FFF2-40B4-BE49-F238E27FC236}">
                <a16:creationId xmlns:a16="http://schemas.microsoft.com/office/drawing/2014/main" id="{5EC2B0A8-E843-46D1-8C7D-FA1B9C0209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A4E618B-678B-4F8E-9B95-CEA3CB71CD88}"/>
              </a:ext>
            </a:extLst>
          </p:cNvPr>
          <p:cNvSpPr>
            <a:spLocks noGrp="1"/>
          </p:cNvSpPr>
          <p:nvPr>
            <p:ph type="sldNum" sz="quarter" idx="12"/>
          </p:nvPr>
        </p:nvSpPr>
        <p:spPr/>
        <p:txBody>
          <a:bodyPr/>
          <a:lstStyle/>
          <a:p>
            <a:fld id="{6523BFE1-A56F-4EB6-9084-98031F2EA403}" type="slidenum">
              <a:rPr lang="nb-NO" smtClean="0"/>
              <a:t>‹#›</a:t>
            </a:fld>
            <a:endParaRPr lang="nb-NO"/>
          </a:p>
        </p:txBody>
      </p:sp>
    </p:spTree>
    <p:extLst>
      <p:ext uri="{BB962C8B-B14F-4D97-AF65-F5344CB8AC3E}">
        <p14:creationId xmlns:p14="http://schemas.microsoft.com/office/powerpoint/2010/main" val="2591630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38D718A-5008-4269-8D47-D0FA16F7D009}"/>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3059D409-FD3F-4E1C-AED0-6A777AD7C0C0}"/>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DF30E36-D920-42C2-A2A2-DBCF4AE048A3}"/>
              </a:ext>
            </a:extLst>
          </p:cNvPr>
          <p:cNvSpPr>
            <a:spLocks noGrp="1"/>
          </p:cNvSpPr>
          <p:nvPr>
            <p:ph type="dt" sz="half" idx="10"/>
          </p:nvPr>
        </p:nvSpPr>
        <p:spPr/>
        <p:txBody>
          <a:bodyPr/>
          <a:lstStyle/>
          <a:p>
            <a:fld id="{AB56F1A5-E7BD-422F-A7C2-8839E33CFD44}" type="datetimeFigureOut">
              <a:rPr lang="nb-NO" smtClean="0"/>
              <a:t>29.01.2021</a:t>
            </a:fld>
            <a:endParaRPr lang="nb-NO"/>
          </a:p>
        </p:txBody>
      </p:sp>
      <p:sp>
        <p:nvSpPr>
          <p:cNvPr id="5" name="Plassholder for bunntekst 4">
            <a:extLst>
              <a:ext uri="{FF2B5EF4-FFF2-40B4-BE49-F238E27FC236}">
                <a16:creationId xmlns:a16="http://schemas.microsoft.com/office/drawing/2014/main" id="{2EA4F5B4-33AB-427A-8FED-209E422F06F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AFBACF8-BF33-4BF6-A5E9-50521FD3CE70}"/>
              </a:ext>
            </a:extLst>
          </p:cNvPr>
          <p:cNvSpPr>
            <a:spLocks noGrp="1"/>
          </p:cNvSpPr>
          <p:nvPr>
            <p:ph type="sldNum" sz="quarter" idx="12"/>
          </p:nvPr>
        </p:nvSpPr>
        <p:spPr/>
        <p:txBody>
          <a:bodyPr/>
          <a:lstStyle/>
          <a:p>
            <a:fld id="{6523BFE1-A56F-4EB6-9084-98031F2EA403}" type="slidenum">
              <a:rPr lang="nb-NO" smtClean="0"/>
              <a:t>‹#›</a:t>
            </a:fld>
            <a:endParaRPr lang="nb-NO"/>
          </a:p>
        </p:txBody>
      </p:sp>
    </p:spTree>
    <p:extLst>
      <p:ext uri="{BB962C8B-B14F-4D97-AF65-F5344CB8AC3E}">
        <p14:creationId xmlns:p14="http://schemas.microsoft.com/office/powerpoint/2010/main" val="245366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94EBE03-C1EF-48D6-8122-63C3FFE0DBC4}"/>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5359363B-4D4C-4B20-B8E8-93895F6D4F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1286284D-4333-4CBB-A59B-55343EA7ED98}"/>
              </a:ext>
            </a:extLst>
          </p:cNvPr>
          <p:cNvSpPr>
            <a:spLocks noGrp="1"/>
          </p:cNvSpPr>
          <p:nvPr>
            <p:ph type="dt" sz="half" idx="10"/>
          </p:nvPr>
        </p:nvSpPr>
        <p:spPr/>
        <p:txBody>
          <a:bodyPr/>
          <a:lstStyle/>
          <a:p>
            <a:fld id="{AB56F1A5-E7BD-422F-A7C2-8839E33CFD44}" type="datetimeFigureOut">
              <a:rPr lang="nb-NO" smtClean="0"/>
              <a:t>29.01.2021</a:t>
            </a:fld>
            <a:endParaRPr lang="nb-NO"/>
          </a:p>
        </p:txBody>
      </p:sp>
      <p:sp>
        <p:nvSpPr>
          <p:cNvPr id="5" name="Plassholder for bunntekst 4">
            <a:extLst>
              <a:ext uri="{FF2B5EF4-FFF2-40B4-BE49-F238E27FC236}">
                <a16:creationId xmlns:a16="http://schemas.microsoft.com/office/drawing/2014/main" id="{88490DEC-A50B-4104-83B8-BB0DF13393E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65DEA2C-0C32-4C77-A5BD-18F503A277EF}"/>
              </a:ext>
            </a:extLst>
          </p:cNvPr>
          <p:cNvSpPr>
            <a:spLocks noGrp="1"/>
          </p:cNvSpPr>
          <p:nvPr>
            <p:ph type="sldNum" sz="quarter" idx="12"/>
          </p:nvPr>
        </p:nvSpPr>
        <p:spPr/>
        <p:txBody>
          <a:bodyPr/>
          <a:lstStyle/>
          <a:p>
            <a:fld id="{6523BFE1-A56F-4EB6-9084-98031F2EA403}" type="slidenum">
              <a:rPr lang="nb-NO" smtClean="0"/>
              <a:t>‹#›</a:t>
            </a:fld>
            <a:endParaRPr lang="nb-NO"/>
          </a:p>
        </p:txBody>
      </p:sp>
    </p:spTree>
    <p:extLst>
      <p:ext uri="{BB962C8B-B14F-4D97-AF65-F5344CB8AC3E}">
        <p14:creationId xmlns:p14="http://schemas.microsoft.com/office/powerpoint/2010/main" val="161683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B32B803-2177-4AC1-A999-F49A48AAC15D}"/>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650AD714-5A86-4710-884E-197D8CBA8988}"/>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61FF2723-DCC3-4BC9-80E4-8AD7BA159972}"/>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828F850F-30E2-4165-A771-A84E605A9168}"/>
              </a:ext>
            </a:extLst>
          </p:cNvPr>
          <p:cNvSpPr>
            <a:spLocks noGrp="1"/>
          </p:cNvSpPr>
          <p:nvPr>
            <p:ph type="dt" sz="half" idx="10"/>
          </p:nvPr>
        </p:nvSpPr>
        <p:spPr/>
        <p:txBody>
          <a:bodyPr/>
          <a:lstStyle/>
          <a:p>
            <a:fld id="{AB56F1A5-E7BD-422F-A7C2-8839E33CFD44}" type="datetimeFigureOut">
              <a:rPr lang="nb-NO" smtClean="0"/>
              <a:t>29.01.2021</a:t>
            </a:fld>
            <a:endParaRPr lang="nb-NO"/>
          </a:p>
        </p:txBody>
      </p:sp>
      <p:sp>
        <p:nvSpPr>
          <p:cNvPr id="6" name="Plassholder for bunntekst 5">
            <a:extLst>
              <a:ext uri="{FF2B5EF4-FFF2-40B4-BE49-F238E27FC236}">
                <a16:creationId xmlns:a16="http://schemas.microsoft.com/office/drawing/2014/main" id="{887C6B47-42E5-46AD-88C1-A8791C42A80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18232A34-3980-4A81-A3FD-8047C8D08E73}"/>
              </a:ext>
            </a:extLst>
          </p:cNvPr>
          <p:cNvSpPr>
            <a:spLocks noGrp="1"/>
          </p:cNvSpPr>
          <p:nvPr>
            <p:ph type="sldNum" sz="quarter" idx="12"/>
          </p:nvPr>
        </p:nvSpPr>
        <p:spPr/>
        <p:txBody>
          <a:bodyPr/>
          <a:lstStyle/>
          <a:p>
            <a:fld id="{6523BFE1-A56F-4EB6-9084-98031F2EA403}" type="slidenum">
              <a:rPr lang="nb-NO" smtClean="0"/>
              <a:t>‹#›</a:t>
            </a:fld>
            <a:endParaRPr lang="nb-NO"/>
          </a:p>
        </p:txBody>
      </p:sp>
    </p:spTree>
    <p:extLst>
      <p:ext uri="{BB962C8B-B14F-4D97-AF65-F5344CB8AC3E}">
        <p14:creationId xmlns:p14="http://schemas.microsoft.com/office/powerpoint/2010/main" val="2997485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4FDC4C7-0901-4DB6-890A-28FED668E16F}"/>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9FA1D486-C6AA-4A93-9EC0-007B9FA4D5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FA666CC2-29DD-4CA3-85DD-A5112F34AAB9}"/>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5C1CAA68-FDB7-46C1-9429-128F906784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3FE47D7D-C6A6-4A99-A2B5-E29A53E3D8E5}"/>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69CC97FB-05EC-49A9-BDDA-0323CD6B7126}"/>
              </a:ext>
            </a:extLst>
          </p:cNvPr>
          <p:cNvSpPr>
            <a:spLocks noGrp="1"/>
          </p:cNvSpPr>
          <p:nvPr>
            <p:ph type="dt" sz="half" idx="10"/>
          </p:nvPr>
        </p:nvSpPr>
        <p:spPr/>
        <p:txBody>
          <a:bodyPr/>
          <a:lstStyle/>
          <a:p>
            <a:fld id="{AB56F1A5-E7BD-422F-A7C2-8839E33CFD44}" type="datetimeFigureOut">
              <a:rPr lang="nb-NO" smtClean="0"/>
              <a:t>29.01.2021</a:t>
            </a:fld>
            <a:endParaRPr lang="nb-NO"/>
          </a:p>
        </p:txBody>
      </p:sp>
      <p:sp>
        <p:nvSpPr>
          <p:cNvPr id="8" name="Plassholder for bunntekst 7">
            <a:extLst>
              <a:ext uri="{FF2B5EF4-FFF2-40B4-BE49-F238E27FC236}">
                <a16:creationId xmlns:a16="http://schemas.microsoft.com/office/drawing/2014/main" id="{BB4B0847-1EA0-4148-86B4-D681A4049DFF}"/>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7DC6625B-0050-415F-AE1C-9D1A395C6BFC}"/>
              </a:ext>
            </a:extLst>
          </p:cNvPr>
          <p:cNvSpPr>
            <a:spLocks noGrp="1"/>
          </p:cNvSpPr>
          <p:nvPr>
            <p:ph type="sldNum" sz="quarter" idx="12"/>
          </p:nvPr>
        </p:nvSpPr>
        <p:spPr/>
        <p:txBody>
          <a:bodyPr/>
          <a:lstStyle/>
          <a:p>
            <a:fld id="{6523BFE1-A56F-4EB6-9084-98031F2EA403}" type="slidenum">
              <a:rPr lang="nb-NO" smtClean="0"/>
              <a:t>‹#›</a:t>
            </a:fld>
            <a:endParaRPr lang="nb-NO"/>
          </a:p>
        </p:txBody>
      </p:sp>
    </p:spTree>
    <p:extLst>
      <p:ext uri="{BB962C8B-B14F-4D97-AF65-F5344CB8AC3E}">
        <p14:creationId xmlns:p14="http://schemas.microsoft.com/office/powerpoint/2010/main" val="2801160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5DF896E-D504-4FBD-A4CA-FD240D5CD56A}"/>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B78E18DF-CFBE-47B5-893A-0BD41703F0E9}"/>
              </a:ext>
            </a:extLst>
          </p:cNvPr>
          <p:cNvSpPr>
            <a:spLocks noGrp="1"/>
          </p:cNvSpPr>
          <p:nvPr>
            <p:ph type="dt" sz="half" idx="10"/>
          </p:nvPr>
        </p:nvSpPr>
        <p:spPr/>
        <p:txBody>
          <a:bodyPr/>
          <a:lstStyle/>
          <a:p>
            <a:fld id="{AB56F1A5-E7BD-422F-A7C2-8839E33CFD44}" type="datetimeFigureOut">
              <a:rPr lang="nb-NO" smtClean="0"/>
              <a:t>29.01.2021</a:t>
            </a:fld>
            <a:endParaRPr lang="nb-NO"/>
          </a:p>
        </p:txBody>
      </p:sp>
      <p:sp>
        <p:nvSpPr>
          <p:cNvPr id="4" name="Plassholder for bunntekst 3">
            <a:extLst>
              <a:ext uri="{FF2B5EF4-FFF2-40B4-BE49-F238E27FC236}">
                <a16:creationId xmlns:a16="http://schemas.microsoft.com/office/drawing/2014/main" id="{169E4618-2035-4660-B894-E3D10D9ECE81}"/>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A81B5486-3B9F-45E4-B1A9-E924A25DA1F0}"/>
              </a:ext>
            </a:extLst>
          </p:cNvPr>
          <p:cNvSpPr>
            <a:spLocks noGrp="1"/>
          </p:cNvSpPr>
          <p:nvPr>
            <p:ph type="sldNum" sz="quarter" idx="12"/>
          </p:nvPr>
        </p:nvSpPr>
        <p:spPr/>
        <p:txBody>
          <a:bodyPr/>
          <a:lstStyle/>
          <a:p>
            <a:fld id="{6523BFE1-A56F-4EB6-9084-98031F2EA403}" type="slidenum">
              <a:rPr lang="nb-NO" smtClean="0"/>
              <a:t>‹#›</a:t>
            </a:fld>
            <a:endParaRPr lang="nb-NO"/>
          </a:p>
        </p:txBody>
      </p:sp>
    </p:spTree>
    <p:extLst>
      <p:ext uri="{BB962C8B-B14F-4D97-AF65-F5344CB8AC3E}">
        <p14:creationId xmlns:p14="http://schemas.microsoft.com/office/powerpoint/2010/main" val="3229539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F1159D32-3C32-42A5-B524-356FDB2860A9}"/>
              </a:ext>
            </a:extLst>
          </p:cNvPr>
          <p:cNvSpPr>
            <a:spLocks noGrp="1"/>
          </p:cNvSpPr>
          <p:nvPr>
            <p:ph type="dt" sz="half" idx="10"/>
          </p:nvPr>
        </p:nvSpPr>
        <p:spPr/>
        <p:txBody>
          <a:bodyPr/>
          <a:lstStyle/>
          <a:p>
            <a:fld id="{AB56F1A5-E7BD-422F-A7C2-8839E33CFD44}" type="datetimeFigureOut">
              <a:rPr lang="nb-NO" smtClean="0"/>
              <a:t>29.01.2021</a:t>
            </a:fld>
            <a:endParaRPr lang="nb-NO"/>
          </a:p>
        </p:txBody>
      </p:sp>
      <p:sp>
        <p:nvSpPr>
          <p:cNvPr id="3" name="Plassholder for bunntekst 2">
            <a:extLst>
              <a:ext uri="{FF2B5EF4-FFF2-40B4-BE49-F238E27FC236}">
                <a16:creationId xmlns:a16="http://schemas.microsoft.com/office/drawing/2014/main" id="{40D8BF6A-DEC9-486C-97C7-C52F3AC182DE}"/>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07D5E1C7-F1B7-4166-B86F-954BECA9BF61}"/>
              </a:ext>
            </a:extLst>
          </p:cNvPr>
          <p:cNvSpPr>
            <a:spLocks noGrp="1"/>
          </p:cNvSpPr>
          <p:nvPr>
            <p:ph type="sldNum" sz="quarter" idx="12"/>
          </p:nvPr>
        </p:nvSpPr>
        <p:spPr/>
        <p:txBody>
          <a:bodyPr/>
          <a:lstStyle/>
          <a:p>
            <a:fld id="{6523BFE1-A56F-4EB6-9084-98031F2EA403}" type="slidenum">
              <a:rPr lang="nb-NO" smtClean="0"/>
              <a:t>‹#›</a:t>
            </a:fld>
            <a:endParaRPr lang="nb-NO"/>
          </a:p>
        </p:txBody>
      </p:sp>
    </p:spTree>
    <p:extLst>
      <p:ext uri="{BB962C8B-B14F-4D97-AF65-F5344CB8AC3E}">
        <p14:creationId xmlns:p14="http://schemas.microsoft.com/office/powerpoint/2010/main" val="2590016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A48DD54-2451-4109-83C6-BBDB66E64307}"/>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2A400031-75A0-46BA-826F-FD6919DAEE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20D12165-70B9-4BBB-9BD8-0707F13943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3898AE23-98AA-40D7-8E09-1720B30FC9CE}"/>
              </a:ext>
            </a:extLst>
          </p:cNvPr>
          <p:cNvSpPr>
            <a:spLocks noGrp="1"/>
          </p:cNvSpPr>
          <p:nvPr>
            <p:ph type="dt" sz="half" idx="10"/>
          </p:nvPr>
        </p:nvSpPr>
        <p:spPr/>
        <p:txBody>
          <a:bodyPr/>
          <a:lstStyle/>
          <a:p>
            <a:fld id="{AB56F1A5-E7BD-422F-A7C2-8839E33CFD44}" type="datetimeFigureOut">
              <a:rPr lang="nb-NO" smtClean="0"/>
              <a:t>29.01.2021</a:t>
            </a:fld>
            <a:endParaRPr lang="nb-NO"/>
          </a:p>
        </p:txBody>
      </p:sp>
      <p:sp>
        <p:nvSpPr>
          <p:cNvPr id="6" name="Plassholder for bunntekst 5">
            <a:extLst>
              <a:ext uri="{FF2B5EF4-FFF2-40B4-BE49-F238E27FC236}">
                <a16:creationId xmlns:a16="http://schemas.microsoft.com/office/drawing/2014/main" id="{2B81060D-275A-4082-AEF7-AEB2A05C4DC0}"/>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3628255C-351D-4972-A3AF-72DD2D7E5745}"/>
              </a:ext>
            </a:extLst>
          </p:cNvPr>
          <p:cNvSpPr>
            <a:spLocks noGrp="1"/>
          </p:cNvSpPr>
          <p:nvPr>
            <p:ph type="sldNum" sz="quarter" idx="12"/>
          </p:nvPr>
        </p:nvSpPr>
        <p:spPr/>
        <p:txBody>
          <a:bodyPr/>
          <a:lstStyle/>
          <a:p>
            <a:fld id="{6523BFE1-A56F-4EB6-9084-98031F2EA403}" type="slidenum">
              <a:rPr lang="nb-NO" smtClean="0"/>
              <a:t>‹#›</a:t>
            </a:fld>
            <a:endParaRPr lang="nb-NO"/>
          </a:p>
        </p:txBody>
      </p:sp>
    </p:spTree>
    <p:extLst>
      <p:ext uri="{BB962C8B-B14F-4D97-AF65-F5344CB8AC3E}">
        <p14:creationId xmlns:p14="http://schemas.microsoft.com/office/powerpoint/2010/main" val="602734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CDB910C-3E67-4E53-A095-F6FF4FEF8BE8}"/>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9AC647AC-5D90-423D-9292-7B7B670A20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76C6D949-B661-44EC-9F25-A84E3A07BA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403EBD49-9F4D-4F34-9C54-5C300117B6CF}"/>
              </a:ext>
            </a:extLst>
          </p:cNvPr>
          <p:cNvSpPr>
            <a:spLocks noGrp="1"/>
          </p:cNvSpPr>
          <p:nvPr>
            <p:ph type="dt" sz="half" idx="10"/>
          </p:nvPr>
        </p:nvSpPr>
        <p:spPr/>
        <p:txBody>
          <a:bodyPr/>
          <a:lstStyle/>
          <a:p>
            <a:fld id="{AB56F1A5-E7BD-422F-A7C2-8839E33CFD44}" type="datetimeFigureOut">
              <a:rPr lang="nb-NO" smtClean="0"/>
              <a:t>29.01.2021</a:t>
            </a:fld>
            <a:endParaRPr lang="nb-NO"/>
          </a:p>
        </p:txBody>
      </p:sp>
      <p:sp>
        <p:nvSpPr>
          <p:cNvPr id="6" name="Plassholder for bunntekst 5">
            <a:extLst>
              <a:ext uri="{FF2B5EF4-FFF2-40B4-BE49-F238E27FC236}">
                <a16:creationId xmlns:a16="http://schemas.microsoft.com/office/drawing/2014/main" id="{8699BBED-CA1F-4E4D-9D78-E19C20F0F015}"/>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AB926F37-69EE-4AF5-8D47-2241EF1CA3C4}"/>
              </a:ext>
            </a:extLst>
          </p:cNvPr>
          <p:cNvSpPr>
            <a:spLocks noGrp="1"/>
          </p:cNvSpPr>
          <p:nvPr>
            <p:ph type="sldNum" sz="quarter" idx="12"/>
          </p:nvPr>
        </p:nvSpPr>
        <p:spPr/>
        <p:txBody>
          <a:bodyPr/>
          <a:lstStyle/>
          <a:p>
            <a:fld id="{6523BFE1-A56F-4EB6-9084-98031F2EA403}" type="slidenum">
              <a:rPr lang="nb-NO" smtClean="0"/>
              <a:t>‹#›</a:t>
            </a:fld>
            <a:endParaRPr lang="nb-NO"/>
          </a:p>
        </p:txBody>
      </p:sp>
    </p:spTree>
    <p:extLst>
      <p:ext uri="{BB962C8B-B14F-4D97-AF65-F5344CB8AC3E}">
        <p14:creationId xmlns:p14="http://schemas.microsoft.com/office/powerpoint/2010/main" val="3256511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F8DCA8F1-FF21-4434-A52C-5DE225A231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5F7145C2-91D4-439C-91F4-DD0D228268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5CD4543D-734F-4528-84A0-CF42DF6126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56F1A5-E7BD-422F-A7C2-8839E33CFD44}" type="datetimeFigureOut">
              <a:rPr lang="nb-NO" smtClean="0"/>
              <a:t>29.01.2021</a:t>
            </a:fld>
            <a:endParaRPr lang="nb-NO"/>
          </a:p>
        </p:txBody>
      </p:sp>
      <p:sp>
        <p:nvSpPr>
          <p:cNvPr id="5" name="Plassholder for bunntekst 4">
            <a:extLst>
              <a:ext uri="{FF2B5EF4-FFF2-40B4-BE49-F238E27FC236}">
                <a16:creationId xmlns:a16="http://schemas.microsoft.com/office/drawing/2014/main" id="{EB4E03B5-D49B-4C77-9C89-4653160C3C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776CE2D0-18F6-4A6A-A1B5-227313E499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23BFE1-A56F-4EB6-9084-98031F2EA403}" type="slidenum">
              <a:rPr lang="nb-NO" smtClean="0"/>
              <a:t>‹#›</a:t>
            </a:fld>
            <a:endParaRPr lang="nb-NO"/>
          </a:p>
        </p:txBody>
      </p:sp>
    </p:spTree>
    <p:extLst>
      <p:ext uri="{BB962C8B-B14F-4D97-AF65-F5344CB8AC3E}">
        <p14:creationId xmlns:p14="http://schemas.microsoft.com/office/powerpoint/2010/main" val="2934329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https://www.youtube.com/embed/2RnohUnZrqg?feature=oembed" TargetMode="Externa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fosterhjemsforening.no/wp-content/uploads/2020/04/en-fremtidsrettet-og-sterk-norsk-fosterhjemsforening.pdf" TargetMode="Externa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tel 3">
            <a:extLst>
              <a:ext uri="{FF2B5EF4-FFF2-40B4-BE49-F238E27FC236}">
                <a16:creationId xmlns:a16="http://schemas.microsoft.com/office/drawing/2014/main" id="{B455545C-291E-4428-8F3F-4D07317672E6}"/>
              </a:ext>
            </a:extLst>
          </p:cNvPr>
          <p:cNvSpPr>
            <a:spLocks noGrp="1"/>
          </p:cNvSpPr>
          <p:nvPr>
            <p:ph type="title"/>
          </p:nvPr>
        </p:nvSpPr>
        <p:spPr>
          <a:xfrm>
            <a:off x="295275" y="325369"/>
            <a:ext cx="5141439" cy="1975720"/>
          </a:xfrm>
        </p:spPr>
        <p:txBody>
          <a:bodyPr anchor="b">
            <a:normAutofit/>
          </a:bodyPr>
          <a:lstStyle/>
          <a:p>
            <a:r>
              <a:rPr lang="nb-NO" dirty="0" err="1"/>
              <a:t>Teambuilding</a:t>
            </a:r>
            <a:r>
              <a:rPr lang="nb-NO" dirty="0"/>
              <a:t> og motivasjon i fylkesstyrene</a:t>
            </a:r>
          </a:p>
        </p:txBody>
      </p:sp>
      <p:sp>
        <p:nvSpPr>
          <p:cNvPr id="4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3C29CA3C-A96E-428B-AF7F-81011D1E3761}"/>
              </a:ext>
            </a:extLst>
          </p:cNvPr>
          <p:cNvSpPr>
            <a:spLocks noGrp="1"/>
          </p:cNvSpPr>
          <p:nvPr>
            <p:ph idx="1"/>
          </p:nvPr>
        </p:nvSpPr>
        <p:spPr>
          <a:xfrm>
            <a:off x="640080" y="2872899"/>
            <a:ext cx="4243589" cy="3320668"/>
          </a:xfrm>
        </p:spPr>
        <p:txBody>
          <a:bodyPr>
            <a:normAutofit/>
          </a:bodyPr>
          <a:lstStyle/>
          <a:p>
            <a:endParaRPr lang="nb-NO" sz="2200" dirty="0">
              <a:effectLst/>
              <a:latin typeface="Calibri" panose="020F0502020204030204" pitchFamily="34" charset="0"/>
              <a:ea typeface="Calibri" panose="020F0502020204030204" pitchFamily="34" charset="0"/>
            </a:endParaRPr>
          </a:p>
          <a:p>
            <a:pPr marL="0" indent="0">
              <a:buNone/>
            </a:pPr>
            <a:endParaRPr lang="nb-NO" sz="2200" dirty="0"/>
          </a:p>
        </p:txBody>
      </p:sp>
      <p:pic>
        <p:nvPicPr>
          <p:cNvPr id="6" name="Bilde 5">
            <a:extLst>
              <a:ext uri="{FF2B5EF4-FFF2-40B4-BE49-F238E27FC236}">
                <a16:creationId xmlns:a16="http://schemas.microsoft.com/office/drawing/2014/main" id="{345BF010-426B-49F7-A9EE-E61D64ACC39C}"/>
              </a:ext>
            </a:extLst>
          </p:cNvPr>
          <p:cNvPicPr>
            <a:picLocks noChangeAspect="1"/>
          </p:cNvPicPr>
          <p:nvPr/>
        </p:nvPicPr>
        <p:blipFill rotWithShape="1">
          <a:blip r:embed="rId2"/>
          <a:srcRect l="16524" r="1652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9" name="Bilde 8">
            <a:extLst>
              <a:ext uri="{FF2B5EF4-FFF2-40B4-BE49-F238E27FC236}">
                <a16:creationId xmlns:a16="http://schemas.microsoft.com/office/drawing/2014/main" id="{4B8420C2-1AA3-4B4D-BF56-4AF85FCA22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4440" y="131671"/>
            <a:ext cx="789477" cy="789477"/>
          </a:xfrm>
          <a:prstGeom prst="rect">
            <a:avLst/>
          </a:prstGeom>
        </p:spPr>
      </p:pic>
      <p:sp>
        <p:nvSpPr>
          <p:cNvPr id="7" name="TekstSylinder 6">
            <a:extLst>
              <a:ext uri="{FF2B5EF4-FFF2-40B4-BE49-F238E27FC236}">
                <a16:creationId xmlns:a16="http://schemas.microsoft.com/office/drawing/2014/main" id="{657571EC-68C6-42F5-8072-E1AF91F146EE}"/>
              </a:ext>
            </a:extLst>
          </p:cNvPr>
          <p:cNvSpPr txBox="1"/>
          <p:nvPr/>
        </p:nvSpPr>
        <p:spPr>
          <a:xfrm>
            <a:off x="771525" y="4876800"/>
            <a:ext cx="3952875" cy="646331"/>
          </a:xfrm>
          <a:prstGeom prst="rect">
            <a:avLst/>
          </a:prstGeom>
          <a:noFill/>
        </p:spPr>
        <p:txBody>
          <a:bodyPr wrap="square" rtlCol="0">
            <a:spAutoFit/>
          </a:bodyPr>
          <a:lstStyle/>
          <a:p>
            <a:r>
              <a:rPr lang="nb-NO" dirty="0" err="1"/>
              <a:t>Lederwebinar</a:t>
            </a:r>
            <a:r>
              <a:rPr lang="nb-NO" dirty="0"/>
              <a:t> 30. januar 2021</a:t>
            </a:r>
          </a:p>
          <a:p>
            <a:r>
              <a:rPr lang="nb-NO" dirty="0"/>
              <a:t>Tone Granaas</a:t>
            </a:r>
          </a:p>
        </p:txBody>
      </p:sp>
    </p:spTree>
    <p:extLst>
      <p:ext uri="{BB962C8B-B14F-4D97-AF65-F5344CB8AC3E}">
        <p14:creationId xmlns:p14="http://schemas.microsoft.com/office/powerpoint/2010/main" val="2469782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275AC82-6686-4E10-9360-97D37E4E2DC2}"/>
              </a:ext>
            </a:extLst>
          </p:cNvPr>
          <p:cNvSpPr>
            <a:spLocks noGrp="1"/>
          </p:cNvSpPr>
          <p:nvPr>
            <p:ph type="title"/>
          </p:nvPr>
        </p:nvSpPr>
        <p:spPr/>
        <p:txBody>
          <a:bodyPr/>
          <a:lstStyle/>
          <a:p>
            <a:r>
              <a:rPr lang="nb-NO" dirty="0"/>
              <a:t>Vi lærer sammen underveis - evaluering</a:t>
            </a:r>
          </a:p>
        </p:txBody>
      </p:sp>
      <p:sp>
        <p:nvSpPr>
          <p:cNvPr id="3" name="Plassholder for innhold 2">
            <a:extLst>
              <a:ext uri="{FF2B5EF4-FFF2-40B4-BE49-F238E27FC236}">
                <a16:creationId xmlns:a16="http://schemas.microsoft.com/office/drawing/2014/main" id="{C90FF06F-7917-468E-9F57-EF7A7BCABBAD}"/>
              </a:ext>
            </a:extLst>
          </p:cNvPr>
          <p:cNvSpPr>
            <a:spLocks noGrp="1"/>
          </p:cNvSpPr>
          <p:nvPr>
            <p:ph idx="1"/>
          </p:nvPr>
        </p:nvSpPr>
        <p:spPr>
          <a:xfrm>
            <a:off x="838200" y="1825625"/>
            <a:ext cx="3822577" cy="4351338"/>
          </a:xfrm>
        </p:spPr>
        <p:txBody>
          <a:bodyPr/>
          <a:lstStyle/>
          <a:p>
            <a:r>
              <a:rPr lang="nb-NO" dirty="0"/>
              <a:t>Hvorfor lyktes vi?</a:t>
            </a:r>
          </a:p>
          <a:p>
            <a:r>
              <a:rPr lang="nb-NO" dirty="0"/>
              <a:t>Hvorfor klarte vi det ikke?</a:t>
            </a:r>
          </a:p>
          <a:p>
            <a:pPr lvl="1"/>
            <a:r>
              <a:rPr lang="nb-NO" dirty="0"/>
              <a:t>Urealistisk mål?</a:t>
            </a:r>
          </a:p>
          <a:p>
            <a:pPr lvl="1"/>
            <a:r>
              <a:rPr lang="nb-NO" dirty="0"/>
              <a:t>Innsats?</a:t>
            </a:r>
          </a:p>
          <a:p>
            <a:pPr lvl="1"/>
            <a:r>
              <a:rPr lang="nb-NO" dirty="0"/>
              <a:t>Kompetanse?</a:t>
            </a:r>
          </a:p>
          <a:p>
            <a:pPr lvl="1"/>
            <a:r>
              <a:rPr lang="nb-NO" dirty="0"/>
              <a:t>Hell/uhell?</a:t>
            </a:r>
          </a:p>
          <a:p>
            <a:pPr lvl="1"/>
            <a:r>
              <a:rPr lang="nb-NO" dirty="0"/>
              <a:t>Annet?</a:t>
            </a:r>
          </a:p>
          <a:p>
            <a:pPr marL="457200" lvl="1" indent="0">
              <a:buNone/>
            </a:pPr>
            <a:endParaRPr lang="nb-NO" dirty="0"/>
          </a:p>
          <a:p>
            <a:endParaRPr lang="nb-NO" dirty="0"/>
          </a:p>
        </p:txBody>
      </p:sp>
      <p:pic>
        <p:nvPicPr>
          <p:cNvPr id="4" name="Bilde 3">
            <a:extLst>
              <a:ext uri="{FF2B5EF4-FFF2-40B4-BE49-F238E27FC236}">
                <a16:creationId xmlns:a16="http://schemas.microsoft.com/office/drawing/2014/main" id="{AD091634-3407-4584-BC5C-9047318C53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04440" y="131671"/>
            <a:ext cx="789477" cy="789477"/>
          </a:xfrm>
          <a:prstGeom prst="rect">
            <a:avLst/>
          </a:prstGeom>
        </p:spPr>
      </p:pic>
      <p:pic>
        <p:nvPicPr>
          <p:cNvPr id="5" name="Bilde 4">
            <a:extLst>
              <a:ext uri="{FF2B5EF4-FFF2-40B4-BE49-F238E27FC236}">
                <a16:creationId xmlns:a16="http://schemas.microsoft.com/office/drawing/2014/main" id="{EC784410-0C64-485E-9E4C-8856792B940E}"/>
              </a:ext>
            </a:extLst>
          </p:cNvPr>
          <p:cNvPicPr>
            <a:picLocks noChangeAspect="1"/>
          </p:cNvPicPr>
          <p:nvPr/>
        </p:nvPicPr>
        <p:blipFill>
          <a:blip r:embed="rId3"/>
          <a:stretch>
            <a:fillRect/>
          </a:stretch>
        </p:blipFill>
        <p:spPr>
          <a:xfrm>
            <a:off x="5362853" y="1386681"/>
            <a:ext cx="5638800" cy="5229225"/>
          </a:xfrm>
          <a:prstGeom prst="rect">
            <a:avLst/>
          </a:prstGeom>
        </p:spPr>
      </p:pic>
    </p:spTree>
    <p:extLst>
      <p:ext uri="{BB962C8B-B14F-4D97-AF65-F5344CB8AC3E}">
        <p14:creationId xmlns:p14="http://schemas.microsoft.com/office/powerpoint/2010/main" val="1732019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275AC82-6686-4E10-9360-97D37E4E2DC2}"/>
              </a:ext>
            </a:extLst>
          </p:cNvPr>
          <p:cNvSpPr>
            <a:spLocks noGrp="1"/>
          </p:cNvSpPr>
          <p:nvPr>
            <p:ph type="title"/>
          </p:nvPr>
        </p:nvSpPr>
        <p:spPr/>
        <p:txBody>
          <a:bodyPr/>
          <a:lstStyle/>
          <a:p>
            <a:r>
              <a:rPr lang="nb-NO" dirty="0"/>
              <a:t>Tilbakemelding er viktig for mestringsfølelse</a:t>
            </a:r>
          </a:p>
        </p:txBody>
      </p:sp>
      <p:sp>
        <p:nvSpPr>
          <p:cNvPr id="3" name="Plassholder for innhold 2">
            <a:extLst>
              <a:ext uri="{FF2B5EF4-FFF2-40B4-BE49-F238E27FC236}">
                <a16:creationId xmlns:a16="http://schemas.microsoft.com/office/drawing/2014/main" id="{C90FF06F-7917-468E-9F57-EF7A7BCABBAD}"/>
              </a:ext>
            </a:extLst>
          </p:cNvPr>
          <p:cNvSpPr>
            <a:spLocks noGrp="1"/>
          </p:cNvSpPr>
          <p:nvPr>
            <p:ph idx="1"/>
          </p:nvPr>
        </p:nvSpPr>
        <p:spPr>
          <a:xfrm>
            <a:off x="838200" y="1690688"/>
            <a:ext cx="10515600" cy="4351338"/>
          </a:xfrm>
        </p:spPr>
        <p:txBody>
          <a:bodyPr>
            <a:normAutofit/>
          </a:bodyPr>
          <a:lstStyle/>
          <a:p>
            <a:r>
              <a:rPr lang="nb-NO" dirty="0"/>
              <a:t>Oppmerksomhet til person  	 påvirker selvbildet </a:t>
            </a:r>
            <a:endParaRPr lang="nb-NO" dirty="0">
              <a:sym typeface="Wingdings" panose="05000000000000000000" pitchFamily="2" charset="2"/>
            </a:endParaRPr>
          </a:p>
          <a:p>
            <a:r>
              <a:rPr lang="nb-NO" dirty="0">
                <a:sym typeface="Wingdings" panose="05000000000000000000" pitchFamily="2" charset="2"/>
              </a:rPr>
              <a:t>Oppmerksomhet på prosess	       påvirker arbeidsmåter</a:t>
            </a:r>
          </a:p>
          <a:p>
            <a:r>
              <a:rPr lang="nb-NO" dirty="0">
                <a:sym typeface="Wingdings" panose="05000000000000000000" pitchFamily="2" charset="2"/>
              </a:rPr>
              <a:t>Oppmerksomhet på resultatet         påvirker mestringsforventning</a:t>
            </a:r>
          </a:p>
          <a:p>
            <a:endParaRPr lang="nb-NO" dirty="0">
              <a:sym typeface="Wingdings" panose="05000000000000000000" pitchFamily="2" charset="2"/>
            </a:endParaRPr>
          </a:p>
          <a:p>
            <a:pPr marL="0" indent="0">
              <a:buNone/>
            </a:pPr>
            <a:r>
              <a:rPr lang="nb-NO" dirty="0">
                <a:sym typeface="Wingdings" panose="05000000000000000000" pitchFamily="2" charset="2"/>
              </a:rPr>
              <a:t>Husk å feire/gi positiv oppmerksomhet til </a:t>
            </a:r>
          </a:p>
          <a:p>
            <a:pPr marL="0" indent="0">
              <a:buNone/>
            </a:pPr>
            <a:r>
              <a:rPr lang="nb-NO" dirty="0">
                <a:sym typeface="Wingdings" panose="05000000000000000000" pitchFamily="2" charset="2"/>
              </a:rPr>
              <a:t>alt som kan feires  – også de små stegene.</a:t>
            </a:r>
          </a:p>
          <a:p>
            <a:pPr marL="0" indent="0">
              <a:buNone/>
            </a:pPr>
            <a:r>
              <a:rPr lang="nb-NO" dirty="0">
                <a:sym typeface="Wingdings" panose="05000000000000000000" pitchFamily="2" charset="2"/>
              </a:rPr>
              <a:t>Uten de </a:t>
            </a:r>
            <a:r>
              <a:rPr lang="nb-NO">
                <a:sym typeface="Wingdings" panose="05000000000000000000" pitchFamily="2" charset="2"/>
              </a:rPr>
              <a:t>små stegene når </a:t>
            </a:r>
            <a:r>
              <a:rPr lang="nb-NO" dirty="0">
                <a:sym typeface="Wingdings" panose="05000000000000000000" pitchFamily="2" charset="2"/>
              </a:rPr>
              <a:t>dere aldri målet!</a:t>
            </a:r>
          </a:p>
          <a:p>
            <a:pPr marL="0" indent="0">
              <a:buNone/>
            </a:pPr>
            <a:r>
              <a:rPr lang="nb-NO" dirty="0">
                <a:sym typeface="Wingdings" panose="05000000000000000000" pitchFamily="2" charset="2"/>
              </a:rPr>
              <a:t>	</a:t>
            </a:r>
            <a:endParaRPr lang="nb-NO" dirty="0"/>
          </a:p>
        </p:txBody>
      </p:sp>
      <p:pic>
        <p:nvPicPr>
          <p:cNvPr id="4" name="Bilde 3">
            <a:extLst>
              <a:ext uri="{FF2B5EF4-FFF2-40B4-BE49-F238E27FC236}">
                <a16:creationId xmlns:a16="http://schemas.microsoft.com/office/drawing/2014/main" id="{AD091634-3407-4584-BC5C-9047318C53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04440" y="131671"/>
            <a:ext cx="789477" cy="789477"/>
          </a:xfrm>
          <a:prstGeom prst="rect">
            <a:avLst/>
          </a:prstGeom>
        </p:spPr>
      </p:pic>
      <p:sp>
        <p:nvSpPr>
          <p:cNvPr id="5" name="Pil: høyre 4">
            <a:extLst>
              <a:ext uri="{FF2B5EF4-FFF2-40B4-BE49-F238E27FC236}">
                <a16:creationId xmlns:a16="http://schemas.microsoft.com/office/drawing/2014/main" id="{5C836C62-6EB6-47A7-A3E4-C7F1DB478694}"/>
              </a:ext>
            </a:extLst>
          </p:cNvPr>
          <p:cNvSpPr/>
          <p:nvPr/>
        </p:nvSpPr>
        <p:spPr>
          <a:xfrm>
            <a:off x="5078028" y="1844243"/>
            <a:ext cx="479394" cy="1597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il: høyre 5">
            <a:extLst>
              <a:ext uri="{FF2B5EF4-FFF2-40B4-BE49-F238E27FC236}">
                <a16:creationId xmlns:a16="http://schemas.microsoft.com/office/drawing/2014/main" id="{AE1A338D-5E92-459C-9496-209DCDCF27E5}"/>
              </a:ext>
            </a:extLst>
          </p:cNvPr>
          <p:cNvSpPr/>
          <p:nvPr/>
        </p:nvSpPr>
        <p:spPr>
          <a:xfrm>
            <a:off x="5429620" y="2317042"/>
            <a:ext cx="479394" cy="1597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Pil: høyre 6">
            <a:extLst>
              <a:ext uri="{FF2B5EF4-FFF2-40B4-BE49-F238E27FC236}">
                <a16:creationId xmlns:a16="http://schemas.microsoft.com/office/drawing/2014/main" id="{26727E27-A78F-4D89-93D1-47C277931CAC}"/>
              </a:ext>
            </a:extLst>
          </p:cNvPr>
          <p:cNvSpPr/>
          <p:nvPr/>
        </p:nvSpPr>
        <p:spPr>
          <a:xfrm>
            <a:off x="5669317" y="2756617"/>
            <a:ext cx="479394" cy="1597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8" name="Bilde 7">
            <a:extLst>
              <a:ext uri="{FF2B5EF4-FFF2-40B4-BE49-F238E27FC236}">
                <a16:creationId xmlns:a16="http://schemas.microsoft.com/office/drawing/2014/main" id="{8D638514-6BD0-44BB-8F30-BFCD00D70E26}"/>
              </a:ext>
            </a:extLst>
          </p:cNvPr>
          <p:cNvPicPr>
            <a:picLocks noChangeAspect="1"/>
          </p:cNvPicPr>
          <p:nvPr/>
        </p:nvPicPr>
        <p:blipFill rotWithShape="1">
          <a:blip r:embed="rId3"/>
          <a:srcRect t="6048" b="7758"/>
          <a:stretch/>
        </p:blipFill>
        <p:spPr>
          <a:xfrm rot="958206">
            <a:off x="7608762" y="3952644"/>
            <a:ext cx="3687614" cy="2383840"/>
          </a:xfrm>
          <a:prstGeom prst="rect">
            <a:avLst/>
          </a:prstGeom>
        </p:spPr>
      </p:pic>
    </p:spTree>
    <p:extLst>
      <p:ext uri="{BB962C8B-B14F-4D97-AF65-F5344CB8AC3E}">
        <p14:creationId xmlns:p14="http://schemas.microsoft.com/office/powerpoint/2010/main" val="1168318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tel 21">
            <a:extLst>
              <a:ext uri="{FF2B5EF4-FFF2-40B4-BE49-F238E27FC236}">
                <a16:creationId xmlns:a16="http://schemas.microsoft.com/office/drawing/2014/main" id="{96D1E665-C6AA-4774-81E6-E404F893A840}"/>
              </a:ext>
            </a:extLst>
          </p:cNvPr>
          <p:cNvSpPr>
            <a:spLocks noGrp="1"/>
          </p:cNvSpPr>
          <p:nvPr>
            <p:ph type="title"/>
          </p:nvPr>
        </p:nvSpPr>
        <p:spPr>
          <a:xfrm>
            <a:off x="838200" y="365125"/>
            <a:ext cx="10515600" cy="1152957"/>
          </a:xfrm>
        </p:spPr>
        <p:txBody>
          <a:bodyPr>
            <a:normAutofit fontScale="90000"/>
          </a:bodyPr>
          <a:lstStyle/>
          <a:p>
            <a:r>
              <a:rPr lang="nb-NO" dirty="0"/>
              <a:t>Svarene på de store spørsmålene  </a:t>
            </a:r>
            <a:br>
              <a:rPr lang="en-US" dirty="0"/>
            </a:br>
            <a:endParaRPr lang="nb-NO" dirty="0"/>
          </a:p>
        </p:txBody>
      </p:sp>
      <p:sp>
        <p:nvSpPr>
          <p:cNvPr id="23" name="Plassholder for innhold 22">
            <a:extLst>
              <a:ext uri="{FF2B5EF4-FFF2-40B4-BE49-F238E27FC236}">
                <a16:creationId xmlns:a16="http://schemas.microsoft.com/office/drawing/2014/main" id="{BE2387B8-544B-49F1-8DD3-936CC77096A8}"/>
              </a:ext>
            </a:extLst>
          </p:cNvPr>
          <p:cNvSpPr>
            <a:spLocks noGrp="1"/>
          </p:cNvSpPr>
          <p:nvPr>
            <p:ph sz="half" idx="1"/>
          </p:nvPr>
        </p:nvSpPr>
        <p:spPr>
          <a:xfrm>
            <a:off x="838200" y="1198485"/>
            <a:ext cx="5334000" cy="5415379"/>
          </a:xfrm>
        </p:spPr>
        <p:txBody>
          <a:bodyPr>
            <a:normAutofit fontScale="92500" lnSpcReduction="20000"/>
          </a:bodyPr>
          <a:lstStyle/>
          <a:p>
            <a:r>
              <a:rPr lang="nb-NO" sz="3200" dirty="0"/>
              <a:t>Hvem har ansvaret for å motivere oss?</a:t>
            </a:r>
          </a:p>
          <a:p>
            <a:r>
              <a:rPr lang="nb-NO" sz="3200" dirty="0">
                <a:solidFill>
                  <a:srgbClr val="C00000"/>
                </a:solidFill>
              </a:rPr>
              <a:t>Lederen din? Styremedlemmene? Deg selv? Andre?</a:t>
            </a:r>
          </a:p>
          <a:p>
            <a:r>
              <a:rPr lang="nb-NO" sz="3200" dirty="0"/>
              <a:t>Hvordan finner du ut hva som motiverer andre?</a:t>
            </a:r>
          </a:p>
          <a:p>
            <a:r>
              <a:rPr lang="nb-NO" sz="3200" dirty="0">
                <a:solidFill>
                  <a:srgbClr val="C00000"/>
                </a:solidFill>
              </a:rPr>
              <a:t>Spør dem!</a:t>
            </a:r>
          </a:p>
          <a:p>
            <a:r>
              <a:rPr lang="nb-NO" sz="3200" dirty="0"/>
              <a:t>Hvor langt skal du strekke deg for å motivere andre?</a:t>
            </a:r>
          </a:p>
          <a:p>
            <a:r>
              <a:rPr lang="nb-NO" sz="3200" dirty="0">
                <a:solidFill>
                  <a:srgbClr val="C00000"/>
                </a:solidFill>
              </a:rPr>
              <a:t>Ikke slit deg ut på å forsøke å motivere resten av verden. Legg opp til personlig ansvar!</a:t>
            </a:r>
          </a:p>
          <a:p>
            <a:endParaRPr lang="nb-NO" sz="3200" dirty="0"/>
          </a:p>
          <a:p>
            <a:endParaRPr lang="nb-NO" sz="3200" dirty="0"/>
          </a:p>
          <a:p>
            <a:endParaRPr lang="nb-NO" sz="3200" dirty="0"/>
          </a:p>
        </p:txBody>
      </p:sp>
      <p:sp>
        <p:nvSpPr>
          <p:cNvPr id="3" name="Plassholder for innhold 2">
            <a:extLst>
              <a:ext uri="{FF2B5EF4-FFF2-40B4-BE49-F238E27FC236}">
                <a16:creationId xmlns:a16="http://schemas.microsoft.com/office/drawing/2014/main" id="{3C29CA3C-A96E-428B-AF7F-81011D1E3761}"/>
              </a:ext>
            </a:extLst>
          </p:cNvPr>
          <p:cNvSpPr>
            <a:spLocks noGrp="1"/>
          </p:cNvSpPr>
          <p:nvPr>
            <p:ph sz="half" idx="2"/>
          </p:nvPr>
        </p:nvSpPr>
        <p:spPr/>
        <p:txBody>
          <a:bodyPr>
            <a:normAutofit fontScale="92500" lnSpcReduction="20000"/>
          </a:bodyPr>
          <a:lstStyle/>
          <a:p>
            <a:endParaRPr lang="nb-NO" dirty="0"/>
          </a:p>
          <a:p>
            <a:endParaRPr lang="nb-NO" dirty="0"/>
          </a:p>
        </p:txBody>
      </p:sp>
      <p:pic>
        <p:nvPicPr>
          <p:cNvPr id="9" name="Bilde 8">
            <a:extLst>
              <a:ext uri="{FF2B5EF4-FFF2-40B4-BE49-F238E27FC236}">
                <a16:creationId xmlns:a16="http://schemas.microsoft.com/office/drawing/2014/main" id="{4B8420C2-1AA3-4B4D-BF56-4AF85FCA22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04440" y="131671"/>
            <a:ext cx="789477" cy="789477"/>
          </a:xfrm>
          <a:prstGeom prst="rect">
            <a:avLst/>
          </a:prstGeom>
        </p:spPr>
      </p:pic>
      <p:sp>
        <p:nvSpPr>
          <p:cNvPr id="6" name="Plassholder for innhold 1">
            <a:extLst>
              <a:ext uri="{FF2B5EF4-FFF2-40B4-BE49-F238E27FC236}">
                <a16:creationId xmlns:a16="http://schemas.microsoft.com/office/drawing/2014/main" id="{B14AAC4A-B01F-4154-9158-D884674FDFFE}"/>
              </a:ext>
            </a:extLst>
          </p:cNvPr>
          <p:cNvSpPr txBox="1">
            <a:spLocks/>
          </p:cNvSpPr>
          <p:nvPr/>
        </p:nvSpPr>
        <p:spPr>
          <a:xfrm>
            <a:off x="6324600" y="1978025"/>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b-NO" dirty="0"/>
          </a:p>
        </p:txBody>
      </p:sp>
      <p:pic>
        <p:nvPicPr>
          <p:cNvPr id="24" name="Bilde 23">
            <a:extLst>
              <a:ext uri="{FF2B5EF4-FFF2-40B4-BE49-F238E27FC236}">
                <a16:creationId xmlns:a16="http://schemas.microsoft.com/office/drawing/2014/main" id="{DBACD20F-74F5-44CD-AF15-2056E97ABA80}"/>
              </a:ext>
            </a:extLst>
          </p:cNvPr>
          <p:cNvPicPr>
            <a:picLocks noChangeAspect="1"/>
          </p:cNvPicPr>
          <p:nvPr/>
        </p:nvPicPr>
        <p:blipFill>
          <a:blip r:embed="rId3"/>
          <a:stretch>
            <a:fillRect/>
          </a:stretch>
        </p:blipFill>
        <p:spPr>
          <a:xfrm>
            <a:off x="6498454" y="1669199"/>
            <a:ext cx="5007746" cy="3889195"/>
          </a:xfrm>
          <a:prstGeom prst="rect">
            <a:avLst/>
          </a:prstGeom>
        </p:spPr>
      </p:pic>
    </p:spTree>
    <p:extLst>
      <p:ext uri="{BB962C8B-B14F-4D97-AF65-F5344CB8AC3E}">
        <p14:creationId xmlns:p14="http://schemas.microsoft.com/office/powerpoint/2010/main" val="221193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275AC82-6686-4E10-9360-97D37E4E2DC2}"/>
              </a:ext>
            </a:extLst>
          </p:cNvPr>
          <p:cNvSpPr>
            <a:spLocks noGrp="1"/>
          </p:cNvSpPr>
          <p:nvPr>
            <p:ph type="title"/>
          </p:nvPr>
        </p:nvSpPr>
        <p:spPr/>
        <p:txBody>
          <a:bodyPr/>
          <a:lstStyle/>
          <a:p>
            <a:r>
              <a:rPr lang="nb-NO" dirty="0"/>
              <a:t>Fylkesstyret - et team eller en gruppe?</a:t>
            </a:r>
          </a:p>
        </p:txBody>
      </p:sp>
      <p:sp>
        <p:nvSpPr>
          <p:cNvPr id="3" name="Plassholder for innhold 2">
            <a:extLst>
              <a:ext uri="{FF2B5EF4-FFF2-40B4-BE49-F238E27FC236}">
                <a16:creationId xmlns:a16="http://schemas.microsoft.com/office/drawing/2014/main" id="{C90FF06F-7917-468E-9F57-EF7A7BCABBAD}"/>
              </a:ext>
            </a:extLst>
          </p:cNvPr>
          <p:cNvSpPr>
            <a:spLocks noGrp="1"/>
          </p:cNvSpPr>
          <p:nvPr>
            <p:ph idx="1"/>
          </p:nvPr>
        </p:nvSpPr>
        <p:spPr/>
        <p:txBody>
          <a:bodyPr/>
          <a:lstStyle/>
          <a:p>
            <a:pPr marL="0" indent="0">
              <a:buNone/>
            </a:pPr>
            <a:r>
              <a:rPr lang="nb-NO" dirty="0"/>
              <a:t>For at en gruppe mennesker som er avhengige av hverandre skal kalles et team, må de også </a:t>
            </a:r>
            <a:r>
              <a:rPr lang="nb-NO" u="sng" dirty="0"/>
              <a:t>ha felles mål som de er kollektivt ansvarlige for </a:t>
            </a:r>
            <a:r>
              <a:rPr lang="nb-NO" dirty="0"/>
              <a:t>å oppnå. </a:t>
            </a:r>
          </a:p>
          <a:p>
            <a:pPr marL="0" indent="0">
              <a:buNone/>
            </a:pPr>
            <a:r>
              <a:rPr lang="nb-NO" dirty="0"/>
              <a:t>Å være et team betyr at den primære resultatenheten ikke lenger er individet – det er gruppens resultat som avgjør om de har lykkes eller ikke.</a:t>
            </a:r>
          </a:p>
          <a:p>
            <a:pPr marL="0" indent="0">
              <a:buNone/>
            </a:pPr>
            <a:r>
              <a:rPr lang="nb-NO" dirty="0"/>
              <a:t>			</a:t>
            </a:r>
            <a:r>
              <a:rPr lang="nb-NO" i="1" dirty="0"/>
              <a:t> –Henning Bang, organisasjonspsykolog</a:t>
            </a:r>
          </a:p>
        </p:txBody>
      </p:sp>
      <p:pic>
        <p:nvPicPr>
          <p:cNvPr id="4" name="Bilde 3">
            <a:extLst>
              <a:ext uri="{FF2B5EF4-FFF2-40B4-BE49-F238E27FC236}">
                <a16:creationId xmlns:a16="http://schemas.microsoft.com/office/drawing/2014/main" id="{AD091634-3407-4584-BC5C-9047318C53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04440" y="131671"/>
            <a:ext cx="789477" cy="789477"/>
          </a:xfrm>
          <a:prstGeom prst="rect">
            <a:avLst/>
          </a:prstGeom>
        </p:spPr>
      </p:pic>
    </p:spTree>
    <p:extLst>
      <p:ext uri="{BB962C8B-B14F-4D97-AF65-F5344CB8AC3E}">
        <p14:creationId xmlns:p14="http://schemas.microsoft.com/office/powerpoint/2010/main" val="1273204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275AC82-6686-4E10-9360-97D37E4E2DC2}"/>
              </a:ext>
            </a:extLst>
          </p:cNvPr>
          <p:cNvSpPr>
            <a:spLocks noGrp="1"/>
          </p:cNvSpPr>
          <p:nvPr>
            <p:ph type="title"/>
          </p:nvPr>
        </p:nvSpPr>
        <p:spPr/>
        <p:txBody>
          <a:bodyPr/>
          <a:lstStyle/>
          <a:p>
            <a:r>
              <a:rPr lang="nb-NO" dirty="0"/>
              <a:t>Teamets 5 R-er</a:t>
            </a:r>
          </a:p>
        </p:txBody>
      </p:sp>
      <p:graphicFrame>
        <p:nvGraphicFramePr>
          <p:cNvPr id="5" name="Plassholder for innhold 4">
            <a:extLst>
              <a:ext uri="{FF2B5EF4-FFF2-40B4-BE49-F238E27FC236}">
                <a16:creationId xmlns:a16="http://schemas.microsoft.com/office/drawing/2014/main" id="{E2B95E90-7B32-42DC-AA82-F4A5B803ADB9}"/>
              </a:ext>
            </a:extLst>
          </p:cNvPr>
          <p:cNvGraphicFramePr>
            <a:graphicFrameLocks noGrp="1"/>
          </p:cNvGraphicFramePr>
          <p:nvPr>
            <p:ph idx="1"/>
            <p:extLst>
              <p:ext uri="{D42A27DB-BD31-4B8C-83A1-F6EECF244321}">
                <p14:modId xmlns:p14="http://schemas.microsoft.com/office/powerpoint/2010/main" val="81736080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Bilde 3">
            <a:extLst>
              <a:ext uri="{FF2B5EF4-FFF2-40B4-BE49-F238E27FC236}">
                <a16:creationId xmlns:a16="http://schemas.microsoft.com/office/drawing/2014/main" id="{AD091634-3407-4584-BC5C-9047318C534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204440" y="131671"/>
            <a:ext cx="789477" cy="789477"/>
          </a:xfrm>
          <a:prstGeom prst="rect">
            <a:avLst/>
          </a:prstGeom>
        </p:spPr>
      </p:pic>
      <p:sp>
        <p:nvSpPr>
          <p:cNvPr id="7" name="TekstSylinder 6">
            <a:extLst>
              <a:ext uri="{FF2B5EF4-FFF2-40B4-BE49-F238E27FC236}">
                <a16:creationId xmlns:a16="http://schemas.microsoft.com/office/drawing/2014/main" id="{CD7ADFFB-1646-497A-B00C-F4FFA086628F}"/>
              </a:ext>
            </a:extLst>
          </p:cNvPr>
          <p:cNvSpPr txBox="1"/>
          <p:nvPr/>
        </p:nvSpPr>
        <p:spPr>
          <a:xfrm>
            <a:off x="994299" y="6310005"/>
            <a:ext cx="10919719" cy="307777"/>
          </a:xfrm>
          <a:prstGeom prst="rect">
            <a:avLst/>
          </a:prstGeom>
          <a:noFill/>
        </p:spPr>
        <p:txBody>
          <a:bodyPr wrap="square" rtlCol="0">
            <a:spAutoFit/>
          </a:bodyPr>
          <a:lstStyle/>
          <a:p>
            <a:r>
              <a:rPr lang="nb-NO" sz="1400" dirty="0" err="1"/>
              <a:t>Gotvassli</a:t>
            </a:r>
            <a:r>
              <a:rPr lang="nb-NO" sz="1400" dirty="0"/>
              <a:t>, K.Å. (2015)Kunnskap, kunnskapsutvikling og kunnskapsledelse i organisasjoner</a:t>
            </a:r>
          </a:p>
        </p:txBody>
      </p:sp>
    </p:spTree>
    <p:extLst>
      <p:ext uri="{BB962C8B-B14F-4D97-AF65-F5344CB8AC3E}">
        <p14:creationId xmlns:p14="http://schemas.microsoft.com/office/powerpoint/2010/main" val="1601664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3275AC82-6686-4E10-9360-97D37E4E2DC2}"/>
              </a:ext>
            </a:extLst>
          </p:cNvPr>
          <p:cNvSpPr>
            <a:spLocks noGrp="1"/>
          </p:cNvSpPr>
          <p:nvPr>
            <p:ph type="title"/>
          </p:nvPr>
        </p:nvSpPr>
        <p:spPr>
          <a:xfrm>
            <a:off x="640080" y="325369"/>
            <a:ext cx="4368602" cy="1956841"/>
          </a:xfrm>
        </p:spPr>
        <p:txBody>
          <a:bodyPr anchor="b">
            <a:normAutofit/>
          </a:bodyPr>
          <a:lstStyle/>
          <a:p>
            <a:r>
              <a:rPr lang="nb-NO" sz="4200"/>
              <a:t>Elementer for å skape tillit i et team/gruppe</a:t>
            </a:r>
          </a:p>
        </p:txBody>
      </p:sp>
      <p:sp>
        <p:nvSpPr>
          <p:cNvPr id="3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lassholder for innhold 10">
            <a:extLst>
              <a:ext uri="{FF2B5EF4-FFF2-40B4-BE49-F238E27FC236}">
                <a16:creationId xmlns:a16="http://schemas.microsoft.com/office/drawing/2014/main" id="{5F30040E-4831-4BE3-B49B-0CEBFE7395F5}"/>
              </a:ext>
            </a:extLst>
          </p:cNvPr>
          <p:cNvSpPr>
            <a:spLocks noGrp="1"/>
          </p:cNvSpPr>
          <p:nvPr>
            <p:ph idx="1"/>
          </p:nvPr>
        </p:nvSpPr>
        <p:spPr>
          <a:xfrm>
            <a:off x="640080" y="2872899"/>
            <a:ext cx="4243589" cy="3320668"/>
          </a:xfrm>
        </p:spPr>
        <p:txBody>
          <a:bodyPr>
            <a:normAutofit/>
          </a:bodyPr>
          <a:lstStyle/>
          <a:p>
            <a:r>
              <a:rPr lang="nb-NO" sz="2200"/>
              <a:t>Trygghet og åpenhet for feil og utilstrekkelighet</a:t>
            </a:r>
          </a:p>
          <a:p>
            <a:r>
              <a:rPr lang="nb-NO" sz="2200"/>
              <a:t>Konfidensialitet</a:t>
            </a:r>
          </a:p>
          <a:p>
            <a:r>
              <a:rPr lang="nb-NO" sz="2200"/>
              <a:t>Lojalitet</a:t>
            </a:r>
          </a:p>
          <a:p>
            <a:r>
              <a:rPr lang="nb-NO" sz="2200"/>
              <a:t>Verdifelleskap</a:t>
            </a:r>
          </a:p>
          <a:p>
            <a:r>
              <a:rPr lang="nb-NO" sz="2200"/>
              <a:t>Forutsigbarhet</a:t>
            </a:r>
          </a:p>
          <a:p>
            <a:r>
              <a:rPr lang="nb-NO" sz="2200"/>
              <a:t>Tiltro til teamets evne til å løse oppgavene</a:t>
            </a:r>
          </a:p>
          <a:p>
            <a:endParaRPr lang="nb-NO" sz="2200"/>
          </a:p>
          <a:p>
            <a:endParaRPr lang="nb-NO" sz="2200"/>
          </a:p>
        </p:txBody>
      </p:sp>
      <p:pic>
        <p:nvPicPr>
          <p:cNvPr id="13" name="Bilde 12">
            <a:extLst>
              <a:ext uri="{FF2B5EF4-FFF2-40B4-BE49-F238E27FC236}">
                <a16:creationId xmlns:a16="http://schemas.microsoft.com/office/drawing/2014/main" id="{2CAEAD87-9191-418F-868C-FA14ECDA88CF}"/>
              </a:ext>
            </a:extLst>
          </p:cNvPr>
          <p:cNvPicPr>
            <a:picLocks noChangeAspect="1"/>
          </p:cNvPicPr>
          <p:nvPr/>
        </p:nvPicPr>
        <p:blipFill rotWithShape="1">
          <a:blip r:embed="rId2"/>
          <a:srcRect l="15613" r="21948"/>
          <a:stretch/>
        </p:blipFill>
        <p:spPr>
          <a:xfrm>
            <a:off x="6010275" y="10"/>
            <a:ext cx="6180202"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4" name="Bilde 3">
            <a:extLst>
              <a:ext uri="{FF2B5EF4-FFF2-40B4-BE49-F238E27FC236}">
                <a16:creationId xmlns:a16="http://schemas.microsoft.com/office/drawing/2014/main" id="{AD091634-3407-4584-BC5C-9047318C53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4440" y="131671"/>
            <a:ext cx="789477" cy="789477"/>
          </a:xfrm>
          <a:prstGeom prst="rect">
            <a:avLst/>
          </a:prstGeom>
        </p:spPr>
      </p:pic>
      <p:sp>
        <p:nvSpPr>
          <p:cNvPr id="12" name="TekstSylinder 11">
            <a:extLst>
              <a:ext uri="{FF2B5EF4-FFF2-40B4-BE49-F238E27FC236}">
                <a16:creationId xmlns:a16="http://schemas.microsoft.com/office/drawing/2014/main" id="{33FE5CCF-59FB-4681-88D8-96A40E587FBC}"/>
              </a:ext>
            </a:extLst>
          </p:cNvPr>
          <p:cNvSpPr txBox="1"/>
          <p:nvPr/>
        </p:nvSpPr>
        <p:spPr>
          <a:xfrm>
            <a:off x="605586" y="6218006"/>
            <a:ext cx="4492100" cy="307777"/>
          </a:xfrm>
          <a:prstGeom prst="rect">
            <a:avLst/>
          </a:prstGeom>
          <a:noFill/>
        </p:spPr>
        <p:txBody>
          <a:bodyPr wrap="square" rtlCol="0">
            <a:spAutoFit/>
          </a:bodyPr>
          <a:lstStyle/>
          <a:p>
            <a:pPr>
              <a:spcAft>
                <a:spcPts val="600"/>
              </a:spcAft>
            </a:pPr>
            <a:r>
              <a:rPr lang="nb-NO" sz="1400" dirty="0"/>
              <a:t>Ekelund, B.Z. Moe, T. (2014) Teamledelse og ledelsesteam</a:t>
            </a:r>
          </a:p>
        </p:txBody>
      </p:sp>
    </p:spTree>
    <p:extLst>
      <p:ext uri="{BB962C8B-B14F-4D97-AF65-F5344CB8AC3E}">
        <p14:creationId xmlns:p14="http://schemas.microsoft.com/office/powerpoint/2010/main" val="1842264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edia på Internett 4" title="Teamwork- very funny video">
            <a:hlinkClick r:id="" action="ppaction://media"/>
            <a:extLst>
              <a:ext uri="{FF2B5EF4-FFF2-40B4-BE49-F238E27FC236}">
                <a16:creationId xmlns:a16="http://schemas.microsoft.com/office/drawing/2014/main" id="{BA6EE49A-29E5-42E3-9BAC-379868292757}"/>
              </a:ext>
            </a:extLst>
          </p:cNvPr>
          <p:cNvPicPr>
            <a:picLocks noGrp="1" noRot="1" noChangeAspect="1"/>
          </p:cNvPicPr>
          <p:nvPr>
            <p:ph idx="1"/>
            <a:videoFile r:link="rId1"/>
          </p:nvPr>
        </p:nvPicPr>
        <p:blipFill>
          <a:blip r:embed="rId3"/>
          <a:stretch>
            <a:fillRect/>
          </a:stretch>
        </p:blipFill>
        <p:spPr>
          <a:xfrm>
            <a:off x="1738666" y="131671"/>
            <a:ext cx="8874465" cy="6655243"/>
          </a:xfrm>
          <a:prstGeom prst="rect">
            <a:avLst/>
          </a:prstGeom>
        </p:spPr>
      </p:pic>
      <p:pic>
        <p:nvPicPr>
          <p:cNvPr id="4" name="Bilde 3">
            <a:extLst>
              <a:ext uri="{FF2B5EF4-FFF2-40B4-BE49-F238E27FC236}">
                <a16:creationId xmlns:a16="http://schemas.microsoft.com/office/drawing/2014/main" id="{AD091634-3407-4584-BC5C-9047318C53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4440" y="131671"/>
            <a:ext cx="789477" cy="789477"/>
          </a:xfrm>
          <a:prstGeom prst="rect">
            <a:avLst/>
          </a:prstGeom>
        </p:spPr>
      </p:pic>
    </p:spTree>
    <p:extLst>
      <p:ext uri="{BB962C8B-B14F-4D97-AF65-F5344CB8AC3E}">
        <p14:creationId xmlns:p14="http://schemas.microsoft.com/office/powerpoint/2010/main" val="3890612367"/>
      </p:ext>
    </p:extLst>
  </p:cSld>
  <p:clrMapOvr>
    <a:masterClrMapping/>
  </p:clrMapOvr>
  <p:timing>
    <p:tnLst>
      <p:par>
        <p:cTn id="1" dur="indefinite" restart="never" nodeType="tmRoot">
          <p:childTnLst>
            <p:video>
              <p:cMediaNode vol="80000">
                <p:cTn id="2" fill="hold" display="0">
                  <p:stCondLst>
                    <p:cond delay="indefinite"/>
                  </p:stCondLst>
                </p:cTn>
                <p:tgtEl>
                  <p:spTgt spid="5"/>
                </p:tgtEl>
              </p:cMediaNode>
            </p:video>
            <p:seq concurrent="1" nextAc="seek">
              <p:cTn id="3" restart="whenNotActive" fill="hold" evtFilter="cancelBubble" nodeType="interactiveSeq">
                <p:stCondLst>
                  <p:cond evt="onClick" delay="0">
                    <p:tgtEl>
                      <p:spTgt spid="5"/>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p:cTn id="7"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275AC82-6686-4E10-9360-97D37E4E2DC2}"/>
              </a:ext>
            </a:extLst>
          </p:cNvPr>
          <p:cNvSpPr>
            <a:spLocks noGrp="1"/>
          </p:cNvSpPr>
          <p:nvPr>
            <p:ph type="title"/>
          </p:nvPr>
        </p:nvSpPr>
        <p:spPr>
          <a:xfrm>
            <a:off x="563888" y="20669"/>
            <a:ext cx="10515600" cy="1255682"/>
          </a:xfrm>
        </p:spPr>
        <p:txBody>
          <a:bodyPr/>
          <a:lstStyle/>
          <a:p>
            <a:r>
              <a:rPr lang="nb-NO" dirty="0"/>
              <a:t>Gruppeoppgave</a:t>
            </a:r>
          </a:p>
        </p:txBody>
      </p:sp>
      <p:sp>
        <p:nvSpPr>
          <p:cNvPr id="3" name="Plassholder for innhold 2">
            <a:extLst>
              <a:ext uri="{FF2B5EF4-FFF2-40B4-BE49-F238E27FC236}">
                <a16:creationId xmlns:a16="http://schemas.microsoft.com/office/drawing/2014/main" id="{C90FF06F-7917-468E-9F57-EF7A7BCABBAD}"/>
              </a:ext>
            </a:extLst>
          </p:cNvPr>
          <p:cNvSpPr>
            <a:spLocks noGrp="1"/>
          </p:cNvSpPr>
          <p:nvPr>
            <p:ph idx="1"/>
          </p:nvPr>
        </p:nvSpPr>
        <p:spPr>
          <a:xfrm>
            <a:off x="626364" y="1031906"/>
            <a:ext cx="10515600" cy="5303144"/>
          </a:xfrm>
        </p:spPr>
        <p:txBody>
          <a:bodyPr/>
          <a:lstStyle/>
          <a:p>
            <a:pPr marL="0" indent="0">
              <a:buNone/>
            </a:pPr>
            <a:r>
              <a:rPr lang="nb-NO" sz="2000" i="1" dirty="0"/>
              <a:t>Dere er et ganske nyvalgt fylkesstyre, har møttes en gang før som styre, og kjenner hverandre litt. </a:t>
            </a:r>
            <a:r>
              <a:rPr lang="nb-NO" sz="2000" i="1" dirty="0">
                <a:sym typeface="Wingdings" panose="05000000000000000000" pitchFamily="2" charset="2"/>
              </a:rPr>
              <a:t>Nå skal dere ta for dere </a:t>
            </a:r>
            <a:r>
              <a:rPr lang="nb-NO" sz="2000" i="1" dirty="0">
                <a:sym typeface="Wingdings" panose="05000000000000000000" pitchFamily="2" charset="2"/>
                <a:hlinkClick r:id="rId2"/>
              </a:rPr>
              <a:t>organisasjonens handlingsplan</a:t>
            </a:r>
            <a:r>
              <a:rPr lang="nb-NO" sz="2000" i="1" dirty="0">
                <a:sym typeface="Wingdings" panose="05000000000000000000" pitchFamily="2" charset="2"/>
              </a:rPr>
              <a:t> og lage et </a:t>
            </a:r>
            <a:r>
              <a:rPr lang="nb-NO" sz="2000" i="1" dirty="0" err="1">
                <a:sym typeface="Wingdings" panose="05000000000000000000" pitchFamily="2" charset="2"/>
              </a:rPr>
              <a:t>årshjul</a:t>
            </a:r>
            <a:r>
              <a:rPr lang="nb-NO" sz="2000" i="1" dirty="0">
                <a:sym typeface="Wingdings" panose="05000000000000000000" pitchFamily="2" charset="2"/>
              </a:rPr>
              <a:t> med oppgaver og ansvarlige. </a:t>
            </a:r>
          </a:p>
          <a:p>
            <a:pPr marL="0" indent="0">
              <a:buNone/>
            </a:pPr>
            <a:endParaRPr lang="nb-NO" sz="2000" i="1" dirty="0">
              <a:sym typeface="Wingdings" panose="05000000000000000000" pitchFamily="2" charset="2"/>
            </a:endParaRPr>
          </a:p>
          <a:p>
            <a:pPr>
              <a:buFontTx/>
              <a:buChar char="-"/>
            </a:pPr>
            <a:r>
              <a:rPr lang="nb-NO" i="1" dirty="0">
                <a:sym typeface="Wingdings" panose="05000000000000000000" pitchFamily="2" charset="2"/>
              </a:rPr>
              <a:t>Hvordan gå frem for å få en felles handlingsplan som blir forpliktende for alle styremedlemmer, når dere skal ta hensyn til styrets motivasjon og samspill? Noter ned tips og ideer, og dere deler de 3 beste tipsene i plenum etterpå!</a:t>
            </a:r>
          </a:p>
          <a:p>
            <a:pPr marL="0" indent="0">
              <a:buNone/>
            </a:pPr>
            <a:endParaRPr lang="nb-NO" i="1" dirty="0">
              <a:sym typeface="Wingdings" panose="05000000000000000000" pitchFamily="2" charset="2"/>
            </a:endParaRPr>
          </a:p>
          <a:p>
            <a:pPr marL="0" indent="0">
              <a:buNone/>
            </a:pPr>
            <a:endParaRPr lang="nb-NO" i="1" dirty="0"/>
          </a:p>
        </p:txBody>
      </p:sp>
      <p:pic>
        <p:nvPicPr>
          <p:cNvPr id="4" name="Bilde 3">
            <a:extLst>
              <a:ext uri="{FF2B5EF4-FFF2-40B4-BE49-F238E27FC236}">
                <a16:creationId xmlns:a16="http://schemas.microsoft.com/office/drawing/2014/main" id="{AD091634-3407-4584-BC5C-9047318C53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4440" y="131671"/>
            <a:ext cx="789477" cy="789477"/>
          </a:xfrm>
          <a:prstGeom prst="rect">
            <a:avLst/>
          </a:prstGeom>
        </p:spPr>
      </p:pic>
      <p:pic>
        <p:nvPicPr>
          <p:cNvPr id="5" name="Bilde 4">
            <a:extLst>
              <a:ext uri="{FF2B5EF4-FFF2-40B4-BE49-F238E27FC236}">
                <a16:creationId xmlns:a16="http://schemas.microsoft.com/office/drawing/2014/main" id="{C6AA39B1-370F-4FC6-9812-9B16177995FB}"/>
              </a:ext>
            </a:extLst>
          </p:cNvPr>
          <p:cNvPicPr>
            <a:picLocks noChangeAspect="1"/>
          </p:cNvPicPr>
          <p:nvPr/>
        </p:nvPicPr>
        <p:blipFill>
          <a:blip r:embed="rId4"/>
          <a:stretch>
            <a:fillRect/>
          </a:stretch>
        </p:blipFill>
        <p:spPr>
          <a:xfrm>
            <a:off x="-165168" y="4230592"/>
            <a:ext cx="3973688" cy="2235200"/>
          </a:xfrm>
          <a:prstGeom prst="rect">
            <a:avLst/>
          </a:prstGeom>
        </p:spPr>
      </p:pic>
      <p:pic>
        <p:nvPicPr>
          <p:cNvPr id="6" name="Bilde 5">
            <a:extLst>
              <a:ext uri="{FF2B5EF4-FFF2-40B4-BE49-F238E27FC236}">
                <a16:creationId xmlns:a16="http://schemas.microsoft.com/office/drawing/2014/main" id="{2FE6B3B3-D048-4E94-A386-2E316B1B7410}"/>
              </a:ext>
            </a:extLst>
          </p:cNvPr>
          <p:cNvPicPr>
            <a:picLocks noChangeAspect="1"/>
          </p:cNvPicPr>
          <p:nvPr/>
        </p:nvPicPr>
        <p:blipFill>
          <a:blip r:embed="rId5"/>
          <a:stretch>
            <a:fillRect/>
          </a:stretch>
        </p:blipFill>
        <p:spPr>
          <a:xfrm>
            <a:off x="8105312" y="4234024"/>
            <a:ext cx="4036665" cy="2492305"/>
          </a:xfrm>
          <a:prstGeom prst="rect">
            <a:avLst/>
          </a:prstGeom>
        </p:spPr>
      </p:pic>
      <p:pic>
        <p:nvPicPr>
          <p:cNvPr id="7" name="Bilde 6">
            <a:extLst>
              <a:ext uri="{FF2B5EF4-FFF2-40B4-BE49-F238E27FC236}">
                <a16:creationId xmlns:a16="http://schemas.microsoft.com/office/drawing/2014/main" id="{5925CEEA-BB75-4EBE-9D67-FE2A10914D29}"/>
              </a:ext>
            </a:extLst>
          </p:cNvPr>
          <p:cNvPicPr>
            <a:picLocks noChangeAspect="1"/>
          </p:cNvPicPr>
          <p:nvPr/>
        </p:nvPicPr>
        <p:blipFill>
          <a:blip r:embed="rId6"/>
          <a:stretch>
            <a:fillRect/>
          </a:stretch>
        </p:blipFill>
        <p:spPr>
          <a:xfrm>
            <a:off x="3808520" y="4230592"/>
            <a:ext cx="4359769" cy="2452370"/>
          </a:xfrm>
          <a:prstGeom prst="rect">
            <a:avLst/>
          </a:prstGeom>
        </p:spPr>
      </p:pic>
    </p:spTree>
    <p:extLst>
      <p:ext uri="{BB962C8B-B14F-4D97-AF65-F5344CB8AC3E}">
        <p14:creationId xmlns:p14="http://schemas.microsoft.com/office/powerpoint/2010/main" val="3113001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2565376" y="2459504"/>
            <a:ext cx="7416824" cy="1938992"/>
          </a:xfrm>
          <a:prstGeom prst="rect">
            <a:avLst/>
          </a:prstGeom>
        </p:spPr>
        <p:txBody>
          <a:bodyPr wrap="square">
            <a:spAutoFit/>
          </a:bodyPr>
          <a:lstStyle/>
          <a:p>
            <a:pPr>
              <a:buNone/>
            </a:pPr>
            <a:r>
              <a:rPr lang="nb-NO" sz="4000" dirty="0"/>
              <a:t>”Fasthet i det sentrale, frihet i det perifere, kjærlighet i alt.”</a:t>
            </a:r>
          </a:p>
          <a:p>
            <a:pPr>
              <a:buNone/>
            </a:pPr>
            <a:r>
              <a:rPr lang="nb-NO" sz="4000" dirty="0">
                <a:solidFill>
                  <a:srgbClr val="002060"/>
                </a:solidFill>
                <a:effectLst>
                  <a:outerShdw blurRad="38100" dist="38100" dir="2700000" algn="tl">
                    <a:srgbClr val="000000">
                      <a:alpha val="43137"/>
                    </a:srgbClr>
                  </a:outerShdw>
                </a:effectLst>
              </a:rPr>
              <a:t>			</a:t>
            </a:r>
            <a:r>
              <a:rPr lang="nb-NO" sz="1600" dirty="0"/>
              <a:t>Filosofen og biskopen </a:t>
            </a:r>
            <a:r>
              <a:rPr lang="nb-NO" sz="1600" dirty="0" err="1"/>
              <a:t>Aurelius</a:t>
            </a:r>
            <a:r>
              <a:rPr lang="nb-NO" sz="1600" dirty="0"/>
              <a:t> </a:t>
            </a:r>
            <a:r>
              <a:rPr lang="nb-NO" sz="1600" dirty="0" err="1"/>
              <a:t>Augustin</a:t>
            </a:r>
            <a:r>
              <a:rPr lang="nb-NO" sz="1600" dirty="0"/>
              <a:t>, 400 </a:t>
            </a:r>
            <a:r>
              <a:rPr lang="nb-NO" sz="1600" dirty="0" err="1"/>
              <a:t>e.kr</a:t>
            </a:r>
            <a:endParaRPr lang="nb-NO" sz="1600" dirty="0">
              <a:solidFill>
                <a:srgbClr val="002060"/>
              </a:solidFill>
              <a:effectLst>
                <a:outerShdw blurRad="38100" dist="38100" dir="2700000" algn="tl">
                  <a:srgbClr val="000000">
                    <a:alpha val="43137"/>
                  </a:srgbClr>
                </a:outerShdw>
              </a:effectLst>
            </a:endParaRPr>
          </a:p>
        </p:txBody>
      </p:sp>
      <p:sp>
        <p:nvSpPr>
          <p:cNvPr id="8" name="Rektangel 7"/>
          <p:cNvSpPr/>
          <p:nvPr/>
        </p:nvSpPr>
        <p:spPr>
          <a:xfrm>
            <a:off x="2207568" y="260649"/>
            <a:ext cx="3548920" cy="1015663"/>
          </a:xfrm>
          <a:prstGeom prst="rect">
            <a:avLst/>
          </a:prstGeom>
        </p:spPr>
        <p:txBody>
          <a:bodyPr wrap="none">
            <a:spAutoFit/>
          </a:bodyPr>
          <a:lstStyle/>
          <a:p>
            <a:r>
              <a:rPr lang="nb-NO" sz="6000" b="1" dirty="0">
                <a:solidFill>
                  <a:srgbClr val="002060"/>
                </a:solidFill>
              </a:rPr>
              <a:t>Frivillighet</a:t>
            </a:r>
            <a:endParaRPr lang="nb-NO" sz="6000" dirty="0"/>
          </a:p>
        </p:txBody>
      </p:sp>
      <p:sp>
        <p:nvSpPr>
          <p:cNvPr id="9" name="Plassholder for lysbildenummer 8"/>
          <p:cNvSpPr>
            <a:spLocks noGrp="1"/>
          </p:cNvSpPr>
          <p:nvPr>
            <p:ph type="sldNum" sz="quarter" idx="12"/>
          </p:nvPr>
        </p:nvSpPr>
        <p:spPr/>
        <p:txBody>
          <a:bodyPr/>
          <a:lstStyle/>
          <a:p>
            <a:fld id="{262ED68F-6DCA-4BF6-B41B-812A405BBD60}" type="slidenum">
              <a:rPr lang="nb-NO" smtClean="0"/>
              <a:pPr/>
              <a:t>18</a:t>
            </a:fld>
            <a:endParaRPr lang="nb-NO"/>
          </a:p>
        </p:txBody>
      </p:sp>
      <p:pic>
        <p:nvPicPr>
          <p:cNvPr id="2" name="Picture 2" descr="Relatert bilde">
            <a:extLst>
              <a:ext uri="{FF2B5EF4-FFF2-40B4-BE49-F238E27FC236}">
                <a16:creationId xmlns:a16="http://schemas.microsoft.com/office/drawing/2014/main" id="{99AA1655-2D98-4D59-A716-4F18C8B253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7738" y="4529255"/>
            <a:ext cx="3262670" cy="1827095"/>
          </a:xfrm>
          <a:prstGeom prst="rect">
            <a:avLst/>
          </a:prstGeom>
          <a:noFill/>
          <a:extLst>
            <a:ext uri="{909E8E84-426E-40DD-AFC4-6F175D3DCCD1}">
              <a14:hiddenFill xmlns:a14="http://schemas.microsoft.com/office/drawing/2010/main">
                <a:solidFill>
                  <a:srgbClr val="FFFFFF"/>
                </a:solidFill>
              </a14:hiddenFill>
            </a:ext>
          </a:extLst>
        </p:spPr>
      </p:pic>
      <p:pic>
        <p:nvPicPr>
          <p:cNvPr id="3" name="Bilde 2">
            <a:extLst>
              <a:ext uri="{FF2B5EF4-FFF2-40B4-BE49-F238E27FC236}">
                <a16:creationId xmlns:a16="http://schemas.microsoft.com/office/drawing/2014/main" id="{F8D76CB9-1217-4C95-A2C6-5AD6472FAE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4440" y="131671"/>
            <a:ext cx="789477" cy="789477"/>
          </a:xfrm>
          <a:prstGeom prst="rect">
            <a:avLst/>
          </a:prstGeom>
        </p:spPr>
      </p:pic>
    </p:spTree>
    <p:extLst>
      <p:ext uri="{BB962C8B-B14F-4D97-AF65-F5344CB8AC3E}">
        <p14:creationId xmlns:p14="http://schemas.microsoft.com/office/powerpoint/2010/main" val="1924227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tel 11">
            <a:extLst>
              <a:ext uri="{FF2B5EF4-FFF2-40B4-BE49-F238E27FC236}">
                <a16:creationId xmlns:a16="http://schemas.microsoft.com/office/drawing/2014/main" id="{D2DE8CFF-32A2-4BC2-80FF-B97FA975AE95}"/>
              </a:ext>
            </a:extLst>
          </p:cNvPr>
          <p:cNvSpPr>
            <a:spLocks noGrp="1"/>
          </p:cNvSpPr>
          <p:nvPr>
            <p:ph type="title"/>
          </p:nvPr>
        </p:nvSpPr>
        <p:spPr/>
        <p:txBody>
          <a:bodyPr/>
          <a:lstStyle/>
          <a:p>
            <a:r>
              <a:rPr lang="nb-NO" dirty="0"/>
              <a:t>Temaer </a:t>
            </a:r>
          </a:p>
        </p:txBody>
      </p:sp>
      <p:sp>
        <p:nvSpPr>
          <p:cNvPr id="3" name="Plassholder for innhold 2">
            <a:extLst>
              <a:ext uri="{FF2B5EF4-FFF2-40B4-BE49-F238E27FC236}">
                <a16:creationId xmlns:a16="http://schemas.microsoft.com/office/drawing/2014/main" id="{3C29CA3C-A96E-428B-AF7F-81011D1E3761}"/>
              </a:ext>
            </a:extLst>
          </p:cNvPr>
          <p:cNvSpPr>
            <a:spLocks noGrp="1"/>
          </p:cNvSpPr>
          <p:nvPr>
            <p:ph sz="half" idx="1"/>
          </p:nvPr>
        </p:nvSpPr>
        <p:spPr>
          <a:xfrm>
            <a:off x="838200" y="1479396"/>
            <a:ext cx="5181600" cy="4351338"/>
          </a:xfrm>
        </p:spPr>
        <p:txBody>
          <a:bodyPr/>
          <a:lstStyle/>
          <a:p>
            <a:endParaRPr lang="nb-NO" sz="1800" dirty="0">
              <a:effectLst/>
              <a:latin typeface="Calibri" panose="020F0502020204030204" pitchFamily="34" charset="0"/>
              <a:ea typeface="Calibri" panose="020F0502020204030204" pitchFamily="34" charset="0"/>
            </a:endParaRPr>
          </a:p>
          <a:p>
            <a:pPr marL="0" indent="0">
              <a:buNone/>
            </a:pPr>
            <a:endParaRPr lang="nb-NO" dirty="0"/>
          </a:p>
        </p:txBody>
      </p:sp>
      <p:graphicFrame>
        <p:nvGraphicFramePr>
          <p:cNvPr id="17" name="Plassholder for innhold 12">
            <a:extLst>
              <a:ext uri="{FF2B5EF4-FFF2-40B4-BE49-F238E27FC236}">
                <a16:creationId xmlns:a16="http://schemas.microsoft.com/office/drawing/2014/main" id="{D70E4B88-DE45-42CF-BAF3-ED14C3F5B0C1}"/>
              </a:ext>
            </a:extLst>
          </p:cNvPr>
          <p:cNvGraphicFramePr>
            <a:graphicFrameLocks noGrp="1"/>
          </p:cNvGraphicFramePr>
          <p:nvPr>
            <p:ph sz="half" idx="2"/>
            <p:extLst>
              <p:ext uri="{D42A27DB-BD31-4B8C-83A1-F6EECF244321}">
                <p14:modId xmlns:p14="http://schemas.microsoft.com/office/powerpoint/2010/main" val="4146795331"/>
              </p:ext>
            </p:extLst>
          </p:nvPr>
        </p:nvGraphicFramePr>
        <p:xfrm>
          <a:off x="771525" y="1744663"/>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Bilde 8">
            <a:extLst>
              <a:ext uri="{FF2B5EF4-FFF2-40B4-BE49-F238E27FC236}">
                <a16:creationId xmlns:a16="http://schemas.microsoft.com/office/drawing/2014/main" id="{4B8420C2-1AA3-4B4D-BF56-4AF85FCA226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204440" y="131671"/>
            <a:ext cx="789477" cy="789477"/>
          </a:xfrm>
          <a:prstGeom prst="rect">
            <a:avLst/>
          </a:prstGeom>
        </p:spPr>
      </p:pic>
      <p:pic>
        <p:nvPicPr>
          <p:cNvPr id="2" name="Bilde 1">
            <a:extLst>
              <a:ext uri="{FF2B5EF4-FFF2-40B4-BE49-F238E27FC236}">
                <a16:creationId xmlns:a16="http://schemas.microsoft.com/office/drawing/2014/main" id="{933086C6-EADC-45FB-8CDB-9FA8986A375C}"/>
              </a:ext>
            </a:extLst>
          </p:cNvPr>
          <p:cNvPicPr>
            <a:picLocks noChangeAspect="1"/>
          </p:cNvPicPr>
          <p:nvPr/>
        </p:nvPicPr>
        <p:blipFill rotWithShape="1">
          <a:blip r:embed="rId8"/>
          <a:srcRect l="54533" t="3900" r="4533" b="21742"/>
          <a:stretch/>
        </p:blipFill>
        <p:spPr>
          <a:xfrm>
            <a:off x="6324601" y="236656"/>
            <a:ext cx="4686300" cy="6384688"/>
          </a:xfrm>
          <a:prstGeom prst="rect">
            <a:avLst/>
          </a:prstGeom>
        </p:spPr>
      </p:pic>
    </p:spTree>
    <p:extLst>
      <p:ext uri="{BB962C8B-B14F-4D97-AF65-F5344CB8AC3E}">
        <p14:creationId xmlns:p14="http://schemas.microsoft.com/office/powerpoint/2010/main" val="4075707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tel 21">
            <a:extLst>
              <a:ext uri="{FF2B5EF4-FFF2-40B4-BE49-F238E27FC236}">
                <a16:creationId xmlns:a16="http://schemas.microsoft.com/office/drawing/2014/main" id="{96D1E665-C6AA-4774-81E6-E404F893A840}"/>
              </a:ext>
            </a:extLst>
          </p:cNvPr>
          <p:cNvSpPr>
            <a:spLocks noGrp="1"/>
          </p:cNvSpPr>
          <p:nvPr>
            <p:ph type="title"/>
          </p:nvPr>
        </p:nvSpPr>
        <p:spPr>
          <a:xfrm>
            <a:off x="838200" y="365125"/>
            <a:ext cx="10515600" cy="1152957"/>
          </a:xfrm>
        </p:spPr>
        <p:txBody>
          <a:bodyPr>
            <a:normAutofit fontScale="90000"/>
          </a:bodyPr>
          <a:lstStyle/>
          <a:p>
            <a:r>
              <a:rPr lang="nb-NO" dirty="0"/>
              <a:t>De store spørsmålene</a:t>
            </a:r>
            <a:br>
              <a:rPr lang="en-US" dirty="0"/>
            </a:br>
            <a:endParaRPr lang="nb-NO" dirty="0"/>
          </a:p>
        </p:txBody>
      </p:sp>
      <p:sp>
        <p:nvSpPr>
          <p:cNvPr id="23" name="Plassholder for innhold 22">
            <a:extLst>
              <a:ext uri="{FF2B5EF4-FFF2-40B4-BE49-F238E27FC236}">
                <a16:creationId xmlns:a16="http://schemas.microsoft.com/office/drawing/2014/main" id="{BE2387B8-544B-49F1-8DD3-936CC77096A8}"/>
              </a:ext>
            </a:extLst>
          </p:cNvPr>
          <p:cNvSpPr>
            <a:spLocks noGrp="1"/>
          </p:cNvSpPr>
          <p:nvPr>
            <p:ph sz="half" idx="1"/>
          </p:nvPr>
        </p:nvSpPr>
        <p:spPr>
          <a:xfrm>
            <a:off x="838200" y="1930864"/>
            <a:ext cx="5038726" cy="3627530"/>
          </a:xfrm>
        </p:spPr>
        <p:txBody>
          <a:bodyPr>
            <a:normAutofit/>
          </a:bodyPr>
          <a:lstStyle/>
          <a:p>
            <a:r>
              <a:rPr lang="nb-NO" sz="3200" dirty="0"/>
              <a:t>Hvem har ansvaret for å motivere oss?</a:t>
            </a:r>
          </a:p>
          <a:p>
            <a:r>
              <a:rPr lang="nb-NO" sz="3200" dirty="0"/>
              <a:t>Hvordan finner du ut hva som motiverer andre?</a:t>
            </a:r>
          </a:p>
          <a:p>
            <a:r>
              <a:rPr lang="nb-NO" sz="3200" dirty="0"/>
              <a:t>Hvor langt skal du strekke deg for å motivere andre?</a:t>
            </a:r>
          </a:p>
        </p:txBody>
      </p:sp>
      <p:sp>
        <p:nvSpPr>
          <p:cNvPr id="3" name="Plassholder for innhold 2">
            <a:extLst>
              <a:ext uri="{FF2B5EF4-FFF2-40B4-BE49-F238E27FC236}">
                <a16:creationId xmlns:a16="http://schemas.microsoft.com/office/drawing/2014/main" id="{3C29CA3C-A96E-428B-AF7F-81011D1E3761}"/>
              </a:ext>
            </a:extLst>
          </p:cNvPr>
          <p:cNvSpPr>
            <a:spLocks noGrp="1"/>
          </p:cNvSpPr>
          <p:nvPr>
            <p:ph sz="half" idx="2"/>
          </p:nvPr>
        </p:nvSpPr>
        <p:spPr/>
        <p:txBody>
          <a:bodyPr/>
          <a:lstStyle/>
          <a:p>
            <a:endParaRPr lang="nb-NO" dirty="0"/>
          </a:p>
          <a:p>
            <a:endParaRPr lang="nb-NO" dirty="0"/>
          </a:p>
        </p:txBody>
      </p:sp>
      <p:pic>
        <p:nvPicPr>
          <p:cNvPr id="9" name="Bilde 8">
            <a:extLst>
              <a:ext uri="{FF2B5EF4-FFF2-40B4-BE49-F238E27FC236}">
                <a16:creationId xmlns:a16="http://schemas.microsoft.com/office/drawing/2014/main" id="{4B8420C2-1AA3-4B4D-BF56-4AF85FCA22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04440" y="131671"/>
            <a:ext cx="789477" cy="789477"/>
          </a:xfrm>
          <a:prstGeom prst="rect">
            <a:avLst/>
          </a:prstGeom>
        </p:spPr>
      </p:pic>
      <p:sp>
        <p:nvSpPr>
          <p:cNvPr id="6" name="Plassholder for innhold 1">
            <a:extLst>
              <a:ext uri="{FF2B5EF4-FFF2-40B4-BE49-F238E27FC236}">
                <a16:creationId xmlns:a16="http://schemas.microsoft.com/office/drawing/2014/main" id="{B14AAC4A-B01F-4154-9158-D884674FDFFE}"/>
              </a:ext>
            </a:extLst>
          </p:cNvPr>
          <p:cNvSpPr txBox="1">
            <a:spLocks/>
          </p:cNvSpPr>
          <p:nvPr/>
        </p:nvSpPr>
        <p:spPr>
          <a:xfrm>
            <a:off x="6324600" y="1978025"/>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b-NO" dirty="0"/>
          </a:p>
        </p:txBody>
      </p:sp>
      <p:pic>
        <p:nvPicPr>
          <p:cNvPr id="24" name="Bilde 23">
            <a:extLst>
              <a:ext uri="{FF2B5EF4-FFF2-40B4-BE49-F238E27FC236}">
                <a16:creationId xmlns:a16="http://schemas.microsoft.com/office/drawing/2014/main" id="{DBACD20F-74F5-44CD-AF15-2056E97ABA80}"/>
              </a:ext>
            </a:extLst>
          </p:cNvPr>
          <p:cNvPicPr>
            <a:picLocks noChangeAspect="1"/>
          </p:cNvPicPr>
          <p:nvPr/>
        </p:nvPicPr>
        <p:blipFill>
          <a:blip r:embed="rId3"/>
          <a:stretch>
            <a:fillRect/>
          </a:stretch>
        </p:blipFill>
        <p:spPr>
          <a:xfrm>
            <a:off x="6896100" y="1978025"/>
            <a:ext cx="4610100" cy="3580369"/>
          </a:xfrm>
          <a:prstGeom prst="rect">
            <a:avLst/>
          </a:prstGeom>
        </p:spPr>
      </p:pic>
    </p:spTree>
    <p:extLst>
      <p:ext uri="{BB962C8B-B14F-4D97-AF65-F5344CB8AC3E}">
        <p14:creationId xmlns:p14="http://schemas.microsoft.com/office/powerpoint/2010/main" val="26235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3">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tel 3">
            <a:extLst>
              <a:ext uri="{FF2B5EF4-FFF2-40B4-BE49-F238E27FC236}">
                <a16:creationId xmlns:a16="http://schemas.microsoft.com/office/drawing/2014/main" id="{B455545C-291E-4428-8F3F-4D07317672E6}"/>
              </a:ext>
            </a:extLst>
          </p:cNvPr>
          <p:cNvSpPr>
            <a:spLocks noGrp="1"/>
          </p:cNvSpPr>
          <p:nvPr>
            <p:ph type="title"/>
          </p:nvPr>
        </p:nvSpPr>
        <p:spPr>
          <a:xfrm>
            <a:off x="841248" y="548640"/>
            <a:ext cx="3600860" cy="2372113"/>
          </a:xfrm>
        </p:spPr>
        <p:txBody>
          <a:bodyPr>
            <a:normAutofit/>
          </a:bodyPr>
          <a:lstStyle/>
          <a:p>
            <a:r>
              <a:rPr lang="nb-NO" sz="3800" dirty="0"/>
              <a:t>Kort innføring i motivasjonsteori</a:t>
            </a:r>
            <a:br>
              <a:rPr lang="en-US" sz="3800" dirty="0"/>
            </a:br>
            <a:endParaRPr lang="nb-NO" sz="3800" dirty="0"/>
          </a:p>
        </p:txBody>
      </p:sp>
      <p:sp>
        <p:nvSpPr>
          <p:cNvPr id="2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3C29CA3C-A96E-428B-AF7F-81011D1E3761}"/>
              </a:ext>
            </a:extLst>
          </p:cNvPr>
          <p:cNvSpPr>
            <a:spLocks noGrp="1"/>
          </p:cNvSpPr>
          <p:nvPr>
            <p:ph idx="1"/>
          </p:nvPr>
        </p:nvSpPr>
        <p:spPr>
          <a:xfrm>
            <a:off x="5126418" y="552091"/>
            <a:ext cx="6224335" cy="5431536"/>
          </a:xfrm>
        </p:spPr>
        <p:txBody>
          <a:bodyPr anchor="ctr">
            <a:normAutofit/>
          </a:bodyPr>
          <a:lstStyle/>
          <a:p>
            <a:endParaRPr lang="nb-NO" sz="2200" dirty="0">
              <a:effectLst/>
              <a:latin typeface="Calibri" panose="020F0502020204030204" pitchFamily="34" charset="0"/>
              <a:ea typeface="Calibri" panose="020F0502020204030204" pitchFamily="34" charset="0"/>
            </a:endParaRPr>
          </a:p>
          <a:p>
            <a:pPr marL="0" indent="0">
              <a:buNone/>
            </a:pPr>
            <a:endParaRPr lang="nb-NO" sz="2200" dirty="0"/>
          </a:p>
        </p:txBody>
      </p:sp>
      <p:pic>
        <p:nvPicPr>
          <p:cNvPr id="9" name="Bilde 8">
            <a:extLst>
              <a:ext uri="{FF2B5EF4-FFF2-40B4-BE49-F238E27FC236}">
                <a16:creationId xmlns:a16="http://schemas.microsoft.com/office/drawing/2014/main" id="{4B8420C2-1AA3-4B4D-BF56-4AF85FCA22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04440" y="131671"/>
            <a:ext cx="789477" cy="789477"/>
          </a:xfrm>
          <a:prstGeom prst="rect">
            <a:avLst/>
          </a:prstGeom>
        </p:spPr>
      </p:pic>
      <p:sp>
        <p:nvSpPr>
          <p:cNvPr id="2" name="TekstSylinder 1">
            <a:extLst>
              <a:ext uri="{FF2B5EF4-FFF2-40B4-BE49-F238E27FC236}">
                <a16:creationId xmlns:a16="http://schemas.microsoft.com/office/drawing/2014/main" id="{36EA31F7-6F46-49D3-A583-2ED0217861A6}"/>
              </a:ext>
            </a:extLst>
          </p:cNvPr>
          <p:cNvSpPr txBox="1"/>
          <p:nvPr/>
        </p:nvSpPr>
        <p:spPr>
          <a:xfrm>
            <a:off x="5575178" y="706825"/>
            <a:ext cx="5049360" cy="5632311"/>
          </a:xfrm>
          <a:prstGeom prst="rect">
            <a:avLst/>
          </a:prstGeom>
          <a:noFill/>
        </p:spPr>
        <p:txBody>
          <a:bodyPr wrap="square" rtlCol="0">
            <a:spAutoFit/>
          </a:bodyPr>
          <a:lstStyle/>
          <a:p>
            <a:r>
              <a:rPr lang="nb-NO" dirty="0"/>
              <a:t>Motivasjon defineres ofte som - "de biologiske, psykologiske og sosiale faktorene som aktiverer, gir retning til og opprettholder atferd i ulike grader av intensitet for å oppnå et mål.» </a:t>
            </a:r>
          </a:p>
          <a:p>
            <a:endParaRPr lang="nb-NO" dirty="0"/>
          </a:p>
          <a:p>
            <a:r>
              <a:rPr lang="nb-NO" dirty="0"/>
              <a:t>Motivasjon er "det som setter handlinger i gang". Den kraften som gjør at vi føler at vi må gjøre noe eller har lyst til å gjøre noe</a:t>
            </a:r>
          </a:p>
          <a:p>
            <a:endParaRPr lang="nb-NO" dirty="0"/>
          </a:p>
          <a:p>
            <a:r>
              <a:rPr lang="nb-NO" u="sng" dirty="0"/>
              <a:t>Typer motivasjon:</a:t>
            </a:r>
          </a:p>
          <a:p>
            <a:r>
              <a:rPr lang="nb-NO" b="1" dirty="0"/>
              <a:t>Ytre motivasjon - </a:t>
            </a:r>
            <a:r>
              <a:rPr lang="nb-NO" dirty="0"/>
              <a:t>personen gjør noe fordi han ønsker å oppnå en belønning eller et mål utenfor selve aktiviteten</a:t>
            </a:r>
          </a:p>
          <a:p>
            <a:r>
              <a:rPr lang="nb-NO" b="1" dirty="0"/>
              <a:t>Indre motivasjon - </a:t>
            </a:r>
            <a:r>
              <a:rPr lang="nb-NO" dirty="0"/>
              <a:t>hvis en person gjør en aktivitet på grunn av interesse for selve aktiviteten, og denne aktiviteten er belønning nok i seg selv</a:t>
            </a:r>
          </a:p>
          <a:p>
            <a:endParaRPr lang="nb-NO" dirty="0"/>
          </a:p>
          <a:p>
            <a:r>
              <a:rPr lang="nb-NO" i="1" dirty="0">
                <a:solidFill>
                  <a:srgbClr val="0070C0"/>
                </a:solidFill>
                <a:highlight>
                  <a:srgbClr val="FFFF00"/>
                </a:highlight>
              </a:rPr>
              <a:t>Indre motivasjon er den sterkeste drivkraften for handling. Ved å gi støtte, oppmuntring og ros styrker du den indre motivasjonen. </a:t>
            </a:r>
          </a:p>
        </p:txBody>
      </p:sp>
      <p:pic>
        <p:nvPicPr>
          <p:cNvPr id="5" name="Bilde 4">
            <a:extLst>
              <a:ext uri="{FF2B5EF4-FFF2-40B4-BE49-F238E27FC236}">
                <a16:creationId xmlns:a16="http://schemas.microsoft.com/office/drawing/2014/main" id="{2586976B-ABDD-4130-9493-F88B4021B2E6}"/>
              </a:ext>
            </a:extLst>
          </p:cNvPr>
          <p:cNvPicPr>
            <a:picLocks noChangeAspect="1"/>
          </p:cNvPicPr>
          <p:nvPr/>
        </p:nvPicPr>
        <p:blipFill>
          <a:blip r:embed="rId3"/>
          <a:stretch>
            <a:fillRect/>
          </a:stretch>
        </p:blipFill>
        <p:spPr>
          <a:xfrm>
            <a:off x="580870" y="2686050"/>
            <a:ext cx="3707349" cy="2069218"/>
          </a:xfrm>
          <a:prstGeom prst="rect">
            <a:avLst/>
          </a:prstGeom>
        </p:spPr>
      </p:pic>
      <p:sp>
        <p:nvSpPr>
          <p:cNvPr id="6" name="TekstSylinder 5">
            <a:extLst>
              <a:ext uri="{FF2B5EF4-FFF2-40B4-BE49-F238E27FC236}">
                <a16:creationId xmlns:a16="http://schemas.microsoft.com/office/drawing/2014/main" id="{D86A8270-46A2-4E9F-97DD-FA333FCF6ADD}"/>
              </a:ext>
            </a:extLst>
          </p:cNvPr>
          <p:cNvSpPr txBox="1"/>
          <p:nvPr/>
        </p:nvSpPr>
        <p:spPr>
          <a:xfrm>
            <a:off x="8325131" y="6455604"/>
            <a:ext cx="3863821" cy="276999"/>
          </a:xfrm>
          <a:prstGeom prst="rect">
            <a:avLst/>
          </a:prstGeom>
          <a:noFill/>
        </p:spPr>
        <p:txBody>
          <a:bodyPr wrap="square" rtlCol="0">
            <a:spAutoFit/>
          </a:bodyPr>
          <a:lstStyle/>
          <a:p>
            <a:r>
              <a:rPr lang="nb-NO" sz="1200" dirty="0"/>
              <a:t>Barth, T. (2012) Motiverende intervju</a:t>
            </a:r>
          </a:p>
        </p:txBody>
      </p:sp>
    </p:spTree>
    <p:extLst>
      <p:ext uri="{BB962C8B-B14F-4D97-AF65-F5344CB8AC3E}">
        <p14:creationId xmlns:p14="http://schemas.microsoft.com/office/powerpoint/2010/main" val="2919908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302FB52-EF50-471A-824D-A6F24F234D9B}"/>
              </a:ext>
            </a:extLst>
          </p:cNvPr>
          <p:cNvSpPr>
            <a:spLocks noGrp="1"/>
          </p:cNvSpPr>
          <p:nvPr>
            <p:ph type="title"/>
          </p:nvPr>
        </p:nvSpPr>
        <p:spPr/>
        <p:txBody>
          <a:bodyPr/>
          <a:lstStyle/>
          <a:p>
            <a:r>
              <a:rPr lang="nb-NO" i="0" dirty="0">
                <a:solidFill>
                  <a:srgbClr val="3C3533"/>
                </a:solidFill>
                <a:effectLst/>
                <a:latin typeface="+mn-lt"/>
              </a:rPr>
              <a:t>Frivillighetens valuta</a:t>
            </a:r>
            <a:endParaRPr lang="nb-NO" dirty="0">
              <a:latin typeface="+mn-lt"/>
            </a:endParaRPr>
          </a:p>
        </p:txBody>
      </p:sp>
      <p:sp>
        <p:nvSpPr>
          <p:cNvPr id="3" name="Plassholder for innhold 2">
            <a:extLst>
              <a:ext uri="{FF2B5EF4-FFF2-40B4-BE49-F238E27FC236}">
                <a16:creationId xmlns:a16="http://schemas.microsoft.com/office/drawing/2014/main" id="{F84B122E-504E-4362-8F0B-AE5513C6C824}"/>
              </a:ext>
            </a:extLst>
          </p:cNvPr>
          <p:cNvSpPr>
            <a:spLocks noGrp="1"/>
          </p:cNvSpPr>
          <p:nvPr>
            <p:ph sz="half" idx="1"/>
          </p:nvPr>
        </p:nvSpPr>
        <p:spPr>
          <a:xfrm>
            <a:off x="838199" y="1800520"/>
            <a:ext cx="10515599" cy="4376443"/>
          </a:xfrm>
        </p:spPr>
        <p:txBody>
          <a:bodyPr>
            <a:normAutofit fontScale="92500" lnSpcReduction="20000"/>
          </a:bodyPr>
          <a:lstStyle/>
          <a:p>
            <a:pPr algn="l"/>
            <a:r>
              <a:rPr lang="nb-NO" sz="3300" b="0" i="0" dirty="0">
                <a:solidFill>
                  <a:srgbClr val="3C3533"/>
                </a:solidFill>
                <a:effectLst/>
                <a:latin typeface="+mj-lt"/>
              </a:rPr>
              <a:t>Frivillighet kjennetegnes med at vi har fokus både på hva som skal gjøres, og på hvordan det blir gjort. Frivillighetens valuta bygges på følelser. Det er ikke slik at de frivillige nødvendigvis vet hva de trenger for å holde motivasjonen oppe. Men det er noe som sjelden er feil:</a:t>
            </a:r>
          </a:p>
          <a:p>
            <a:pPr algn="l"/>
            <a:endParaRPr lang="nb-NO" sz="3300" b="0" i="0" dirty="0">
              <a:solidFill>
                <a:srgbClr val="3C3533"/>
              </a:solidFill>
              <a:effectLst/>
              <a:latin typeface="+mj-lt"/>
            </a:endParaRPr>
          </a:p>
          <a:p>
            <a:pPr lvl="1"/>
            <a:r>
              <a:rPr lang="nb-NO" sz="2900" b="0" i="0" dirty="0">
                <a:solidFill>
                  <a:srgbClr val="3C3533"/>
                </a:solidFill>
                <a:effectLst/>
                <a:latin typeface="+mj-lt"/>
              </a:rPr>
              <a:t>å føle seg nyttig</a:t>
            </a:r>
          </a:p>
          <a:p>
            <a:pPr lvl="1"/>
            <a:r>
              <a:rPr lang="nb-NO" sz="2900" b="0" i="0" dirty="0">
                <a:solidFill>
                  <a:srgbClr val="3C3533"/>
                </a:solidFill>
                <a:effectLst/>
                <a:latin typeface="+mj-lt"/>
              </a:rPr>
              <a:t>å bli sett, hørt og forstått</a:t>
            </a:r>
          </a:p>
          <a:p>
            <a:pPr lvl="1"/>
            <a:r>
              <a:rPr lang="nb-NO" sz="2900" b="0" i="0" dirty="0">
                <a:solidFill>
                  <a:srgbClr val="3C3533"/>
                </a:solidFill>
                <a:effectLst/>
                <a:latin typeface="+mj-lt"/>
              </a:rPr>
              <a:t>å være en del av felleskapet</a:t>
            </a:r>
          </a:p>
          <a:p>
            <a:pPr lvl="1"/>
            <a:r>
              <a:rPr lang="nb-NO" sz="2900" b="0" i="0" dirty="0">
                <a:solidFill>
                  <a:srgbClr val="3C3533"/>
                </a:solidFill>
                <a:effectLst/>
                <a:latin typeface="+mj-lt"/>
              </a:rPr>
              <a:t>å kjenne seg akseptert</a:t>
            </a:r>
          </a:p>
          <a:p>
            <a:pPr lvl="1"/>
            <a:r>
              <a:rPr lang="nb-NO" sz="2900" b="0" i="0" dirty="0">
                <a:solidFill>
                  <a:srgbClr val="3C3533"/>
                </a:solidFill>
                <a:effectLst/>
                <a:latin typeface="+mj-lt"/>
              </a:rPr>
              <a:t>å bli satt pris på</a:t>
            </a:r>
          </a:p>
          <a:p>
            <a:pPr lvl="1"/>
            <a:r>
              <a:rPr lang="nb-NO" sz="2900" b="0" i="0" dirty="0">
                <a:solidFill>
                  <a:srgbClr val="3C3533"/>
                </a:solidFill>
                <a:effectLst/>
                <a:latin typeface="+mj-lt"/>
              </a:rPr>
              <a:t>medbestemmelse</a:t>
            </a:r>
          </a:p>
          <a:p>
            <a:endParaRPr lang="nb-NO" dirty="0"/>
          </a:p>
        </p:txBody>
      </p:sp>
      <p:pic>
        <p:nvPicPr>
          <p:cNvPr id="6" name="Bilde 5">
            <a:extLst>
              <a:ext uri="{FF2B5EF4-FFF2-40B4-BE49-F238E27FC236}">
                <a16:creationId xmlns:a16="http://schemas.microsoft.com/office/drawing/2014/main" id="{C3EE6B98-21B8-4C74-A5F5-10DA766C8650}"/>
              </a:ext>
            </a:extLst>
          </p:cNvPr>
          <p:cNvPicPr>
            <a:picLocks noChangeAspect="1"/>
          </p:cNvPicPr>
          <p:nvPr/>
        </p:nvPicPr>
        <p:blipFill>
          <a:blip r:embed="rId3"/>
          <a:stretch>
            <a:fillRect/>
          </a:stretch>
        </p:blipFill>
        <p:spPr>
          <a:xfrm>
            <a:off x="7975368" y="516798"/>
            <a:ext cx="1460862" cy="819204"/>
          </a:xfrm>
          <a:prstGeom prst="rect">
            <a:avLst/>
          </a:prstGeom>
        </p:spPr>
      </p:pic>
      <p:pic>
        <p:nvPicPr>
          <p:cNvPr id="8" name="Bilde 7">
            <a:extLst>
              <a:ext uri="{FF2B5EF4-FFF2-40B4-BE49-F238E27FC236}">
                <a16:creationId xmlns:a16="http://schemas.microsoft.com/office/drawing/2014/main" id="{1207B5FD-7BE3-4019-AA5A-478B7FFCEF05}"/>
              </a:ext>
            </a:extLst>
          </p:cNvPr>
          <p:cNvPicPr>
            <a:picLocks noChangeAspect="1"/>
          </p:cNvPicPr>
          <p:nvPr/>
        </p:nvPicPr>
        <p:blipFill>
          <a:blip r:embed="rId4"/>
          <a:stretch>
            <a:fillRect/>
          </a:stretch>
        </p:blipFill>
        <p:spPr>
          <a:xfrm>
            <a:off x="6095998" y="3885393"/>
            <a:ext cx="5786253" cy="1885345"/>
          </a:xfrm>
          <a:prstGeom prst="rect">
            <a:avLst/>
          </a:prstGeom>
        </p:spPr>
      </p:pic>
      <p:pic>
        <p:nvPicPr>
          <p:cNvPr id="10" name="Bilde 9">
            <a:extLst>
              <a:ext uri="{FF2B5EF4-FFF2-40B4-BE49-F238E27FC236}">
                <a16:creationId xmlns:a16="http://schemas.microsoft.com/office/drawing/2014/main" id="{F1C01CAD-6F6A-4B8E-A0FB-6765F227C6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04440" y="131671"/>
            <a:ext cx="789477" cy="789477"/>
          </a:xfrm>
          <a:prstGeom prst="rect">
            <a:avLst/>
          </a:prstGeom>
        </p:spPr>
      </p:pic>
    </p:spTree>
    <p:extLst>
      <p:ext uri="{BB962C8B-B14F-4D97-AF65-F5344CB8AC3E}">
        <p14:creationId xmlns:p14="http://schemas.microsoft.com/office/powerpoint/2010/main" val="2807334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275AC82-6686-4E10-9360-97D37E4E2DC2}"/>
              </a:ext>
            </a:extLst>
          </p:cNvPr>
          <p:cNvSpPr>
            <a:spLocks noGrp="1"/>
          </p:cNvSpPr>
          <p:nvPr>
            <p:ph type="title"/>
          </p:nvPr>
        </p:nvSpPr>
        <p:spPr/>
        <p:txBody>
          <a:bodyPr/>
          <a:lstStyle/>
          <a:p>
            <a:r>
              <a:rPr lang="nb-NO" dirty="0"/>
              <a:t>Indre motivasjon – hva er driverne?</a:t>
            </a:r>
          </a:p>
        </p:txBody>
      </p:sp>
      <p:sp>
        <p:nvSpPr>
          <p:cNvPr id="3" name="Plassholder for innhold 2">
            <a:extLst>
              <a:ext uri="{FF2B5EF4-FFF2-40B4-BE49-F238E27FC236}">
                <a16:creationId xmlns:a16="http://schemas.microsoft.com/office/drawing/2014/main" id="{C90FF06F-7917-468E-9F57-EF7A7BCABBAD}"/>
              </a:ext>
            </a:extLst>
          </p:cNvPr>
          <p:cNvSpPr>
            <a:spLocks noGrp="1"/>
          </p:cNvSpPr>
          <p:nvPr>
            <p:ph idx="1"/>
          </p:nvPr>
        </p:nvSpPr>
        <p:spPr>
          <a:xfrm>
            <a:off x="838200" y="1825625"/>
            <a:ext cx="9743983" cy="4351338"/>
          </a:xfrm>
        </p:spPr>
        <p:txBody>
          <a:bodyPr/>
          <a:lstStyle/>
          <a:p>
            <a:pPr lvl="1"/>
            <a:endParaRPr lang="nb-NO" dirty="0"/>
          </a:p>
          <a:p>
            <a:pPr lvl="1">
              <a:buFont typeface="Wingdings" panose="05000000000000000000" pitchFamily="2" charset="2"/>
              <a:buChar char="ü"/>
            </a:pPr>
            <a:r>
              <a:rPr lang="nb-NO" sz="4400" dirty="0"/>
              <a:t>MESTRING</a:t>
            </a:r>
          </a:p>
          <a:p>
            <a:pPr lvl="1">
              <a:buFont typeface="Wingdings" panose="05000000000000000000" pitchFamily="2" charset="2"/>
              <a:buChar char="ü"/>
            </a:pPr>
            <a:endParaRPr lang="nb-NO" sz="4400" dirty="0"/>
          </a:p>
          <a:p>
            <a:pPr lvl="1">
              <a:buFont typeface="Wingdings" panose="05000000000000000000" pitchFamily="2" charset="2"/>
              <a:buChar char="ü"/>
            </a:pPr>
            <a:r>
              <a:rPr lang="nb-NO" sz="4400" dirty="0"/>
              <a:t>AUTONOMI - SELVBESTEMMELSE</a:t>
            </a:r>
          </a:p>
          <a:p>
            <a:pPr lvl="1">
              <a:buFont typeface="Wingdings" panose="05000000000000000000" pitchFamily="2" charset="2"/>
              <a:buChar char="ü"/>
            </a:pPr>
            <a:endParaRPr lang="nb-NO" sz="4400" dirty="0"/>
          </a:p>
          <a:p>
            <a:pPr lvl="1">
              <a:buFont typeface="Wingdings" panose="05000000000000000000" pitchFamily="2" charset="2"/>
              <a:buChar char="ü"/>
            </a:pPr>
            <a:r>
              <a:rPr lang="nb-NO" sz="4400" dirty="0"/>
              <a:t>TILHØRIGHET</a:t>
            </a:r>
          </a:p>
        </p:txBody>
      </p:sp>
      <p:pic>
        <p:nvPicPr>
          <p:cNvPr id="4" name="Bilde 3">
            <a:extLst>
              <a:ext uri="{FF2B5EF4-FFF2-40B4-BE49-F238E27FC236}">
                <a16:creationId xmlns:a16="http://schemas.microsoft.com/office/drawing/2014/main" id="{AD091634-3407-4584-BC5C-9047318C53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04440" y="131671"/>
            <a:ext cx="789477" cy="789477"/>
          </a:xfrm>
          <a:prstGeom prst="rect">
            <a:avLst/>
          </a:prstGeom>
        </p:spPr>
      </p:pic>
    </p:spTree>
    <p:extLst>
      <p:ext uri="{BB962C8B-B14F-4D97-AF65-F5344CB8AC3E}">
        <p14:creationId xmlns:p14="http://schemas.microsoft.com/office/powerpoint/2010/main" val="4233555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275AC82-6686-4E10-9360-97D37E4E2DC2}"/>
              </a:ext>
            </a:extLst>
          </p:cNvPr>
          <p:cNvSpPr>
            <a:spLocks noGrp="1"/>
          </p:cNvSpPr>
          <p:nvPr>
            <p:ph type="title"/>
          </p:nvPr>
        </p:nvSpPr>
        <p:spPr/>
        <p:txBody>
          <a:bodyPr/>
          <a:lstStyle/>
          <a:p>
            <a:r>
              <a:rPr lang="nb-NO" dirty="0"/>
              <a:t>Mestring – krever forståelige mål</a:t>
            </a:r>
          </a:p>
        </p:txBody>
      </p:sp>
      <p:sp>
        <p:nvSpPr>
          <p:cNvPr id="3" name="Plassholder for innhold 2">
            <a:extLst>
              <a:ext uri="{FF2B5EF4-FFF2-40B4-BE49-F238E27FC236}">
                <a16:creationId xmlns:a16="http://schemas.microsoft.com/office/drawing/2014/main" id="{C90FF06F-7917-468E-9F57-EF7A7BCABBAD}"/>
              </a:ext>
            </a:extLst>
          </p:cNvPr>
          <p:cNvSpPr>
            <a:spLocks noGrp="1"/>
          </p:cNvSpPr>
          <p:nvPr>
            <p:ph idx="1"/>
          </p:nvPr>
        </p:nvSpPr>
        <p:spPr>
          <a:xfrm>
            <a:off x="838199" y="1825625"/>
            <a:ext cx="3495675" cy="4351338"/>
          </a:xfrm>
        </p:spPr>
        <p:txBody>
          <a:bodyPr/>
          <a:lstStyle/>
          <a:p>
            <a:pPr marL="0" indent="0">
              <a:buNone/>
            </a:pPr>
            <a:r>
              <a:rPr lang="nb-NO" dirty="0"/>
              <a:t>Målene må være:</a:t>
            </a:r>
          </a:p>
          <a:p>
            <a:r>
              <a:rPr lang="nb-NO" dirty="0"/>
              <a:t>Spesifikke</a:t>
            </a:r>
          </a:p>
          <a:p>
            <a:r>
              <a:rPr lang="nb-NO" dirty="0"/>
              <a:t>Målbare</a:t>
            </a:r>
          </a:p>
          <a:p>
            <a:r>
              <a:rPr lang="nb-NO" dirty="0"/>
              <a:t>Attraktivt</a:t>
            </a:r>
          </a:p>
          <a:p>
            <a:r>
              <a:rPr lang="nb-NO" dirty="0"/>
              <a:t>Realistiske</a:t>
            </a:r>
          </a:p>
          <a:p>
            <a:r>
              <a:rPr lang="nb-NO" dirty="0"/>
              <a:t>Tidsbestemte</a:t>
            </a:r>
          </a:p>
        </p:txBody>
      </p:sp>
      <p:pic>
        <p:nvPicPr>
          <p:cNvPr id="4" name="Bilde 3">
            <a:extLst>
              <a:ext uri="{FF2B5EF4-FFF2-40B4-BE49-F238E27FC236}">
                <a16:creationId xmlns:a16="http://schemas.microsoft.com/office/drawing/2014/main" id="{AD091634-3407-4584-BC5C-9047318C53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04440" y="131671"/>
            <a:ext cx="789477" cy="789477"/>
          </a:xfrm>
          <a:prstGeom prst="rect">
            <a:avLst/>
          </a:prstGeom>
        </p:spPr>
      </p:pic>
      <p:pic>
        <p:nvPicPr>
          <p:cNvPr id="5" name="Bilde 4">
            <a:extLst>
              <a:ext uri="{FF2B5EF4-FFF2-40B4-BE49-F238E27FC236}">
                <a16:creationId xmlns:a16="http://schemas.microsoft.com/office/drawing/2014/main" id="{9DD201FD-004C-4CC6-9E3D-5FEF5A60879D}"/>
              </a:ext>
            </a:extLst>
          </p:cNvPr>
          <p:cNvPicPr>
            <a:picLocks noChangeAspect="1"/>
          </p:cNvPicPr>
          <p:nvPr/>
        </p:nvPicPr>
        <p:blipFill>
          <a:blip r:embed="rId3"/>
          <a:stretch>
            <a:fillRect/>
          </a:stretch>
        </p:blipFill>
        <p:spPr>
          <a:xfrm>
            <a:off x="5143500" y="2024062"/>
            <a:ext cx="5372100" cy="3561936"/>
          </a:xfrm>
          <a:prstGeom prst="rect">
            <a:avLst/>
          </a:prstGeom>
        </p:spPr>
      </p:pic>
    </p:spTree>
    <p:extLst>
      <p:ext uri="{BB962C8B-B14F-4D97-AF65-F5344CB8AC3E}">
        <p14:creationId xmlns:p14="http://schemas.microsoft.com/office/powerpoint/2010/main" val="2077783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275AC82-6686-4E10-9360-97D37E4E2DC2}"/>
              </a:ext>
            </a:extLst>
          </p:cNvPr>
          <p:cNvSpPr>
            <a:spLocks noGrp="1"/>
          </p:cNvSpPr>
          <p:nvPr>
            <p:ph type="title"/>
          </p:nvPr>
        </p:nvSpPr>
        <p:spPr/>
        <p:txBody>
          <a:bodyPr/>
          <a:lstStyle/>
          <a:p>
            <a:r>
              <a:rPr lang="nb-NO" dirty="0"/>
              <a:t>Opplevd autonomi, selvbestemmelse</a:t>
            </a:r>
          </a:p>
        </p:txBody>
      </p:sp>
      <p:sp>
        <p:nvSpPr>
          <p:cNvPr id="3" name="Plassholder for innhold 2">
            <a:extLst>
              <a:ext uri="{FF2B5EF4-FFF2-40B4-BE49-F238E27FC236}">
                <a16:creationId xmlns:a16="http://schemas.microsoft.com/office/drawing/2014/main" id="{C90FF06F-7917-468E-9F57-EF7A7BCABBAD}"/>
              </a:ext>
            </a:extLst>
          </p:cNvPr>
          <p:cNvSpPr>
            <a:spLocks noGrp="1"/>
          </p:cNvSpPr>
          <p:nvPr>
            <p:ph idx="1"/>
          </p:nvPr>
        </p:nvSpPr>
        <p:spPr>
          <a:xfrm>
            <a:off x="838200" y="1825625"/>
            <a:ext cx="10515600" cy="1689932"/>
          </a:xfrm>
        </p:spPr>
        <p:txBody>
          <a:bodyPr/>
          <a:lstStyle/>
          <a:p>
            <a:r>
              <a:rPr lang="nb-NO" sz="4000" dirty="0"/>
              <a:t>Medvirkning</a:t>
            </a:r>
            <a:r>
              <a:rPr lang="nb-NO" dirty="0"/>
              <a:t>  til å definere egne ansvarsområder og mål</a:t>
            </a:r>
          </a:p>
          <a:p>
            <a:r>
              <a:rPr lang="nb-NO" sz="4000" dirty="0"/>
              <a:t>Påvirkning </a:t>
            </a:r>
            <a:r>
              <a:rPr lang="nb-NO" dirty="0"/>
              <a:t>gjennom demokratiske prosesser og samarbeid</a:t>
            </a:r>
          </a:p>
        </p:txBody>
      </p:sp>
      <p:pic>
        <p:nvPicPr>
          <p:cNvPr id="4" name="Bilde 3">
            <a:extLst>
              <a:ext uri="{FF2B5EF4-FFF2-40B4-BE49-F238E27FC236}">
                <a16:creationId xmlns:a16="http://schemas.microsoft.com/office/drawing/2014/main" id="{AD091634-3407-4584-BC5C-9047318C53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04440" y="131671"/>
            <a:ext cx="789477" cy="789477"/>
          </a:xfrm>
          <a:prstGeom prst="rect">
            <a:avLst/>
          </a:prstGeom>
        </p:spPr>
      </p:pic>
      <p:pic>
        <p:nvPicPr>
          <p:cNvPr id="5" name="Bilde 4">
            <a:extLst>
              <a:ext uri="{FF2B5EF4-FFF2-40B4-BE49-F238E27FC236}">
                <a16:creationId xmlns:a16="http://schemas.microsoft.com/office/drawing/2014/main" id="{B4B66CF0-E3CB-4D00-8204-67E25852D4F2}"/>
              </a:ext>
            </a:extLst>
          </p:cNvPr>
          <p:cNvPicPr>
            <a:picLocks noChangeAspect="1"/>
          </p:cNvPicPr>
          <p:nvPr/>
        </p:nvPicPr>
        <p:blipFill>
          <a:blip r:embed="rId3"/>
          <a:stretch>
            <a:fillRect/>
          </a:stretch>
        </p:blipFill>
        <p:spPr>
          <a:xfrm>
            <a:off x="1933575" y="3515557"/>
            <a:ext cx="7762875" cy="3050912"/>
          </a:xfrm>
          <a:prstGeom prst="rect">
            <a:avLst/>
          </a:prstGeom>
        </p:spPr>
      </p:pic>
    </p:spTree>
    <p:extLst>
      <p:ext uri="{BB962C8B-B14F-4D97-AF65-F5344CB8AC3E}">
        <p14:creationId xmlns:p14="http://schemas.microsoft.com/office/powerpoint/2010/main" val="1220445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61D215CB-8C92-44A7-B1E6-A272D756E730}"/>
              </a:ext>
            </a:extLst>
          </p:cNvPr>
          <p:cNvPicPr>
            <a:picLocks noChangeAspect="1"/>
          </p:cNvPicPr>
          <p:nvPr/>
        </p:nvPicPr>
        <p:blipFill rotWithShape="1">
          <a:blip r:embed="rId2"/>
          <a:srcRect l="27891" t="19529" r="9454" b="23055"/>
          <a:stretch/>
        </p:blipFill>
        <p:spPr>
          <a:xfrm rot="932290">
            <a:off x="8596076" y="4091775"/>
            <a:ext cx="3492629" cy="1800286"/>
          </a:xfrm>
          <a:prstGeom prst="rect">
            <a:avLst/>
          </a:prstGeom>
        </p:spPr>
      </p:pic>
      <p:sp>
        <p:nvSpPr>
          <p:cNvPr id="2" name="Tittel 1">
            <a:extLst>
              <a:ext uri="{FF2B5EF4-FFF2-40B4-BE49-F238E27FC236}">
                <a16:creationId xmlns:a16="http://schemas.microsoft.com/office/drawing/2014/main" id="{3275AC82-6686-4E10-9360-97D37E4E2DC2}"/>
              </a:ext>
            </a:extLst>
          </p:cNvPr>
          <p:cNvSpPr>
            <a:spLocks noGrp="1"/>
          </p:cNvSpPr>
          <p:nvPr>
            <p:ph type="title"/>
          </p:nvPr>
        </p:nvSpPr>
        <p:spPr/>
        <p:txBody>
          <a:bodyPr/>
          <a:lstStyle/>
          <a:p>
            <a:r>
              <a:rPr lang="nb-NO" dirty="0"/>
              <a:t>Tilhørighet</a:t>
            </a:r>
          </a:p>
        </p:txBody>
      </p:sp>
      <p:sp>
        <p:nvSpPr>
          <p:cNvPr id="3" name="Plassholder for innhold 2">
            <a:extLst>
              <a:ext uri="{FF2B5EF4-FFF2-40B4-BE49-F238E27FC236}">
                <a16:creationId xmlns:a16="http://schemas.microsoft.com/office/drawing/2014/main" id="{C90FF06F-7917-468E-9F57-EF7A7BCABBAD}"/>
              </a:ext>
            </a:extLst>
          </p:cNvPr>
          <p:cNvSpPr>
            <a:spLocks noGrp="1"/>
          </p:cNvSpPr>
          <p:nvPr>
            <p:ph idx="1"/>
          </p:nvPr>
        </p:nvSpPr>
        <p:spPr>
          <a:xfrm>
            <a:off x="428625" y="1924142"/>
            <a:ext cx="4419600" cy="4351338"/>
          </a:xfrm>
        </p:spPr>
        <p:txBody>
          <a:bodyPr>
            <a:normAutofit/>
          </a:bodyPr>
          <a:lstStyle/>
          <a:p>
            <a:r>
              <a:rPr lang="nb-NO" dirty="0"/>
              <a:t>Være en del av en større helhet – en gruppe – et team, både oppgaver, aktiviteter og sosialt</a:t>
            </a:r>
          </a:p>
          <a:p>
            <a:endParaRPr lang="nb-NO" dirty="0"/>
          </a:p>
          <a:p>
            <a:r>
              <a:rPr lang="nb-NO" dirty="0"/>
              <a:t>Oppleve å være en del av en organisasjon og dennes strategier/handlingsplaner, og viktig bidragsyter</a:t>
            </a:r>
          </a:p>
        </p:txBody>
      </p:sp>
      <p:pic>
        <p:nvPicPr>
          <p:cNvPr id="4" name="Bilde 3">
            <a:extLst>
              <a:ext uri="{FF2B5EF4-FFF2-40B4-BE49-F238E27FC236}">
                <a16:creationId xmlns:a16="http://schemas.microsoft.com/office/drawing/2014/main" id="{AD091634-3407-4584-BC5C-9047318C53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4440" y="131671"/>
            <a:ext cx="789477" cy="789477"/>
          </a:xfrm>
          <a:prstGeom prst="rect">
            <a:avLst/>
          </a:prstGeom>
        </p:spPr>
      </p:pic>
      <p:pic>
        <p:nvPicPr>
          <p:cNvPr id="6" name="Bilde 5">
            <a:extLst>
              <a:ext uri="{FF2B5EF4-FFF2-40B4-BE49-F238E27FC236}">
                <a16:creationId xmlns:a16="http://schemas.microsoft.com/office/drawing/2014/main" id="{5140A3FB-CF53-431C-8148-870F9D901BAF}"/>
              </a:ext>
            </a:extLst>
          </p:cNvPr>
          <p:cNvPicPr>
            <a:picLocks noChangeAspect="1"/>
          </p:cNvPicPr>
          <p:nvPr/>
        </p:nvPicPr>
        <p:blipFill>
          <a:blip r:embed="rId4"/>
          <a:stretch>
            <a:fillRect/>
          </a:stretch>
        </p:blipFill>
        <p:spPr>
          <a:xfrm>
            <a:off x="5027442" y="819458"/>
            <a:ext cx="3240258" cy="2465513"/>
          </a:xfrm>
          <a:prstGeom prst="rect">
            <a:avLst/>
          </a:prstGeom>
        </p:spPr>
      </p:pic>
      <p:pic>
        <p:nvPicPr>
          <p:cNvPr id="7" name="Bilde 6">
            <a:extLst>
              <a:ext uri="{FF2B5EF4-FFF2-40B4-BE49-F238E27FC236}">
                <a16:creationId xmlns:a16="http://schemas.microsoft.com/office/drawing/2014/main" id="{56FC5961-6581-4A3F-97A2-2EF76D4A553C}"/>
              </a:ext>
            </a:extLst>
          </p:cNvPr>
          <p:cNvPicPr>
            <a:picLocks noChangeAspect="1"/>
          </p:cNvPicPr>
          <p:nvPr/>
        </p:nvPicPr>
        <p:blipFill>
          <a:blip r:embed="rId5"/>
          <a:stretch>
            <a:fillRect/>
          </a:stretch>
        </p:blipFill>
        <p:spPr>
          <a:xfrm>
            <a:off x="7927328" y="1035078"/>
            <a:ext cx="3277112" cy="2499733"/>
          </a:xfrm>
          <a:prstGeom prst="rect">
            <a:avLst/>
          </a:prstGeom>
        </p:spPr>
      </p:pic>
      <p:pic>
        <p:nvPicPr>
          <p:cNvPr id="8" name="Bilde 7">
            <a:extLst>
              <a:ext uri="{FF2B5EF4-FFF2-40B4-BE49-F238E27FC236}">
                <a16:creationId xmlns:a16="http://schemas.microsoft.com/office/drawing/2014/main" id="{110821D7-0B59-4238-BDA1-AB4C3950D97A}"/>
              </a:ext>
            </a:extLst>
          </p:cNvPr>
          <p:cNvPicPr>
            <a:picLocks noChangeAspect="1"/>
          </p:cNvPicPr>
          <p:nvPr/>
        </p:nvPicPr>
        <p:blipFill>
          <a:blip r:embed="rId6"/>
          <a:stretch>
            <a:fillRect/>
          </a:stretch>
        </p:blipFill>
        <p:spPr>
          <a:xfrm>
            <a:off x="5027442" y="3665778"/>
            <a:ext cx="3678408" cy="2497838"/>
          </a:xfrm>
          <a:prstGeom prst="rect">
            <a:avLst/>
          </a:prstGeom>
        </p:spPr>
      </p:pic>
    </p:spTree>
    <p:extLst>
      <p:ext uri="{BB962C8B-B14F-4D97-AF65-F5344CB8AC3E}">
        <p14:creationId xmlns:p14="http://schemas.microsoft.com/office/powerpoint/2010/main" val="165597097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807</TotalTime>
  <Words>935</Words>
  <Application>Microsoft Office PowerPoint</Application>
  <PresentationFormat>Widescreen</PresentationFormat>
  <Paragraphs>120</Paragraphs>
  <Slides>18</Slides>
  <Notes>2</Notes>
  <HiddenSlides>0</HiddenSlides>
  <MMClips>1</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18</vt:i4>
      </vt:variant>
    </vt:vector>
  </HeadingPairs>
  <TitlesOfParts>
    <vt:vector size="23" baseType="lpstr">
      <vt:lpstr>Arial</vt:lpstr>
      <vt:lpstr>Calibri</vt:lpstr>
      <vt:lpstr>Calibri Light</vt:lpstr>
      <vt:lpstr>Wingdings</vt:lpstr>
      <vt:lpstr>Office-tema</vt:lpstr>
      <vt:lpstr>Teambuilding og motivasjon i fylkesstyrene</vt:lpstr>
      <vt:lpstr>Temaer </vt:lpstr>
      <vt:lpstr>De store spørsmålene </vt:lpstr>
      <vt:lpstr>Kort innføring i motivasjonsteori </vt:lpstr>
      <vt:lpstr>Frivillighetens valuta</vt:lpstr>
      <vt:lpstr>Indre motivasjon – hva er driverne?</vt:lpstr>
      <vt:lpstr>Mestring – krever forståelige mål</vt:lpstr>
      <vt:lpstr>Opplevd autonomi, selvbestemmelse</vt:lpstr>
      <vt:lpstr>Tilhørighet</vt:lpstr>
      <vt:lpstr>Vi lærer sammen underveis - evaluering</vt:lpstr>
      <vt:lpstr>Tilbakemelding er viktig for mestringsfølelse</vt:lpstr>
      <vt:lpstr>Svarene på de store spørsmålene   </vt:lpstr>
      <vt:lpstr>Fylkesstyret - et team eller en gruppe?</vt:lpstr>
      <vt:lpstr>Teamets 5 R-er</vt:lpstr>
      <vt:lpstr>Elementer for å skape tillit i et team/gruppe</vt:lpstr>
      <vt:lpstr>PowerPoint-presentasjon</vt:lpstr>
      <vt:lpstr>Gruppeoppgave</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Teambuilding og motivasjon i fylkesstyrene</dc:title>
  <dc:creator>Tone Granaas</dc:creator>
  <cp:lastModifiedBy>Tone Granaas</cp:lastModifiedBy>
  <cp:revision>9</cp:revision>
  <dcterms:created xsi:type="dcterms:W3CDTF">2021-01-29T19:15:15Z</dcterms:created>
  <dcterms:modified xsi:type="dcterms:W3CDTF">2021-01-30T08:42:59Z</dcterms:modified>
</cp:coreProperties>
</file>