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8"/>
  </p:notesMasterIdLst>
  <p:handoutMasterIdLst>
    <p:handoutMasterId r:id="rId29"/>
  </p:handoutMasterIdLst>
  <p:sldIdLst>
    <p:sldId id="283" r:id="rId5"/>
    <p:sldId id="263" r:id="rId6"/>
    <p:sldId id="284" r:id="rId7"/>
    <p:sldId id="297" r:id="rId8"/>
    <p:sldId id="285" r:id="rId9"/>
    <p:sldId id="298" r:id="rId10"/>
    <p:sldId id="299" r:id="rId11"/>
    <p:sldId id="301" r:id="rId12"/>
    <p:sldId id="302" r:id="rId13"/>
    <p:sldId id="303" r:id="rId14"/>
    <p:sldId id="266" r:id="rId15"/>
    <p:sldId id="304" r:id="rId16"/>
    <p:sldId id="305" r:id="rId17"/>
    <p:sldId id="306" r:id="rId18"/>
    <p:sldId id="307" r:id="rId19"/>
    <p:sldId id="296" r:id="rId20"/>
    <p:sldId id="290" r:id="rId21"/>
    <p:sldId id="310" r:id="rId22"/>
    <p:sldId id="311" r:id="rId23"/>
    <p:sldId id="295" r:id="rId24"/>
    <p:sldId id="293" r:id="rId25"/>
    <p:sldId id="309" r:id="rId26"/>
    <p:sldId id="308" r:id="rId27"/>
  </p:sldIdLst>
  <p:sldSz cx="9144000" cy="6858000" type="screen4x3"/>
  <p:notesSz cx="6799263" cy="9929813"/>
  <p:defaultTextStyle>
    <a:defPPr>
      <a:defRPr lang="nb-NO"/>
    </a:defPPr>
    <a:lvl1pPr algn="l" rtl="0" fontAlgn="base">
      <a:spcBef>
        <a:spcPct val="0"/>
      </a:spcBef>
      <a:spcAft>
        <a:spcPct val="0"/>
      </a:spcAft>
      <a:defRPr sz="2400" kern="1200">
        <a:solidFill>
          <a:schemeClr val="tx1"/>
        </a:solidFill>
        <a:latin typeface="Times New Roman" charset="0"/>
        <a:ea typeface="+mn-ea"/>
        <a:cs typeface="+mn-cs"/>
      </a:defRPr>
    </a:lvl1pPr>
    <a:lvl2pPr marL="457200" algn="l" rtl="0" fontAlgn="base">
      <a:spcBef>
        <a:spcPct val="0"/>
      </a:spcBef>
      <a:spcAft>
        <a:spcPct val="0"/>
      </a:spcAft>
      <a:defRPr sz="2400" kern="1200">
        <a:solidFill>
          <a:schemeClr val="tx1"/>
        </a:solidFill>
        <a:latin typeface="Times New Roman" charset="0"/>
        <a:ea typeface="+mn-ea"/>
        <a:cs typeface="+mn-cs"/>
      </a:defRPr>
    </a:lvl2pPr>
    <a:lvl3pPr marL="914400" algn="l" rtl="0" fontAlgn="base">
      <a:spcBef>
        <a:spcPct val="0"/>
      </a:spcBef>
      <a:spcAft>
        <a:spcPct val="0"/>
      </a:spcAft>
      <a:defRPr sz="2400" kern="1200">
        <a:solidFill>
          <a:schemeClr val="tx1"/>
        </a:solidFill>
        <a:latin typeface="Times New Roman" charset="0"/>
        <a:ea typeface="+mn-ea"/>
        <a:cs typeface="+mn-cs"/>
      </a:defRPr>
    </a:lvl3pPr>
    <a:lvl4pPr marL="1371600" algn="l" rtl="0" fontAlgn="base">
      <a:spcBef>
        <a:spcPct val="0"/>
      </a:spcBef>
      <a:spcAft>
        <a:spcPct val="0"/>
      </a:spcAft>
      <a:defRPr sz="2400" kern="1200">
        <a:solidFill>
          <a:schemeClr val="tx1"/>
        </a:solidFill>
        <a:latin typeface="Times New Roman" charset="0"/>
        <a:ea typeface="+mn-ea"/>
        <a:cs typeface="+mn-cs"/>
      </a:defRPr>
    </a:lvl4pPr>
    <a:lvl5pPr marL="1828800" algn="l" rtl="0" fontAlgn="base">
      <a:spcBef>
        <a:spcPct val="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669900"/>
    <a:srgbClr val="FF006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91" autoAdjust="0"/>
    <p:restoredTop sz="90870" autoAdjust="0"/>
  </p:normalViewPr>
  <p:slideViewPr>
    <p:cSldViewPr>
      <p:cViewPr varScale="1">
        <p:scale>
          <a:sx n="103" d="100"/>
          <a:sy n="103" d="100"/>
        </p:scale>
        <p:origin x="1452" y="114"/>
      </p:cViewPr>
      <p:guideLst>
        <p:guide orient="horz" pos="2160"/>
        <p:guide pos="2880"/>
      </p:guideLst>
    </p:cSldViewPr>
  </p:slideViewPr>
  <p:outlineViewPr>
    <p:cViewPr>
      <p:scale>
        <a:sx n="33" d="100"/>
        <a:sy n="33" d="100"/>
      </p:scale>
      <p:origin x="0" y="39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0" d="100"/>
          <a:sy n="60" d="100"/>
        </p:scale>
        <p:origin x="3274" y="4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a:extLst>
              <a:ext uri="{FF2B5EF4-FFF2-40B4-BE49-F238E27FC236}">
                <a16:creationId xmlns:a16="http://schemas.microsoft.com/office/drawing/2014/main" id="{FED9E2F7-A722-45F9-B633-132EC24DA7CB}"/>
              </a:ext>
            </a:extLst>
          </p:cNvPr>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nb-NO"/>
          </a:p>
        </p:txBody>
      </p:sp>
      <p:sp>
        <p:nvSpPr>
          <p:cNvPr id="3" name="Plassholder for dato 2">
            <a:extLst>
              <a:ext uri="{FF2B5EF4-FFF2-40B4-BE49-F238E27FC236}">
                <a16:creationId xmlns:a16="http://schemas.microsoft.com/office/drawing/2014/main" id="{8C69640D-1D85-408D-B5CF-DF06EBB5B986}"/>
              </a:ext>
            </a:extLst>
          </p:cNvPr>
          <p:cNvSpPr>
            <a:spLocks noGrp="1"/>
          </p:cNvSpPr>
          <p:nvPr>
            <p:ph type="dt" sz="quarter" idx="1"/>
          </p:nvPr>
        </p:nvSpPr>
        <p:spPr>
          <a:xfrm>
            <a:off x="3851275" y="0"/>
            <a:ext cx="2946400" cy="498475"/>
          </a:xfrm>
          <a:prstGeom prst="rect">
            <a:avLst/>
          </a:prstGeom>
        </p:spPr>
        <p:txBody>
          <a:bodyPr vert="horz" lIns="91440" tIns="45720" rIns="91440" bIns="45720" rtlCol="0"/>
          <a:lstStyle>
            <a:lvl1pPr algn="r">
              <a:defRPr sz="1200"/>
            </a:lvl1pPr>
          </a:lstStyle>
          <a:p>
            <a:fld id="{A9E9E4EA-0401-4549-A869-FE13CD9EBC11}" type="datetimeFigureOut">
              <a:rPr lang="nb-NO" smtClean="0"/>
              <a:t>11.03.2021</a:t>
            </a:fld>
            <a:endParaRPr lang="nb-NO"/>
          </a:p>
        </p:txBody>
      </p:sp>
      <p:sp>
        <p:nvSpPr>
          <p:cNvPr id="4" name="Plassholder for bunntekst 3">
            <a:extLst>
              <a:ext uri="{FF2B5EF4-FFF2-40B4-BE49-F238E27FC236}">
                <a16:creationId xmlns:a16="http://schemas.microsoft.com/office/drawing/2014/main" id="{8F9AFF3E-F687-4E93-81AD-9EA75BD09C0A}"/>
              </a:ext>
            </a:extLst>
          </p:cNvPr>
          <p:cNvSpPr>
            <a:spLocks noGrp="1"/>
          </p:cNvSpPr>
          <p:nvPr>
            <p:ph type="ftr" sz="quarter" idx="2"/>
          </p:nvPr>
        </p:nvSpPr>
        <p:spPr>
          <a:xfrm>
            <a:off x="0" y="9431338"/>
            <a:ext cx="2946400" cy="498475"/>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a:extLst>
              <a:ext uri="{FF2B5EF4-FFF2-40B4-BE49-F238E27FC236}">
                <a16:creationId xmlns:a16="http://schemas.microsoft.com/office/drawing/2014/main" id="{D15FDAA7-CBDF-431E-B60D-C8C46FB628AD}"/>
              </a:ext>
            </a:extLst>
          </p:cNvPr>
          <p:cNvSpPr>
            <a:spLocks noGrp="1"/>
          </p:cNvSpPr>
          <p:nvPr>
            <p:ph type="sldNum" sz="quarter" idx="3"/>
          </p:nvPr>
        </p:nvSpPr>
        <p:spPr>
          <a:xfrm>
            <a:off x="3851275" y="9431338"/>
            <a:ext cx="2946400" cy="498475"/>
          </a:xfrm>
          <a:prstGeom prst="rect">
            <a:avLst/>
          </a:prstGeom>
        </p:spPr>
        <p:txBody>
          <a:bodyPr vert="horz" lIns="91440" tIns="45720" rIns="91440" bIns="45720" rtlCol="0" anchor="b"/>
          <a:lstStyle>
            <a:lvl1pPr algn="r">
              <a:defRPr sz="1200"/>
            </a:lvl1pPr>
          </a:lstStyle>
          <a:p>
            <a:fld id="{3E6A212C-80F5-4404-81F3-1DBD294700CC}" type="slidenum">
              <a:rPr lang="nb-NO" smtClean="0"/>
              <a:t>‹#›</a:t>
            </a:fld>
            <a:endParaRPr lang="nb-NO"/>
          </a:p>
        </p:txBody>
      </p:sp>
    </p:spTree>
    <p:extLst>
      <p:ext uri="{BB962C8B-B14F-4D97-AF65-F5344CB8AC3E}">
        <p14:creationId xmlns:p14="http://schemas.microsoft.com/office/powerpoint/2010/main" val="13280373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6347" cy="49649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nn-NO"/>
          </a:p>
        </p:txBody>
      </p:sp>
      <p:sp>
        <p:nvSpPr>
          <p:cNvPr id="3075" name="Rectangle 3"/>
          <p:cNvSpPr>
            <a:spLocks noGrp="1" noChangeArrowheads="1"/>
          </p:cNvSpPr>
          <p:nvPr>
            <p:ph type="dt" idx="1"/>
          </p:nvPr>
        </p:nvSpPr>
        <p:spPr bwMode="auto">
          <a:xfrm>
            <a:off x="3852916" y="0"/>
            <a:ext cx="2946347" cy="49649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nn-NO"/>
          </a:p>
        </p:txBody>
      </p:sp>
      <p:sp>
        <p:nvSpPr>
          <p:cNvPr id="3076" name="Rectangle 4"/>
          <p:cNvSpPr>
            <a:spLocks noGrp="1" noRot="1" noChangeAspect="1" noChangeArrowheads="1" noTextEdit="1"/>
          </p:cNvSpPr>
          <p:nvPr>
            <p:ph type="sldImg" idx="2"/>
          </p:nvPr>
        </p:nvSpPr>
        <p:spPr bwMode="auto">
          <a:xfrm>
            <a:off x="917575" y="744538"/>
            <a:ext cx="4964113" cy="3724275"/>
          </a:xfrm>
          <a:prstGeom prst="rect">
            <a:avLst/>
          </a:prstGeom>
          <a:noFill/>
          <a:ln w="9525">
            <a:solidFill>
              <a:srgbClr val="000000"/>
            </a:solidFill>
            <a:miter lim="800000"/>
            <a:headEnd/>
            <a:tailEnd/>
          </a:ln>
          <a:effectLst/>
        </p:spPr>
      </p:sp>
      <p:sp>
        <p:nvSpPr>
          <p:cNvPr id="3077" name="Rectangle 5"/>
          <p:cNvSpPr>
            <a:spLocks noGrp="1" noChangeArrowheads="1"/>
          </p:cNvSpPr>
          <p:nvPr>
            <p:ph type="body" sz="quarter" idx="3"/>
          </p:nvPr>
        </p:nvSpPr>
        <p:spPr bwMode="auto">
          <a:xfrm>
            <a:off x="906569" y="4716661"/>
            <a:ext cx="4986126" cy="446841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n-NO"/>
              <a:t>Klikk for å redigere tekststiler i malen</a:t>
            </a:r>
          </a:p>
          <a:p>
            <a:pPr lvl="1"/>
            <a:r>
              <a:rPr lang="nn-NO"/>
              <a:t>Andre nivå</a:t>
            </a:r>
          </a:p>
          <a:p>
            <a:pPr lvl="2"/>
            <a:r>
              <a:rPr lang="nn-NO"/>
              <a:t>Tredje nivå</a:t>
            </a:r>
          </a:p>
          <a:p>
            <a:pPr lvl="3"/>
            <a:r>
              <a:rPr lang="nn-NO"/>
              <a:t>Fjerde nivå</a:t>
            </a:r>
          </a:p>
          <a:p>
            <a:pPr lvl="4"/>
            <a:r>
              <a:rPr lang="nn-NO"/>
              <a:t>Femte nivå</a:t>
            </a:r>
          </a:p>
        </p:txBody>
      </p:sp>
      <p:sp>
        <p:nvSpPr>
          <p:cNvPr id="3078" name="Rectangle 6"/>
          <p:cNvSpPr>
            <a:spLocks noGrp="1" noChangeArrowheads="1"/>
          </p:cNvSpPr>
          <p:nvPr>
            <p:ph type="ftr" sz="quarter" idx="4"/>
          </p:nvPr>
        </p:nvSpPr>
        <p:spPr bwMode="auto">
          <a:xfrm>
            <a:off x="0" y="9433322"/>
            <a:ext cx="2946347" cy="49649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nn-NO"/>
          </a:p>
        </p:txBody>
      </p:sp>
      <p:sp>
        <p:nvSpPr>
          <p:cNvPr id="3079" name="Rectangle 7"/>
          <p:cNvSpPr>
            <a:spLocks noGrp="1" noChangeArrowheads="1"/>
          </p:cNvSpPr>
          <p:nvPr>
            <p:ph type="sldNum" sz="quarter" idx="5"/>
          </p:nvPr>
        </p:nvSpPr>
        <p:spPr bwMode="auto">
          <a:xfrm>
            <a:off x="3852916" y="9433322"/>
            <a:ext cx="2946347" cy="49649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DCB410DC-BFE4-4B32-BDA2-5D83FBAC5C63}" type="slidenum">
              <a:rPr lang="nn-NO"/>
              <a:pPr/>
              <a:t>‹#›</a:t>
            </a:fld>
            <a:endParaRPr lang="nn-NO"/>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charset="0"/>
        <a:ea typeface="+mn-ea"/>
        <a:cs typeface="+mn-cs"/>
      </a:defRPr>
    </a:lvl1pPr>
    <a:lvl2pPr marL="457200" algn="l" rtl="0" fontAlgn="base">
      <a:spcBef>
        <a:spcPct val="30000"/>
      </a:spcBef>
      <a:spcAft>
        <a:spcPct val="0"/>
      </a:spcAft>
      <a:defRPr sz="1200" kern="1200">
        <a:solidFill>
          <a:schemeClr val="tx1"/>
        </a:solidFill>
        <a:latin typeface="Times New Roman" charset="0"/>
        <a:ea typeface="+mn-ea"/>
        <a:cs typeface="+mn-cs"/>
      </a:defRPr>
    </a:lvl2pPr>
    <a:lvl3pPr marL="914400" algn="l" rtl="0" fontAlgn="base">
      <a:spcBef>
        <a:spcPct val="30000"/>
      </a:spcBef>
      <a:spcAft>
        <a:spcPct val="0"/>
      </a:spcAft>
      <a:defRPr sz="1200" kern="1200">
        <a:solidFill>
          <a:schemeClr val="tx1"/>
        </a:solidFill>
        <a:latin typeface="Times New Roman" charset="0"/>
        <a:ea typeface="+mn-ea"/>
        <a:cs typeface="+mn-cs"/>
      </a:defRPr>
    </a:lvl3pPr>
    <a:lvl4pPr marL="1371600" algn="l" rtl="0" fontAlgn="base">
      <a:spcBef>
        <a:spcPct val="30000"/>
      </a:spcBef>
      <a:spcAft>
        <a:spcPct val="0"/>
      </a:spcAft>
      <a:defRPr sz="1200" kern="1200">
        <a:solidFill>
          <a:schemeClr val="tx1"/>
        </a:solidFill>
        <a:latin typeface="Times New Roman" charset="0"/>
        <a:ea typeface="+mn-ea"/>
        <a:cs typeface="+mn-cs"/>
      </a:defRPr>
    </a:lvl4pPr>
    <a:lvl5pPr marL="1828800" algn="l" rtl="0" fontAlgn="base">
      <a:spcBef>
        <a:spcPct val="30000"/>
      </a:spcBef>
      <a:spcAft>
        <a:spcPct val="0"/>
      </a:spcAft>
      <a:defRPr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buFont typeface="Arial" pitchFamily="34" charset="0"/>
              <a:buNone/>
            </a:pPr>
            <a:endParaRPr lang="nb-NO" dirty="0"/>
          </a:p>
        </p:txBody>
      </p:sp>
      <p:sp>
        <p:nvSpPr>
          <p:cNvPr id="4" name="Plassholder for lysbildenummer 3"/>
          <p:cNvSpPr>
            <a:spLocks noGrp="1"/>
          </p:cNvSpPr>
          <p:nvPr>
            <p:ph type="sldNum" sz="quarter" idx="10"/>
          </p:nvPr>
        </p:nvSpPr>
        <p:spPr/>
        <p:txBody>
          <a:bodyPr/>
          <a:lstStyle/>
          <a:p>
            <a:fld id="{1229AC1A-9B73-4A58-B68D-40D60857D010}" type="slidenum">
              <a:rPr lang="nb-NO" smtClean="0"/>
              <a:pPr/>
              <a:t>1</a:t>
            </a:fld>
            <a:endParaRPr lang="nb-NO"/>
          </a:p>
        </p:txBody>
      </p:sp>
    </p:spTree>
    <p:extLst>
      <p:ext uri="{BB962C8B-B14F-4D97-AF65-F5344CB8AC3E}">
        <p14:creationId xmlns:p14="http://schemas.microsoft.com/office/powerpoint/2010/main" val="4047552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DCB410DC-BFE4-4B32-BDA2-5D83FBAC5C63}" type="slidenum">
              <a:rPr lang="nn-NO" smtClean="0"/>
              <a:pPr/>
              <a:t>10</a:t>
            </a:fld>
            <a:endParaRPr lang="nn-NO"/>
          </a:p>
        </p:txBody>
      </p:sp>
    </p:spTree>
    <p:extLst>
      <p:ext uri="{BB962C8B-B14F-4D97-AF65-F5344CB8AC3E}">
        <p14:creationId xmlns:p14="http://schemas.microsoft.com/office/powerpoint/2010/main" val="3899178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buFont typeface="Arial" pitchFamily="34" charset="0"/>
              <a:buNone/>
            </a:pPr>
            <a:endParaRPr lang="nb-NO" dirty="0"/>
          </a:p>
        </p:txBody>
      </p:sp>
      <p:sp>
        <p:nvSpPr>
          <p:cNvPr id="4" name="Plassholder for lysbildenummer 3"/>
          <p:cNvSpPr>
            <a:spLocks noGrp="1"/>
          </p:cNvSpPr>
          <p:nvPr>
            <p:ph type="sldNum" sz="quarter" idx="10"/>
          </p:nvPr>
        </p:nvSpPr>
        <p:spPr/>
        <p:txBody>
          <a:bodyPr/>
          <a:lstStyle/>
          <a:p>
            <a:fld id="{1229AC1A-9B73-4A58-B68D-40D60857D010}" type="slidenum">
              <a:rPr lang="nb-NO" smtClean="0"/>
              <a:pPr/>
              <a:t>11</a:t>
            </a:fld>
            <a:endParaRPr lang="nb-NO"/>
          </a:p>
        </p:txBody>
      </p:sp>
    </p:spTree>
    <p:extLst>
      <p:ext uri="{BB962C8B-B14F-4D97-AF65-F5344CB8AC3E}">
        <p14:creationId xmlns:p14="http://schemas.microsoft.com/office/powerpoint/2010/main" val="2411584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påvirker politikere både lokalt og nasjonalt, og hjelper de til å forstå utfordringene som fosterhjemmene står i. Vi bruker også ofte brukerundersøkelser blant medlemmene for å få tak i det reelle utfordringsbildet, og spiller inn til både departement og direktorat. </a:t>
            </a:r>
          </a:p>
        </p:txBody>
      </p:sp>
      <p:sp>
        <p:nvSpPr>
          <p:cNvPr id="4" name="Plassholder for lysbildenummer 3"/>
          <p:cNvSpPr>
            <a:spLocks noGrp="1"/>
          </p:cNvSpPr>
          <p:nvPr>
            <p:ph type="sldNum" sz="quarter" idx="5"/>
          </p:nvPr>
        </p:nvSpPr>
        <p:spPr/>
        <p:txBody>
          <a:bodyPr/>
          <a:lstStyle/>
          <a:p>
            <a:fld id="{DCB410DC-BFE4-4B32-BDA2-5D83FBAC5C63}" type="slidenum">
              <a:rPr lang="nn-NO" smtClean="0"/>
              <a:pPr/>
              <a:t>12</a:t>
            </a:fld>
            <a:endParaRPr lang="nn-NO"/>
          </a:p>
        </p:txBody>
      </p:sp>
    </p:spTree>
    <p:extLst>
      <p:ext uri="{BB962C8B-B14F-4D97-AF65-F5344CB8AC3E}">
        <p14:creationId xmlns:p14="http://schemas.microsoft.com/office/powerpoint/2010/main" val="958074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har utviklet nettressurser som er tilgjengelig på hjemmesiden vår. NB! Husk å gå gjennom sjekklista FØR du inngår avtale, kan være noen gode tips og viktige momenter som du velger å ta opp med barnevernstjenesten FØR dere inngår avtalen. </a:t>
            </a:r>
          </a:p>
        </p:txBody>
      </p:sp>
      <p:sp>
        <p:nvSpPr>
          <p:cNvPr id="4" name="Plassholder for lysbildenummer 3"/>
          <p:cNvSpPr>
            <a:spLocks noGrp="1"/>
          </p:cNvSpPr>
          <p:nvPr>
            <p:ph type="sldNum" sz="quarter" idx="5"/>
          </p:nvPr>
        </p:nvSpPr>
        <p:spPr/>
        <p:txBody>
          <a:bodyPr/>
          <a:lstStyle/>
          <a:p>
            <a:fld id="{DCB410DC-BFE4-4B32-BDA2-5D83FBAC5C63}" type="slidenum">
              <a:rPr lang="nn-NO" smtClean="0"/>
              <a:pPr/>
              <a:t>13</a:t>
            </a:fld>
            <a:endParaRPr lang="nn-NO"/>
          </a:p>
        </p:txBody>
      </p:sp>
    </p:spTree>
    <p:extLst>
      <p:ext uri="{BB962C8B-B14F-4D97-AF65-F5344CB8AC3E}">
        <p14:creationId xmlns:p14="http://schemas.microsoft.com/office/powerpoint/2010/main" val="3407116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DCB410DC-BFE4-4B32-BDA2-5D83FBAC5C63}" type="slidenum">
              <a:rPr lang="nn-NO" smtClean="0"/>
              <a:pPr/>
              <a:t>14</a:t>
            </a:fld>
            <a:endParaRPr lang="nn-NO"/>
          </a:p>
        </p:txBody>
      </p:sp>
    </p:spTree>
    <p:extLst>
      <p:ext uri="{BB962C8B-B14F-4D97-AF65-F5344CB8AC3E}">
        <p14:creationId xmlns:p14="http://schemas.microsoft.com/office/powerpoint/2010/main" val="14743221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Rådgivningstelefonen er for deg som har kompliserte fagsaker du ønsker å få hjelp til. Vi anonymiserer det som kommer inn av problemstillinger på rådgivningen og bruker problemstillinger av ny prinsipiell art til å påvirke oppover i systemet mot BufDir og Departement. </a:t>
            </a:r>
          </a:p>
        </p:txBody>
      </p:sp>
      <p:sp>
        <p:nvSpPr>
          <p:cNvPr id="4" name="Plassholder for lysbildenummer 3"/>
          <p:cNvSpPr>
            <a:spLocks noGrp="1"/>
          </p:cNvSpPr>
          <p:nvPr>
            <p:ph type="sldNum" sz="quarter" idx="5"/>
          </p:nvPr>
        </p:nvSpPr>
        <p:spPr/>
        <p:txBody>
          <a:bodyPr/>
          <a:lstStyle/>
          <a:p>
            <a:fld id="{DCB410DC-BFE4-4B32-BDA2-5D83FBAC5C63}" type="slidenum">
              <a:rPr lang="nn-NO" smtClean="0"/>
              <a:pPr/>
              <a:t>15</a:t>
            </a:fld>
            <a:endParaRPr lang="nn-NO"/>
          </a:p>
        </p:txBody>
      </p:sp>
    </p:spTree>
    <p:extLst>
      <p:ext uri="{BB962C8B-B14F-4D97-AF65-F5344CB8AC3E}">
        <p14:creationId xmlns:p14="http://schemas.microsoft.com/office/powerpoint/2010/main" val="37849895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DCB410DC-BFE4-4B32-BDA2-5D83FBAC5C63}" type="slidenum">
              <a:rPr lang="nn-NO" smtClean="0"/>
              <a:pPr/>
              <a:t>16</a:t>
            </a:fld>
            <a:endParaRPr lang="nn-NO"/>
          </a:p>
        </p:txBody>
      </p:sp>
    </p:spTree>
    <p:extLst>
      <p:ext uri="{BB962C8B-B14F-4D97-AF65-F5344CB8AC3E}">
        <p14:creationId xmlns:p14="http://schemas.microsoft.com/office/powerpoint/2010/main" val="30677798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buFont typeface="Arial" pitchFamily="34" charset="0"/>
              <a:buNone/>
            </a:pPr>
            <a:r>
              <a:rPr lang="nb-NO" dirty="0"/>
              <a:t>OBF = Organisasjon for barnevernsforeldre</a:t>
            </a:r>
          </a:p>
        </p:txBody>
      </p:sp>
      <p:sp>
        <p:nvSpPr>
          <p:cNvPr id="4" name="Plassholder for lysbildenummer 3"/>
          <p:cNvSpPr>
            <a:spLocks noGrp="1"/>
          </p:cNvSpPr>
          <p:nvPr>
            <p:ph type="sldNum" sz="quarter" idx="10"/>
          </p:nvPr>
        </p:nvSpPr>
        <p:spPr/>
        <p:txBody>
          <a:bodyPr/>
          <a:lstStyle/>
          <a:p>
            <a:fld id="{1229AC1A-9B73-4A58-B68D-40D60857D010}" type="slidenum">
              <a:rPr lang="nb-NO" smtClean="0"/>
              <a:pPr/>
              <a:t>17</a:t>
            </a:fld>
            <a:endParaRPr lang="nb-NO"/>
          </a:p>
        </p:txBody>
      </p:sp>
    </p:spTree>
    <p:extLst>
      <p:ext uri="{BB962C8B-B14F-4D97-AF65-F5344CB8AC3E}">
        <p14:creationId xmlns:p14="http://schemas.microsoft.com/office/powerpoint/2010/main" val="204168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a:t>Bidrar til at barn kan fortelle historier om sitt eget liv som er gode å leve med</a:t>
            </a:r>
          </a:p>
          <a:p>
            <a:r>
              <a:rPr lang="nb-NO" dirty="0"/>
              <a:t>Barnet som hovedmålgruppe, men fokus på viktige voksne</a:t>
            </a:r>
          </a:p>
          <a:p>
            <a:r>
              <a:rPr lang="nb-NO" dirty="0"/>
              <a:t>Bevisstgjøring – holdning og handlingsendring, anerkjennelse, reparasjon og samvær</a:t>
            </a:r>
          </a:p>
          <a:p>
            <a:r>
              <a:rPr lang="nb-NO" dirty="0"/>
              <a:t>Samarbeid heller enn konkurranse</a:t>
            </a:r>
          </a:p>
          <a:p>
            <a:r>
              <a:rPr lang="nb-NO" dirty="0" err="1"/>
              <a:t>Utviklingsstøttende</a:t>
            </a:r>
            <a:r>
              <a:rPr lang="nb-NO" dirty="0"/>
              <a:t> samvær</a:t>
            </a:r>
          </a:p>
        </p:txBody>
      </p:sp>
      <p:sp>
        <p:nvSpPr>
          <p:cNvPr id="4" name="Plassholder for lysbildenummer 3"/>
          <p:cNvSpPr>
            <a:spLocks noGrp="1"/>
          </p:cNvSpPr>
          <p:nvPr>
            <p:ph type="sldNum" sz="quarter" idx="10"/>
          </p:nvPr>
        </p:nvSpPr>
        <p:spPr/>
        <p:txBody>
          <a:bodyPr/>
          <a:lstStyle/>
          <a:p>
            <a:fld id="{71089FEC-7887-42E2-92ED-2F2F2E95C0BB}" type="slidenum">
              <a:rPr lang="nb-NO" smtClean="0"/>
              <a:pPr/>
              <a:t>18</a:t>
            </a:fld>
            <a:endParaRPr lang="nb-NO"/>
          </a:p>
        </p:txBody>
      </p:sp>
    </p:spTree>
    <p:extLst>
      <p:ext uri="{BB962C8B-B14F-4D97-AF65-F5344CB8AC3E}">
        <p14:creationId xmlns:p14="http://schemas.microsoft.com/office/powerpoint/2010/main" val="16820494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a:t>Fortelle historier om sitt eget liv som er gode å leve med</a:t>
            </a:r>
          </a:p>
          <a:p>
            <a:r>
              <a:rPr lang="nb-NO" dirty="0"/>
              <a:t>Barnet som hovedmålgruppe, men fokus på viktige voksne</a:t>
            </a:r>
          </a:p>
          <a:p>
            <a:r>
              <a:rPr lang="nb-NO" dirty="0"/>
              <a:t>Bevisstgjøring – holdning og handlingsendring, anerkjennelse, reparasjon og samvær</a:t>
            </a:r>
          </a:p>
          <a:p>
            <a:r>
              <a:rPr lang="nb-NO" dirty="0"/>
              <a:t>Samarbeid heller enn konkurranse</a:t>
            </a:r>
          </a:p>
          <a:p>
            <a:r>
              <a:rPr lang="nb-NO" dirty="0" err="1"/>
              <a:t>Utviklingsstøttende</a:t>
            </a:r>
            <a:r>
              <a:rPr lang="nb-NO" dirty="0"/>
              <a:t> samvær</a:t>
            </a:r>
          </a:p>
        </p:txBody>
      </p:sp>
      <p:sp>
        <p:nvSpPr>
          <p:cNvPr id="4" name="Plassholder for lysbildenummer 3"/>
          <p:cNvSpPr>
            <a:spLocks noGrp="1"/>
          </p:cNvSpPr>
          <p:nvPr>
            <p:ph type="sldNum" sz="quarter" idx="10"/>
          </p:nvPr>
        </p:nvSpPr>
        <p:spPr/>
        <p:txBody>
          <a:bodyPr/>
          <a:lstStyle/>
          <a:p>
            <a:fld id="{71089FEC-7887-42E2-92ED-2F2F2E95C0BB}" type="slidenum">
              <a:rPr lang="nb-NO" smtClean="0"/>
              <a:pPr/>
              <a:t>19</a:t>
            </a:fld>
            <a:endParaRPr lang="nb-NO"/>
          </a:p>
        </p:txBody>
      </p:sp>
    </p:spTree>
    <p:extLst>
      <p:ext uri="{BB962C8B-B14F-4D97-AF65-F5344CB8AC3E}">
        <p14:creationId xmlns:p14="http://schemas.microsoft.com/office/powerpoint/2010/main" val="1682049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a:t>Vi er en ideell, frivillig og demokratisk medlemsorganisasjon – og vi er nøytrale </a:t>
            </a:r>
            <a:r>
              <a:rPr lang="nb-NO" dirty="0" err="1"/>
              <a:t>ift</a:t>
            </a:r>
            <a:r>
              <a:rPr lang="nb-NO" dirty="0"/>
              <a:t> politikk, religion og livssyn. Vi er også den største brukerorganisasjonen innen barnevern.</a:t>
            </a:r>
          </a:p>
        </p:txBody>
      </p:sp>
      <p:sp>
        <p:nvSpPr>
          <p:cNvPr id="4" name="Plassholder for lysbildenummer 3"/>
          <p:cNvSpPr>
            <a:spLocks noGrp="1"/>
          </p:cNvSpPr>
          <p:nvPr>
            <p:ph type="sldNum" sz="quarter" idx="10"/>
          </p:nvPr>
        </p:nvSpPr>
        <p:spPr/>
        <p:txBody>
          <a:bodyPr/>
          <a:lstStyle/>
          <a:p>
            <a:fld id="{71089FEC-7887-42E2-92ED-2F2F2E95C0BB}" type="slidenum">
              <a:rPr lang="nb-NO" smtClean="0"/>
              <a:pPr/>
              <a:t>2</a:t>
            </a:fld>
            <a:endParaRPr lang="nb-NO"/>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buFont typeface="Arial" pitchFamily="34" charset="0"/>
              <a:buNone/>
            </a:pPr>
            <a:r>
              <a:rPr lang="nb-NO" dirty="0"/>
              <a:t>Hos oss i Norsk Fosterhjemsforening er det vedtektene som gir retning for hvilke type medlemskap vi har: NB! Hjemmeboende ungdommer mellom 16 til 25 år har i sitt familiemedlemskap fulle rettigheter i organisasjonen. </a:t>
            </a:r>
            <a:r>
              <a:rPr lang="nb-NO" dirty="0" err="1"/>
              <a:t>Dvs</a:t>
            </a:r>
            <a:r>
              <a:rPr lang="nb-NO" dirty="0"/>
              <a:t> de kan velges inn i styrer, være med på årsmøter og Landsmøte.</a:t>
            </a:r>
          </a:p>
          <a:p>
            <a:pPr>
              <a:buFont typeface="Arial" pitchFamily="34" charset="0"/>
              <a:buNone/>
            </a:pPr>
            <a:r>
              <a:rPr lang="nb-NO" dirty="0"/>
              <a:t>Veldig mange barnevernstjenester melder sine fosterhjem inn i foreningen det første året og betaler deres medlemskap. Det har de forstått lønner seg både </a:t>
            </a:r>
            <a:r>
              <a:rPr lang="nb-NO" dirty="0" err="1"/>
              <a:t>mht</a:t>
            </a:r>
            <a:r>
              <a:rPr lang="nb-NO" dirty="0"/>
              <a:t> felleskapet og støtte, samt våre samlinger og faglige aktiviteter. Spør din barnevernstjeneste </a:t>
            </a:r>
            <a:r>
              <a:rPr lang="nb-NO" dirty="0">
                <a:sym typeface="Wingdings" panose="05000000000000000000" pitchFamily="2" charset="2"/>
              </a:rPr>
              <a:t></a:t>
            </a:r>
          </a:p>
          <a:p>
            <a:pPr>
              <a:buFont typeface="Arial" pitchFamily="34" charset="0"/>
              <a:buNone/>
            </a:pPr>
            <a:endParaRPr lang="nb-NO" dirty="0"/>
          </a:p>
          <a:p>
            <a:pPr>
              <a:buFont typeface="Arial" pitchFamily="34" charset="0"/>
              <a:buNone/>
            </a:pPr>
            <a:r>
              <a:rPr lang="nb-NO" dirty="0"/>
              <a:t>Våre vedtekter sier dette om medlemskap:</a:t>
            </a:r>
          </a:p>
          <a:p>
            <a:pPr>
              <a:buFont typeface="Arial" pitchFamily="34" charset="0"/>
              <a:buNone/>
            </a:pPr>
            <a:r>
              <a:rPr lang="nb-NO" dirty="0"/>
              <a:t>§ 2-1 HOVEDMEDLEMSKAP Fosterhjem, besøkshjem, beredskapshjem, familiehjem for barn og ungdommer og tilsvarende ordninger som er godkjent, kan bli medlemmer i Norsk Fosterhjemsforening. Et fosterhjem har ett medlemskap, alle hjemmeboende barn i husstanden, fra 16 – 25 år, har de samme rettigheter og plikter i organisasjonen. </a:t>
            </a:r>
          </a:p>
          <a:p>
            <a:pPr>
              <a:buFont typeface="Arial" pitchFamily="34" charset="0"/>
              <a:buNone/>
            </a:pPr>
            <a:r>
              <a:rPr lang="nb-NO" dirty="0"/>
              <a:t>§ 2-2 STØTTEMEDLEMSKAP Enkeltpersoner, lag, foreninger, bedrifter og offentlige instanser kan tegne støttemedlemskap i Norsk Fosterhjemsforening. Støttemedlemmer har ikke stemmerett.</a:t>
            </a:r>
          </a:p>
        </p:txBody>
      </p:sp>
      <p:sp>
        <p:nvSpPr>
          <p:cNvPr id="4" name="Plassholder for lysbildenummer 3"/>
          <p:cNvSpPr>
            <a:spLocks noGrp="1"/>
          </p:cNvSpPr>
          <p:nvPr>
            <p:ph type="sldNum" sz="quarter" idx="10"/>
          </p:nvPr>
        </p:nvSpPr>
        <p:spPr/>
        <p:txBody>
          <a:bodyPr/>
          <a:lstStyle/>
          <a:p>
            <a:fld id="{1229AC1A-9B73-4A58-B68D-40D60857D010}" type="slidenum">
              <a:rPr lang="nb-NO" smtClean="0"/>
              <a:pPr/>
              <a:t>20</a:t>
            </a:fld>
            <a:endParaRPr lang="nb-NO"/>
          </a:p>
        </p:txBody>
      </p:sp>
    </p:spTree>
    <p:extLst>
      <p:ext uri="{BB962C8B-B14F-4D97-AF65-F5344CB8AC3E}">
        <p14:creationId xmlns:p14="http://schemas.microsoft.com/office/powerpoint/2010/main" val="11504237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buFont typeface="Arial" pitchFamily="34" charset="0"/>
              <a:buNone/>
            </a:pPr>
            <a:endParaRPr lang="nb-NO" dirty="0"/>
          </a:p>
        </p:txBody>
      </p:sp>
      <p:sp>
        <p:nvSpPr>
          <p:cNvPr id="4" name="Plassholder for lysbildenummer 3"/>
          <p:cNvSpPr>
            <a:spLocks noGrp="1"/>
          </p:cNvSpPr>
          <p:nvPr>
            <p:ph type="sldNum" sz="quarter" idx="10"/>
          </p:nvPr>
        </p:nvSpPr>
        <p:spPr/>
        <p:txBody>
          <a:bodyPr/>
          <a:lstStyle/>
          <a:p>
            <a:fld id="{1229AC1A-9B73-4A58-B68D-40D60857D010}" type="slidenum">
              <a:rPr lang="nb-NO" smtClean="0"/>
              <a:pPr/>
              <a:t>21</a:t>
            </a:fld>
            <a:endParaRPr lang="nb-NO"/>
          </a:p>
        </p:txBody>
      </p:sp>
    </p:spTree>
    <p:extLst>
      <p:ext uri="{BB962C8B-B14F-4D97-AF65-F5344CB8AC3E}">
        <p14:creationId xmlns:p14="http://schemas.microsoft.com/office/powerpoint/2010/main" val="6604482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Bli medlem via SMS! </a:t>
            </a:r>
          </a:p>
          <a:p>
            <a:r>
              <a:rPr lang="nb-NO" dirty="0"/>
              <a:t>Send kodeord FOSTERHJEM til </a:t>
            </a:r>
            <a:r>
              <a:rPr lang="nb-NO" dirty="0" err="1"/>
              <a:t>nr</a:t>
            </a:r>
            <a:r>
              <a:rPr lang="nb-NO" dirty="0"/>
              <a:t> 2003 for å bli vanlig medlem – fosterhjem, beredskapshjem, besøkshjem</a:t>
            </a:r>
            <a:r>
              <a:rPr lang="nb-NO"/>
              <a:t>, familiehjem (</a:t>
            </a:r>
            <a:r>
              <a:rPr lang="nb-NO" dirty="0"/>
              <a:t>540 kr per år)</a:t>
            </a:r>
          </a:p>
          <a:p>
            <a:r>
              <a:rPr lang="nb-NO" dirty="0"/>
              <a:t>Eller HEIAFOSTERHJEM til </a:t>
            </a:r>
            <a:r>
              <a:rPr lang="nb-NO" dirty="0" err="1"/>
              <a:t>nr</a:t>
            </a:r>
            <a:r>
              <a:rPr lang="nb-NO" dirty="0"/>
              <a:t> 2003 for å bli støttemedlem (250 kr per år)</a:t>
            </a:r>
          </a:p>
        </p:txBody>
      </p:sp>
      <p:sp>
        <p:nvSpPr>
          <p:cNvPr id="4" name="Plassholder for lysbildenummer 3"/>
          <p:cNvSpPr>
            <a:spLocks noGrp="1"/>
          </p:cNvSpPr>
          <p:nvPr>
            <p:ph type="sldNum" sz="quarter" idx="5"/>
          </p:nvPr>
        </p:nvSpPr>
        <p:spPr/>
        <p:txBody>
          <a:bodyPr/>
          <a:lstStyle/>
          <a:p>
            <a:fld id="{DCB410DC-BFE4-4B32-BDA2-5D83FBAC5C63}" type="slidenum">
              <a:rPr lang="nn-NO" smtClean="0"/>
              <a:pPr/>
              <a:t>22</a:t>
            </a:fld>
            <a:endParaRPr lang="nn-NO"/>
          </a:p>
        </p:txBody>
      </p:sp>
    </p:spTree>
    <p:extLst>
      <p:ext uri="{BB962C8B-B14F-4D97-AF65-F5344CB8AC3E}">
        <p14:creationId xmlns:p14="http://schemas.microsoft.com/office/powerpoint/2010/main" val="30677798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buFont typeface="Arial" pitchFamily="34" charset="0"/>
              <a:buNone/>
            </a:pPr>
            <a:endParaRPr lang="nb-NO" dirty="0"/>
          </a:p>
        </p:txBody>
      </p:sp>
      <p:sp>
        <p:nvSpPr>
          <p:cNvPr id="4" name="Plassholder for lysbildenummer 3"/>
          <p:cNvSpPr>
            <a:spLocks noGrp="1"/>
          </p:cNvSpPr>
          <p:nvPr>
            <p:ph type="sldNum" sz="quarter" idx="10"/>
          </p:nvPr>
        </p:nvSpPr>
        <p:spPr/>
        <p:txBody>
          <a:bodyPr/>
          <a:lstStyle/>
          <a:p>
            <a:fld id="{1229AC1A-9B73-4A58-B68D-40D60857D010}" type="slidenum">
              <a:rPr lang="nb-NO" smtClean="0"/>
              <a:pPr/>
              <a:t>23</a:t>
            </a:fld>
            <a:endParaRPr lang="nb-NO"/>
          </a:p>
        </p:txBody>
      </p:sp>
    </p:spTree>
    <p:extLst>
      <p:ext uri="{BB962C8B-B14F-4D97-AF65-F5344CB8AC3E}">
        <p14:creationId xmlns:p14="http://schemas.microsoft.com/office/powerpoint/2010/main" val="1289106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a:t>Vi har flere kanaler du kan følge oss på: Hjemmesiden vår, abonner på nyhetsbrev, </a:t>
            </a:r>
            <a:r>
              <a:rPr lang="nb-NO" dirty="0" err="1"/>
              <a:t>facebook</a:t>
            </a:r>
            <a:r>
              <a:rPr lang="nb-NO" dirty="0"/>
              <a:t> og Instagram og vårt unike og viktige tidsskrift Fosterhjemskontakt som går til alle medlemmer. Fosterhjemskontakt kan man også abonnere på uten å være medlem.</a:t>
            </a:r>
          </a:p>
        </p:txBody>
      </p:sp>
      <p:sp>
        <p:nvSpPr>
          <p:cNvPr id="4" name="Plassholder for lysbildenummer 3"/>
          <p:cNvSpPr>
            <a:spLocks noGrp="1"/>
          </p:cNvSpPr>
          <p:nvPr>
            <p:ph type="sldNum" sz="quarter" idx="10"/>
          </p:nvPr>
        </p:nvSpPr>
        <p:spPr/>
        <p:txBody>
          <a:bodyPr/>
          <a:lstStyle/>
          <a:p>
            <a:fld id="{71089FEC-7887-42E2-92ED-2F2F2E95C0BB}" type="slidenum">
              <a:rPr lang="nb-NO" smtClean="0"/>
              <a:pPr/>
              <a:t>3</a:t>
            </a:fld>
            <a:endParaRPr lang="nb-NO"/>
          </a:p>
        </p:txBody>
      </p:sp>
    </p:spTree>
    <p:extLst>
      <p:ext uri="{BB962C8B-B14F-4D97-AF65-F5344CB8AC3E}">
        <p14:creationId xmlns:p14="http://schemas.microsoft.com/office/powerpoint/2010/main" val="1682049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a:t>Både voksne og hjemmeboende barn mellom 16 og 25 år har fulle rettigheter når familien er medlem. Ungdomsutvalget er fantastisk flinke og aktive, er med i prosjekter som brukermedvirkere, på konferanser, </a:t>
            </a:r>
            <a:r>
              <a:rPr lang="nb-NO" dirty="0" err="1"/>
              <a:t>etc</a:t>
            </a:r>
            <a:r>
              <a:rPr lang="nb-NO" dirty="0"/>
              <a:t> Vi kommer til å høre mer fra ungdomsutvalget i foreningen! </a:t>
            </a:r>
            <a:r>
              <a:rPr lang="nb-NO" dirty="0">
                <a:sym typeface="Wingdings" panose="05000000000000000000" pitchFamily="2" charset="2"/>
              </a:rPr>
              <a:t> Det er viktig at vi bruker kompetansen til både de voksne og de unge når vi skal medvirke til bedre treffsikre tjenester</a:t>
            </a:r>
            <a:endParaRPr lang="nb-NO" dirty="0"/>
          </a:p>
        </p:txBody>
      </p:sp>
      <p:sp>
        <p:nvSpPr>
          <p:cNvPr id="4" name="Plassholder for lysbildenummer 3"/>
          <p:cNvSpPr>
            <a:spLocks noGrp="1"/>
          </p:cNvSpPr>
          <p:nvPr>
            <p:ph type="sldNum" sz="quarter" idx="10"/>
          </p:nvPr>
        </p:nvSpPr>
        <p:spPr/>
        <p:txBody>
          <a:bodyPr/>
          <a:lstStyle/>
          <a:p>
            <a:fld id="{71089FEC-7887-42E2-92ED-2F2F2E95C0BB}" type="slidenum">
              <a:rPr lang="nb-NO" smtClean="0"/>
              <a:pPr/>
              <a:t>4</a:t>
            </a:fld>
            <a:endParaRPr lang="nb-NO"/>
          </a:p>
        </p:txBody>
      </p:sp>
    </p:spTree>
    <p:extLst>
      <p:ext uri="{BB962C8B-B14F-4D97-AF65-F5344CB8AC3E}">
        <p14:creationId xmlns:p14="http://schemas.microsoft.com/office/powerpoint/2010/main" val="172588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a:xfrm>
            <a:off x="906569" y="4716660"/>
            <a:ext cx="4986126" cy="4928765"/>
          </a:xfrm>
        </p:spPr>
        <p:txBody>
          <a:bodyPr/>
          <a:lstStyle/>
          <a:p>
            <a:pPr>
              <a:buFont typeface="Arial" pitchFamily="34" charset="0"/>
              <a:buNone/>
            </a:pPr>
            <a:r>
              <a:rPr lang="nb-NO" dirty="0"/>
              <a:t>Fosterhjem er et TILTAK i barnevernet. MEN når vi er blitt et fosterhjem er vi også BRUKERE av tjenestene til barnevernstjenestene og andre tjenesteytere i kommune eller stat. Som fosterforeldre er du en oppdragstaker, en freelancer med de avtaleforhold som fosterhjemsavtalen regulerer, MEN som TILLITSVALGT eller oppnevnt BRUKERREPRESENTANT i Norsk Fosterhjemsforening er vi en representanter på vegne av medlemmene i foreningen, enten i fylket eller på nasjonalt nivå. Som BRUKERREPRESENTANT er det viktig at vi  har et avklart forhold til egen situasjon og egen historie, og medvirker  på et system-/tjenestenivå og representerer Foreningens ståsted. Vi jobber mye med å få til bedre arenaer for brukermedvirkning også i kommunene, noe som blir spesielt viktig nå når kommunene fra 2022 skal få økt ansvar for fosterhjemsomsorgen; Barnevernreformen.</a:t>
            </a:r>
          </a:p>
          <a:p>
            <a:pPr>
              <a:buFont typeface="Arial" pitchFamily="34" charset="0"/>
              <a:buNone/>
            </a:pPr>
            <a:r>
              <a:rPr lang="nb-NO" sz="900" dirty="0"/>
              <a:t>Litt mer begrepsavklaring om brukermedvirkning fra mestring.no:</a:t>
            </a:r>
          </a:p>
          <a:p>
            <a:pPr algn="l"/>
            <a:r>
              <a:rPr lang="nb-NO" sz="900" b="0" i="0" dirty="0">
                <a:solidFill>
                  <a:srgbClr val="43454B"/>
                </a:solidFill>
                <a:effectLst/>
                <a:latin typeface="Open Sans" panose="020B0606030504020204" pitchFamily="34" charset="0"/>
              </a:rPr>
              <a:t>Begrepet brukermedvirkning er mangfoldig, og det eksisterer en rekke ulike definisjoner. Det er vanlig å skille mellom brukermedvirkning på tre nivåer, henholdsvis individ-, tjeneste- og systemnivå.</a:t>
            </a:r>
          </a:p>
          <a:p>
            <a:pPr algn="l"/>
            <a:r>
              <a:rPr lang="nb-NO" sz="900" b="0" i="0" dirty="0">
                <a:solidFill>
                  <a:srgbClr val="43454B"/>
                </a:solidFill>
                <a:effectLst/>
                <a:latin typeface="Open Sans" panose="020B0606030504020204" pitchFamily="34" charset="0"/>
              </a:rPr>
              <a:t>Brukermedvirkning på </a:t>
            </a:r>
            <a:r>
              <a:rPr lang="nb-NO" sz="900" b="0" i="1" dirty="0">
                <a:solidFill>
                  <a:srgbClr val="43454B"/>
                </a:solidFill>
                <a:effectLst/>
                <a:latin typeface="Open Sans" panose="020B0606030504020204" pitchFamily="34" charset="0"/>
              </a:rPr>
              <a:t>individnivå</a:t>
            </a:r>
            <a:r>
              <a:rPr lang="nb-NO" sz="900" b="0" i="0" dirty="0">
                <a:solidFill>
                  <a:srgbClr val="43454B"/>
                </a:solidFill>
                <a:effectLst/>
                <a:latin typeface="Open Sans" panose="020B0606030504020204" pitchFamily="34" charset="0"/>
              </a:rPr>
              <a:t> handler om den enkeltes rettigheter og muligheter til å ha innflytelse på sitt individuelle støtte- eller tjenestetilbud. Det betyr at den enkelte skal påvirke forhold som gjelder seg selv og egne behov.</a:t>
            </a:r>
          </a:p>
          <a:p>
            <a:pPr algn="l"/>
            <a:r>
              <a:rPr lang="nb-NO" sz="900" b="0" i="0" dirty="0">
                <a:solidFill>
                  <a:srgbClr val="43454B"/>
                </a:solidFill>
                <a:effectLst/>
                <a:latin typeface="Open Sans" panose="020B0606030504020204" pitchFamily="34" charset="0"/>
              </a:rPr>
              <a:t>Brukermedvirkning på </a:t>
            </a:r>
            <a:r>
              <a:rPr lang="nb-NO" sz="900" b="0" i="1" dirty="0">
                <a:solidFill>
                  <a:srgbClr val="43454B"/>
                </a:solidFill>
                <a:effectLst/>
                <a:latin typeface="Open Sans" panose="020B0606030504020204" pitchFamily="34" charset="0"/>
              </a:rPr>
              <a:t>tjenestenivå</a:t>
            </a:r>
            <a:r>
              <a:rPr lang="nb-NO" sz="900" b="0" i="0" dirty="0">
                <a:solidFill>
                  <a:srgbClr val="43454B"/>
                </a:solidFill>
                <a:effectLst/>
                <a:latin typeface="Open Sans" panose="020B0606030504020204" pitchFamily="34" charset="0"/>
              </a:rPr>
              <a:t> innebærer at brukerrepresentanter inngår i et likestilt samarbeid med fagpersoner fra tjenesteapparatet. De er aktivt deltakende ved utveksling av kunnskap og erfaringer for å endre tilbud og tjenester.</a:t>
            </a:r>
          </a:p>
          <a:p>
            <a:pPr algn="l"/>
            <a:r>
              <a:rPr lang="nb-NO" sz="900" b="0" i="0" dirty="0">
                <a:solidFill>
                  <a:srgbClr val="43454B"/>
                </a:solidFill>
                <a:effectLst/>
                <a:latin typeface="Open Sans" panose="020B0606030504020204" pitchFamily="34" charset="0"/>
              </a:rPr>
              <a:t>Brukermedvirkning på </a:t>
            </a:r>
            <a:r>
              <a:rPr lang="nb-NO" sz="900" b="0" i="1" dirty="0">
                <a:solidFill>
                  <a:srgbClr val="43454B"/>
                </a:solidFill>
                <a:effectLst/>
                <a:latin typeface="Open Sans" panose="020B0606030504020204" pitchFamily="34" charset="0"/>
              </a:rPr>
              <a:t>systemnivå</a:t>
            </a:r>
            <a:r>
              <a:rPr lang="nb-NO" sz="900" b="0" i="0" dirty="0">
                <a:solidFill>
                  <a:srgbClr val="43454B"/>
                </a:solidFill>
                <a:effectLst/>
                <a:latin typeface="Open Sans" panose="020B0606030504020204" pitchFamily="34" charset="0"/>
              </a:rPr>
              <a:t> er en arbeidsform hvor brukergrupper og brukerorganisasjoner involveres i planlegging av tiltak og tjenester som har allmenn betydning og deltar i råd eller utvalg på styringsnivå.</a:t>
            </a:r>
          </a:p>
          <a:p>
            <a:pPr algn="l"/>
            <a:r>
              <a:rPr lang="nb-NO" sz="900" b="0" i="0" dirty="0">
                <a:solidFill>
                  <a:srgbClr val="43454B"/>
                </a:solidFill>
                <a:effectLst/>
                <a:latin typeface="Open Sans" panose="020B0606030504020204" pitchFamily="34" charset="0"/>
              </a:rPr>
              <a:t>Brukermedvirkning på tjeneste- og systemnivå anvendes når lærings- og mestringstilbud skal utvikles, etableres eller forbedres. Brukermedvirkning på individnivå står sentralt når deltakere bidrar til å tilpasse tilbudet til den enkeltes ønsker og behov.</a:t>
            </a:r>
          </a:p>
          <a:p>
            <a:pPr>
              <a:buFont typeface="Arial" pitchFamily="34" charset="0"/>
              <a:buNone/>
            </a:pPr>
            <a:endParaRPr lang="nb-NO" dirty="0"/>
          </a:p>
        </p:txBody>
      </p:sp>
      <p:sp>
        <p:nvSpPr>
          <p:cNvPr id="4" name="Plassholder for lysbildenummer 3"/>
          <p:cNvSpPr>
            <a:spLocks noGrp="1"/>
          </p:cNvSpPr>
          <p:nvPr>
            <p:ph type="sldNum" sz="quarter" idx="10"/>
          </p:nvPr>
        </p:nvSpPr>
        <p:spPr/>
        <p:txBody>
          <a:bodyPr/>
          <a:lstStyle/>
          <a:p>
            <a:fld id="{1229AC1A-9B73-4A58-B68D-40D60857D010}" type="slidenum">
              <a:rPr lang="nb-NO" smtClean="0"/>
              <a:pPr/>
              <a:t>5</a:t>
            </a:fld>
            <a:endParaRPr lang="nb-NO"/>
          </a:p>
        </p:txBody>
      </p:sp>
    </p:spTree>
    <p:extLst>
      <p:ext uri="{BB962C8B-B14F-4D97-AF65-F5344CB8AC3E}">
        <p14:creationId xmlns:p14="http://schemas.microsoft.com/office/powerpoint/2010/main" val="1692406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DCB410DC-BFE4-4B32-BDA2-5D83FBAC5C63}" type="slidenum">
              <a:rPr lang="nn-NO" smtClean="0"/>
              <a:pPr/>
              <a:t>6</a:t>
            </a:fld>
            <a:endParaRPr lang="nn-NO"/>
          </a:p>
        </p:txBody>
      </p:sp>
    </p:spTree>
    <p:extLst>
      <p:ext uri="{BB962C8B-B14F-4D97-AF65-F5344CB8AC3E}">
        <p14:creationId xmlns:p14="http://schemas.microsoft.com/office/powerpoint/2010/main" val="3692505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DCB410DC-BFE4-4B32-BDA2-5D83FBAC5C63}" type="slidenum">
              <a:rPr lang="nn-NO" smtClean="0"/>
              <a:pPr/>
              <a:t>7</a:t>
            </a:fld>
            <a:endParaRPr lang="nn-NO"/>
          </a:p>
        </p:txBody>
      </p:sp>
    </p:spTree>
    <p:extLst>
      <p:ext uri="{BB962C8B-B14F-4D97-AF65-F5344CB8AC3E}">
        <p14:creationId xmlns:p14="http://schemas.microsoft.com/office/powerpoint/2010/main" val="1066087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DCB410DC-BFE4-4B32-BDA2-5D83FBAC5C63}" type="slidenum">
              <a:rPr lang="nn-NO" smtClean="0"/>
              <a:pPr/>
              <a:t>8</a:t>
            </a:fld>
            <a:endParaRPr lang="nn-NO"/>
          </a:p>
        </p:txBody>
      </p:sp>
    </p:spTree>
    <p:extLst>
      <p:ext uri="{BB962C8B-B14F-4D97-AF65-F5344CB8AC3E}">
        <p14:creationId xmlns:p14="http://schemas.microsoft.com/office/powerpoint/2010/main" val="1051203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DCB410DC-BFE4-4B32-BDA2-5D83FBAC5C63}" type="slidenum">
              <a:rPr lang="nn-NO" smtClean="0"/>
              <a:pPr/>
              <a:t>9</a:t>
            </a:fld>
            <a:endParaRPr lang="nn-NO"/>
          </a:p>
        </p:txBody>
      </p:sp>
    </p:spTree>
    <p:extLst>
      <p:ext uri="{BB962C8B-B14F-4D97-AF65-F5344CB8AC3E}">
        <p14:creationId xmlns:p14="http://schemas.microsoft.com/office/powerpoint/2010/main" val="3050235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425"/>
            <a:ext cx="7772400" cy="1470025"/>
          </a:xfrm>
        </p:spPr>
        <p:txBody>
          <a:bodyPr/>
          <a:lstStyle/>
          <a:p>
            <a:r>
              <a:rPr lang="nb-NO"/>
              <a:t>Klikk for å redigere tittelstil</a:t>
            </a:r>
          </a:p>
        </p:txBody>
      </p:sp>
      <p:sp>
        <p:nvSpPr>
          <p:cNvPr id="3" name="Undertit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b-NO"/>
              <a:t>Klikk for å redigere undertittelstil i malen</a:t>
            </a:r>
          </a:p>
        </p:txBody>
      </p:sp>
      <p:sp>
        <p:nvSpPr>
          <p:cNvPr id="4" name="Plassholder for dato 3"/>
          <p:cNvSpPr>
            <a:spLocks noGrp="1"/>
          </p:cNvSpPr>
          <p:nvPr>
            <p:ph type="dt" sz="half" idx="10"/>
          </p:nvPr>
        </p:nvSpPr>
        <p:spPr/>
        <p:txBody>
          <a:bodyPr/>
          <a:lstStyle>
            <a:lvl1pPr>
              <a:defRPr/>
            </a:lvl1pPr>
          </a:lstStyle>
          <a:p>
            <a:endParaRPr lang="nb-NO"/>
          </a:p>
        </p:txBody>
      </p:sp>
      <p:sp>
        <p:nvSpPr>
          <p:cNvPr id="5" name="Plassholder for bunntekst 4"/>
          <p:cNvSpPr>
            <a:spLocks noGrp="1"/>
          </p:cNvSpPr>
          <p:nvPr>
            <p:ph type="ftr" sz="quarter" idx="11"/>
          </p:nvPr>
        </p:nvSpPr>
        <p:spPr/>
        <p:txBody>
          <a:bodyPr/>
          <a:lstStyle>
            <a:lvl1pPr>
              <a:defRPr/>
            </a:lvl1pPr>
          </a:lstStyle>
          <a:p>
            <a:endParaRPr lang="nb-NO"/>
          </a:p>
        </p:txBody>
      </p:sp>
      <p:sp>
        <p:nvSpPr>
          <p:cNvPr id="6" name="Plassholder for lysbildenummer 5"/>
          <p:cNvSpPr>
            <a:spLocks noGrp="1"/>
          </p:cNvSpPr>
          <p:nvPr>
            <p:ph type="sldNum" sz="quarter" idx="12"/>
          </p:nvPr>
        </p:nvSpPr>
        <p:spPr/>
        <p:txBody>
          <a:bodyPr/>
          <a:lstStyle>
            <a:lvl1pPr>
              <a:defRPr/>
            </a:lvl1pPr>
          </a:lstStyle>
          <a:p>
            <a:fld id="{6F8A1228-500D-4C11-9ED4-4AFA322956EC}" type="slidenum">
              <a:rPr lang="nb-NO"/>
              <a:pPr/>
              <a:t>‹#›</a:t>
            </a:fld>
            <a:endParaRPr lang="nb-NO"/>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lvl1pPr>
              <a:defRPr/>
            </a:lvl1pPr>
          </a:lstStyle>
          <a:p>
            <a:endParaRPr lang="nb-NO"/>
          </a:p>
        </p:txBody>
      </p:sp>
      <p:sp>
        <p:nvSpPr>
          <p:cNvPr id="5" name="Plassholder for bunntekst 4"/>
          <p:cNvSpPr>
            <a:spLocks noGrp="1"/>
          </p:cNvSpPr>
          <p:nvPr>
            <p:ph type="ftr" sz="quarter" idx="11"/>
          </p:nvPr>
        </p:nvSpPr>
        <p:spPr/>
        <p:txBody>
          <a:bodyPr/>
          <a:lstStyle>
            <a:lvl1pPr>
              <a:defRPr/>
            </a:lvl1pPr>
          </a:lstStyle>
          <a:p>
            <a:endParaRPr lang="nb-NO"/>
          </a:p>
        </p:txBody>
      </p:sp>
      <p:sp>
        <p:nvSpPr>
          <p:cNvPr id="6" name="Plassholder for lysbildenummer 5"/>
          <p:cNvSpPr>
            <a:spLocks noGrp="1"/>
          </p:cNvSpPr>
          <p:nvPr>
            <p:ph type="sldNum" sz="quarter" idx="12"/>
          </p:nvPr>
        </p:nvSpPr>
        <p:spPr/>
        <p:txBody>
          <a:bodyPr/>
          <a:lstStyle>
            <a:lvl1pPr>
              <a:defRPr/>
            </a:lvl1pPr>
          </a:lstStyle>
          <a:p>
            <a:fld id="{2AA33C41-2309-424F-A98C-607560E7B900}" type="slidenum">
              <a:rPr lang="nb-NO"/>
              <a:pPr/>
              <a:t>‹#›</a:t>
            </a:fld>
            <a:endParaRPr lang="nb-N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515100" y="609600"/>
            <a:ext cx="1943100" cy="5486400"/>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685800" y="609600"/>
            <a:ext cx="5676900" cy="5486400"/>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lvl1pPr>
              <a:defRPr/>
            </a:lvl1pPr>
          </a:lstStyle>
          <a:p>
            <a:endParaRPr lang="nb-NO"/>
          </a:p>
        </p:txBody>
      </p:sp>
      <p:sp>
        <p:nvSpPr>
          <p:cNvPr id="5" name="Plassholder for bunntekst 4"/>
          <p:cNvSpPr>
            <a:spLocks noGrp="1"/>
          </p:cNvSpPr>
          <p:nvPr>
            <p:ph type="ftr" sz="quarter" idx="11"/>
          </p:nvPr>
        </p:nvSpPr>
        <p:spPr/>
        <p:txBody>
          <a:bodyPr/>
          <a:lstStyle>
            <a:lvl1pPr>
              <a:defRPr/>
            </a:lvl1pPr>
          </a:lstStyle>
          <a:p>
            <a:endParaRPr lang="nb-NO"/>
          </a:p>
        </p:txBody>
      </p:sp>
      <p:sp>
        <p:nvSpPr>
          <p:cNvPr id="6" name="Plassholder for lysbildenummer 5"/>
          <p:cNvSpPr>
            <a:spLocks noGrp="1"/>
          </p:cNvSpPr>
          <p:nvPr>
            <p:ph type="sldNum" sz="quarter" idx="12"/>
          </p:nvPr>
        </p:nvSpPr>
        <p:spPr/>
        <p:txBody>
          <a:bodyPr/>
          <a:lstStyle>
            <a:lvl1pPr>
              <a:defRPr/>
            </a:lvl1pPr>
          </a:lstStyle>
          <a:p>
            <a:fld id="{A64CFE56-D7A1-47E2-B6D2-91C8FEDF5770}" type="slidenum">
              <a:rPr lang="nb-NO"/>
              <a:pPr/>
              <a:t>‹#›</a:t>
            </a:fld>
            <a:endParaRPr lang="nb-NO"/>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lvl1pPr>
              <a:defRPr/>
            </a:lvl1pPr>
          </a:lstStyle>
          <a:p>
            <a:endParaRPr lang="nb-NO"/>
          </a:p>
        </p:txBody>
      </p:sp>
      <p:sp>
        <p:nvSpPr>
          <p:cNvPr id="5" name="Plassholder for bunntekst 4"/>
          <p:cNvSpPr>
            <a:spLocks noGrp="1"/>
          </p:cNvSpPr>
          <p:nvPr>
            <p:ph type="ftr" sz="quarter" idx="11"/>
          </p:nvPr>
        </p:nvSpPr>
        <p:spPr/>
        <p:txBody>
          <a:bodyPr/>
          <a:lstStyle>
            <a:lvl1pPr>
              <a:defRPr/>
            </a:lvl1pPr>
          </a:lstStyle>
          <a:p>
            <a:endParaRPr lang="nb-NO"/>
          </a:p>
        </p:txBody>
      </p:sp>
      <p:sp>
        <p:nvSpPr>
          <p:cNvPr id="6" name="Plassholder for lysbildenummer 5"/>
          <p:cNvSpPr>
            <a:spLocks noGrp="1"/>
          </p:cNvSpPr>
          <p:nvPr>
            <p:ph type="sldNum" sz="quarter" idx="12"/>
          </p:nvPr>
        </p:nvSpPr>
        <p:spPr/>
        <p:txBody>
          <a:bodyPr/>
          <a:lstStyle>
            <a:lvl1pPr>
              <a:defRPr/>
            </a:lvl1pPr>
          </a:lstStyle>
          <a:p>
            <a:fld id="{6FE3FA7F-5F3D-49B5-94C8-D2287D1E2361}" type="slidenum">
              <a:rPr lang="nb-NO"/>
              <a:pPr/>
              <a:t>‹#›</a:t>
            </a:fld>
            <a:endParaRPr lang="nb-NO"/>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a:t>Klikk for å redigere tekststiler i malen</a:t>
            </a:r>
          </a:p>
        </p:txBody>
      </p:sp>
      <p:sp>
        <p:nvSpPr>
          <p:cNvPr id="4" name="Plassholder for dato 3"/>
          <p:cNvSpPr>
            <a:spLocks noGrp="1"/>
          </p:cNvSpPr>
          <p:nvPr>
            <p:ph type="dt" sz="half" idx="10"/>
          </p:nvPr>
        </p:nvSpPr>
        <p:spPr/>
        <p:txBody>
          <a:bodyPr/>
          <a:lstStyle>
            <a:lvl1pPr>
              <a:defRPr/>
            </a:lvl1pPr>
          </a:lstStyle>
          <a:p>
            <a:endParaRPr lang="nb-NO"/>
          </a:p>
        </p:txBody>
      </p:sp>
      <p:sp>
        <p:nvSpPr>
          <p:cNvPr id="5" name="Plassholder for bunntekst 4"/>
          <p:cNvSpPr>
            <a:spLocks noGrp="1"/>
          </p:cNvSpPr>
          <p:nvPr>
            <p:ph type="ftr" sz="quarter" idx="11"/>
          </p:nvPr>
        </p:nvSpPr>
        <p:spPr/>
        <p:txBody>
          <a:bodyPr/>
          <a:lstStyle>
            <a:lvl1pPr>
              <a:defRPr/>
            </a:lvl1pPr>
          </a:lstStyle>
          <a:p>
            <a:endParaRPr lang="nb-NO"/>
          </a:p>
        </p:txBody>
      </p:sp>
      <p:sp>
        <p:nvSpPr>
          <p:cNvPr id="6" name="Plassholder for lysbildenummer 5"/>
          <p:cNvSpPr>
            <a:spLocks noGrp="1"/>
          </p:cNvSpPr>
          <p:nvPr>
            <p:ph type="sldNum" sz="quarter" idx="12"/>
          </p:nvPr>
        </p:nvSpPr>
        <p:spPr/>
        <p:txBody>
          <a:bodyPr/>
          <a:lstStyle>
            <a:lvl1pPr>
              <a:defRPr/>
            </a:lvl1pPr>
          </a:lstStyle>
          <a:p>
            <a:fld id="{3B320EAC-F812-45EB-ACEE-5EB3DD8684AE}" type="slidenum">
              <a:rPr lang="nb-NO"/>
              <a:pPr/>
              <a:t>‹#›</a:t>
            </a:fld>
            <a:endParaRPr lang="nb-NO"/>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lvl1pPr>
              <a:defRPr/>
            </a:lvl1pPr>
          </a:lstStyle>
          <a:p>
            <a:endParaRPr lang="nb-NO"/>
          </a:p>
        </p:txBody>
      </p:sp>
      <p:sp>
        <p:nvSpPr>
          <p:cNvPr id="6" name="Plassholder for bunntekst 5"/>
          <p:cNvSpPr>
            <a:spLocks noGrp="1"/>
          </p:cNvSpPr>
          <p:nvPr>
            <p:ph type="ftr" sz="quarter" idx="11"/>
          </p:nvPr>
        </p:nvSpPr>
        <p:spPr/>
        <p:txBody>
          <a:bodyPr/>
          <a:lstStyle>
            <a:lvl1pPr>
              <a:defRPr/>
            </a:lvl1pPr>
          </a:lstStyle>
          <a:p>
            <a:endParaRPr lang="nb-NO"/>
          </a:p>
        </p:txBody>
      </p:sp>
      <p:sp>
        <p:nvSpPr>
          <p:cNvPr id="7" name="Plassholder for lysbildenummer 6"/>
          <p:cNvSpPr>
            <a:spLocks noGrp="1"/>
          </p:cNvSpPr>
          <p:nvPr>
            <p:ph type="sldNum" sz="quarter" idx="12"/>
          </p:nvPr>
        </p:nvSpPr>
        <p:spPr/>
        <p:txBody>
          <a:bodyPr/>
          <a:lstStyle>
            <a:lvl1pPr>
              <a:defRPr/>
            </a:lvl1pPr>
          </a:lstStyle>
          <a:p>
            <a:fld id="{C487A6BE-DE99-43BF-A21D-C265763BFFFD}" type="slidenum">
              <a:rPr lang="nb-NO"/>
              <a:pPr/>
              <a:t>‹#›</a:t>
            </a:fld>
            <a:endParaRPr lang="nb-NO"/>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8"/>
            <a:ext cx="8229600" cy="1143000"/>
          </a:xfrm>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lvl1pPr>
              <a:defRPr/>
            </a:lvl1pPr>
          </a:lstStyle>
          <a:p>
            <a:endParaRPr lang="nb-NO"/>
          </a:p>
        </p:txBody>
      </p:sp>
      <p:sp>
        <p:nvSpPr>
          <p:cNvPr id="8" name="Plassholder for bunntekst 7"/>
          <p:cNvSpPr>
            <a:spLocks noGrp="1"/>
          </p:cNvSpPr>
          <p:nvPr>
            <p:ph type="ftr" sz="quarter" idx="11"/>
          </p:nvPr>
        </p:nvSpPr>
        <p:spPr/>
        <p:txBody>
          <a:bodyPr/>
          <a:lstStyle>
            <a:lvl1pPr>
              <a:defRPr/>
            </a:lvl1pPr>
          </a:lstStyle>
          <a:p>
            <a:endParaRPr lang="nb-NO"/>
          </a:p>
        </p:txBody>
      </p:sp>
      <p:sp>
        <p:nvSpPr>
          <p:cNvPr id="9" name="Plassholder for lysbildenummer 8"/>
          <p:cNvSpPr>
            <a:spLocks noGrp="1"/>
          </p:cNvSpPr>
          <p:nvPr>
            <p:ph type="sldNum" sz="quarter" idx="12"/>
          </p:nvPr>
        </p:nvSpPr>
        <p:spPr/>
        <p:txBody>
          <a:bodyPr/>
          <a:lstStyle>
            <a:lvl1pPr>
              <a:defRPr/>
            </a:lvl1pPr>
          </a:lstStyle>
          <a:p>
            <a:fld id="{AC7A8B2D-AEC5-4896-BE73-F72BCC87DFE8}" type="slidenum">
              <a:rPr lang="nb-NO"/>
              <a:pPr/>
              <a:t>‹#›</a:t>
            </a:fld>
            <a:endParaRPr lang="nb-N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lvl1pPr>
              <a:defRPr/>
            </a:lvl1pPr>
          </a:lstStyle>
          <a:p>
            <a:endParaRPr lang="nb-NO"/>
          </a:p>
        </p:txBody>
      </p:sp>
      <p:sp>
        <p:nvSpPr>
          <p:cNvPr id="4" name="Plassholder for bunntekst 3"/>
          <p:cNvSpPr>
            <a:spLocks noGrp="1"/>
          </p:cNvSpPr>
          <p:nvPr>
            <p:ph type="ftr" sz="quarter" idx="11"/>
          </p:nvPr>
        </p:nvSpPr>
        <p:spPr/>
        <p:txBody>
          <a:bodyPr/>
          <a:lstStyle>
            <a:lvl1pPr>
              <a:defRPr/>
            </a:lvl1pPr>
          </a:lstStyle>
          <a:p>
            <a:endParaRPr lang="nb-NO"/>
          </a:p>
        </p:txBody>
      </p:sp>
      <p:sp>
        <p:nvSpPr>
          <p:cNvPr id="5" name="Plassholder for lysbildenummer 4"/>
          <p:cNvSpPr>
            <a:spLocks noGrp="1"/>
          </p:cNvSpPr>
          <p:nvPr>
            <p:ph type="sldNum" sz="quarter" idx="12"/>
          </p:nvPr>
        </p:nvSpPr>
        <p:spPr/>
        <p:txBody>
          <a:bodyPr/>
          <a:lstStyle>
            <a:lvl1pPr>
              <a:defRPr/>
            </a:lvl1pPr>
          </a:lstStyle>
          <a:p>
            <a:fld id="{C96DFD50-C68C-4078-AB26-BF302F9500FE}" type="slidenum">
              <a:rPr lang="nb-NO"/>
              <a:pPr/>
              <a:t>‹#›</a:t>
            </a:fld>
            <a:endParaRPr lang="nb-N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lvl1pPr>
              <a:defRPr/>
            </a:lvl1pPr>
          </a:lstStyle>
          <a:p>
            <a:endParaRPr lang="nb-NO"/>
          </a:p>
        </p:txBody>
      </p:sp>
      <p:sp>
        <p:nvSpPr>
          <p:cNvPr id="3" name="Plassholder for bunntekst 2"/>
          <p:cNvSpPr>
            <a:spLocks noGrp="1"/>
          </p:cNvSpPr>
          <p:nvPr>
            <p:ph type="ftr" sz="quarter" idx="11"/>
          </p:nvPr>
        </p:nvSpPr>
        <p:spPr/>
        <p:txBody>
          <a:bodyPr/>
          <a:lstStyle>
            <a:lvl1pPr>
              <a:defRPr/>
            </a:lvl1pPr>
          </a:lstStyle>
          <a:p>
            <a:endParaRPr lang="nb-NO"/>
          </a:p>
        </p:txBody>
      </p:sp>
      <p:sp>
        <p:nvSpPr>
          <p:cNvPr id="4" name="Plassholder for lysbildenummer 3"/>
          <p:cNvSpPr>
            <a:spLocks noGrp="1"/>
          </p:cNvSpPr>
          <p:nvPr>
            <p:ph type="sldNum" sz="quarter" idx="12"/>
          </p:nvPr>
        </p:nvSpPr>
        <p:spPr/>
        <p:txBody>
          <a:bodyPr/>
          <a:lstStyle>
            <a:lvl1pPr>
              <a:defRPr/>
            </a:lvl1pPr>
          </a:lstStyle>
          <a:p>
            <a:fld id="{93A9CB48-E798-4B8B-BF3B-3BB3E495A9EA}" type="slidenum">
              <a:rPr lang="nb-NO"/>
              <a:pPr/>
              <a:t>‹#›</a:t>
            </a:fld>
            <a:endParaRPr lang="nb-N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lvl1pPr>
              <a:defRPr/>
            </a:lvl1pPr>
          </a:lstStyle>
          <a:p>
            <a:endParaRPr lang="nb-NO"/>
          </a:p>
        </p:txBody>
      </p:sp>
      <p:sp>
        <p:nvSpPr>
          <p:cNvPr id="6" name="Plassholder for bunntekst 5"/>
          <p:cNvSpPr>
            <a:spLocks noGrp="1"/>
          </p:cNvSpPr>
          <p:nvPr>
            <p:ph type="ftr" sz="quarter" idx="11"/>
          </p:nvPr>
        </p:nvSpPr>
        <p:spPr/>
        <p:txBody>
          <a:bodyPr/>
          <a:lstStyle>
            <a:lvl1pPr>
              <a:defRPr/>
            </a:lvl1pPr>
          </a:lstStyle>
          <a:p>
            <a:endParaRPr lang="nb-NO"/>
          </a:p>
        </p:txBody>
      </p:sp>
      <p:sp>
        <p:nvSpPr>
          <p:cNvPr id="7" name="Plassholder for lysbildenummer 6"/>
          <p:cNvSpPr>
            <a:spLocks noGrp="1"/>
          </p:cNvSpPr>
          <p:nvPr>
            <p:ph type="sldNum" sz="quarter" idx="12"/>
          </p:nvPr>
        </p:nvSpPr>
        <p:spPr/>
        <p:txBody>
          <a:bodyPr/>
          <a:lstStyle>
            <a:lvl1pPr>
              <a:defRPr/>
            </a:lvl1pPr>
          </a:lstStyle>
          <a:p>
            <a:fld id="{871CA06D-827E-4757-A28C-9141279FCBE3}" type="slidenum">
              <a:rPr lang="nb-NO"/>
              <a:pPr/>
              <a:t>‹#›</a:t>
            </a:fld>
            <a:endParaRPr lang="nb-N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ikonet for å legge til et bilde</a:t>
            </a:r>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lvl1pPr>
              <a:defRPr/>
            </a:lvl1pPr>
          </a:lstStyle>
          <a:p>
            <a:endParaRPr lang="nb-NO"/>
          </a:p>
        </p:txBody>
      </p:sp>
      <p:sp>
        <p:nvSpPr>
          <p:cNvPr id="6" name="Plassholder for bunntekst 5"/>
          <p:cNvSpPr>
            <a:spLocks noGrp="1"/>
          </p:cNvSpPr>
          <p:nvPr>
            <p:ph type="ftr" sz="quarter" idx="11"/>
          </p:nvPr>
        </p:nvSpPr>
        <p:spPr/>
        <p:txBody>
          <a:bodyPr/>
          <a:lstStyle>
            <a:lvl1pPr>
              <a:defRPr/>
            </a:lvl1pPr>
          </a:lstStyle>
          <a:p>
            <a:endParaRPr lang="nb-NO"/>
          </a:p>
        </p:txBody>
      </p:sp>
      <p:sp>
        <p:nvSpPr>
          <p:cNvPr id="7" name="Plassholder for lysbildenummer 6"/>
          <p:cNvSpPr>
            <a:spLocks noGrp="1"/>
          </p:cNvSpPr>
          <p:nvPr>
            <p:ph type="sldNum" sz="quarter" idx="12"/>
          </p:nvPr>
        </p:nvSpPr>
        <p:spPr/>
        <p:txBody>
          <a:bodyPr/>
          <a:lstStyle>
            <a:lvl1pPr>
              <a:defRPr/>
            </a:lvl1pPr>
          </a:lstStyle>
          <a:p>
            <a:fld id="{D4E60DDB-9232-433C-9D11-10A6A93A88AD}" type="slidenum">
              <a:rPr lang="nb-NO"/>
              <a:pPr/>
              <a:t>‹#›</a:t>
            </a:fld>
            <a:endParaRPr lang="nb-NO"/>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nb-NO"/>
              <a:t>Klikk for å redigere tittelstil i malen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nb-NO"/>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nb-NO"/>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A5A67B23-91FB-422D-81DF-5156C48C5849}" type="slidenum">
              <a:rPr lang="nb-NO"/>
              <a:pPr/>
              <a:t>‹#›</a:t>
            </a:fld>
            <a:endParaRPr lang="nb-NO"/>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charset="0"/>
        </a:defRPr>
      </a:lvl2pPr>
      <a:lvl3pPr algn="ctr" rtl="0" eaLnBrk="1" fontAlgn="base" hangingPunct="1">
        <a:spcBef>
          <a:spcPct val="0"/>
        </a:spcBef>
        <a:spcAft>
          <a:spcPct val="0"/>
        </a:spcAft>
        <a:defRPr sz="4400">
          <a:solidFill>
            <a:schemeClr val="tx2"/>
          </a:solidFill>
          <a:latin typeface="Times New Roman" charset="0"/>
        </a:defRPr>
      </a:lvl3pPr>
      <a:lvl4pPr algn="ctr" rtl="0" eaLnBrk="1" fontAlgn="base" hangingPunct="1">
        <a:spcBef>
          <a:spcPct val="0"/>
        </a:spcBef>
        <a:spcAft>
          <a:spcPct val="0"/>
        </a:spcAft>
        <a:defRPr sz="4400">
          <a:solidFill>
            <a:schemeClr val="tx2"/>
          </a:solidFill>
          <a:latin typeface="Times New Roman" charset="0"/>
        </a:defRPr>
      </a:lvl4pPr>
      <a:lvl5pPr algn="ctr" rtl="0" eaLnBrk="1" fontAlgn="base" hangingPunct="1">
        <a:spcBef>
          <a:spcPct val="0"/>
        </a:spcBef>
        <a:spcAft>
          <a:spcPct val="0"/>
        </a:spcAft>
        <a:defRPr sz="4400">
          <a:solidFill>
            <a:schemeClr val="tx2"/>
          </a:solidFill>
          <a:latin typeface="Times New Roman" charset="0"/>
        </a:defRPr>
      </a:lvl5pPr>
      <a:lvl6pPr marL="457200" algn="ctr" rtl="0" eaLnBrk="1" fontAlgn="base" hangingPunct="1">
        <a:spcBef>
          <a:spcPct val="0"/>
        </a:spcBef>
        <a:spcAft>
          <a:spcPct val="0"/>
        </a:spcAft>
        <a:defRPr sz="4400">
          <a:solidFill>
            <a:schemeClr val="tx2"/>
          </a:solidFill>
          <a:latin typeface="Times New Roman" charset="0"/>
        </a:defRPr>
      </a:lvl6pPr>
      <a:lvl7pPr marL="914400" algn="ctr" rtl="0" eaLnBrk="1" fontAlgn="base" hangingPunct="1">
        <a:spcBef>
          <a:spcPct val="0"/>
        </a:spcBef>
        <a:spcAft>
          <a:spcPct val="0"/>
        </a:spcAft>
        <a:defRPr sz="4400">
          <a:solidFill>
            <a:schemeClr val="tx2"/>
          </a:solidFill>
          <a:latin typeface="Times New Roman" charset="0"/>
        </a:defRPr>
      </a:lvl7pPr>
      <a:lvl8pPr marL="1371600" algn="ctr" rtl="0" eaLnBrk="1" fontAlgn="base" hangingPunct="1">
        <a:spcBef>
          <a:spcPct val="0"/>
        </a:spcBef>
        <a:spcAft>
          <a:spcPct val="0"/>
        </a:spcAft>
        <a:defRPr sz="4400">
          <a:solidFill>
            <a:schemeClr val="tx2"/>
          </a:solidFill>
          <a:latin typeface="Times New Roman" charset="0"/>
        </a:defRPr>
      </a:lvl8pPr>
      <a:lvl9pPr marL="1828800" algn="ctr" rtl="0" eaLnBrk="1" fontAlgn="base" hangingPunct="1">
        <a:spcBef>
          <a:spcPct val="0"/>
        </a:spcBef>
        <a:spcAft>
          <a:spcPct val="0"/>
        </a:spcAft>
        <a:defRPr sz="4400">
          <a:solidFill>
            <a:schemeClr val="tx2"/>
          </a:solidFill>
          <a:latin typeface="Times New Roman"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bufdir.no/Barnevern/Fagstotte/tilstandsrapportering/"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3" Type="http://schemas.openxmlformats.org/officeDocument/2006/relationships/image" Target="../media/image1.PNG"/><Relationship Id="rId7" Type="http://schemas.openxmlformats.org/officeDocument/2006/relationships/image" Target="../media/image14.svg"/><Relationship Id="rId12"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5" Type="http://schemas.openxmlformats.org/officeDocument/2006/relationships/image" Target="../media/image2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 Id="rId1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hyperlink" Target="https://www.fosterhjemsforening.no/wp-content/uploads/2020/04/Innspill-til-partiprogrammet.pdf" TargetMode="External"/><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www.fosterhjemsforening.no/wp-content/uploads/2020/04/Dette-m%C3%A5-politikere-vite-om-fosterhjemsomsorgen-1.pdf" TargetMode="External"/><Relationship Id="rId5" Type="http://schemas.openxmlformats.org/officeDocument/2006/relationships/image" Target="../media/image24.svg"/><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s://www.fosterhjemsforening.no/hjelp-og-rad/sporsmal-og-svar/" TargetMode="External"/><Relationship Id="rId7"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hyperlink" Target="https://www.fosterhjemsforening.no/hjelp-og-rad/sjekkliste-fosterhjemsavtale/" TargetMode="External"/><Relationship Id="rId5" Type="http://schemas.openxmlformats.org/officeDocument/2006/relationships/image" Target="../media/image28.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hyperlink" Target="https://www.fosterhjemsforening.no/hjelp-og-rad/likepersonsamtaler/"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hyperlink" Target="https://www.fosterhjemsforening.no/organisasjon/vart-arbeid/norsk-fosterhjemsforening-radgivning/" TargetMode="External"/><Relationship Id="rId7"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1.PNG"/><Relationship Id="rId4" Type="http://schemas.openxmlformats.org/officeDocument/2006/relationships/hyperlink" Target="https://www.fosterhjemsforening.no/hjelp-og-rad/samarbeidsadvokater/"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fosterhjemsforening.no/fylkesforeninger/"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s://medlem.barnevakten.no/medlemsfordel"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hyperlink" Target="https://www.fosterhjemsforening.no/pedagogikk-for-fosterforeldre/"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s://www.fosterhjemsforening.no/brobyggerprogrammet/" TargetMode="External"/><Relationship Id="rId7" Type="http://schemas.openxmlformats.org/officeDocument/2006/relationships/hyperlink" Target="https://www.fosterhjemsforening.no/materiell-og-ressurser/samvaersguiden/"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hyperlink" Target="https://www.fosterhjemsforening.no/materiell-og-ressurser/samarbeidsguiden/" TargetMode="Externa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fosterhjemsforening.no/bli-medlem-faktura/"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hyperlink" Target="https://youtu.be/MZ4bIL8DW5U"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6.png"/><Relationship Id="rId5" Type="http://schemas.openxmlformats.org/officeDocument/2006/relationships/image" Target="../media/image1.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9.jpe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hyperlink" Target="https://bufdir.no/Barnevern/reform/de_konkrete_endringene/kommunene_far_et_okt_finansieringsansvar_for_barnevernstiltak/"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hyperlink" Target="https://bufdir.no/Barnevern/reform/de_konkrete_endringene/okt_kommunalt_ansvar/"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hyperlink" Target="https://bufdir.no/Barnevern/reform/de_konkrete_endringene/okt_kommunalt_ansvar/"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hyperlink" Target="https://bufdir.no/Barnevern/reform/de_konkrete_endringene/okt_kommunalt_ansvar/"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Rett linje 4"/>
          <p:cNvCxnSpPr/>
          <p:nvPr/>
        </p:nvCxnSpPr>
        <p:spPr>
          <a:xfrm>
            <a:off x="1691680" y="6381328"/>
            <a:ext cx="5609441"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 name="Tittel 5"/>
          <p:cNvSpPr>
            <a:spLocks noGrp="1"/>
          </p:cNvSpPr>
          <p:nvPr>
            <p:ph type="title"/>
          </p:nvPr>
        </p:nvSpPr>
        <p:spPr>
          <a:xfrm>
            <a:off x="443262" y="228546"/>
            <a:ext cx="7772400" cy="1143000"/>
          </a:xfrm>
        </p:spPr>
        <p:txBody>
          <a:bodyPr/>
          <a:lstStyle/>
          <a:p>
            <a:br>
              <a:rPr lang="nb-NO" dirty="0"/>
            </a:br>
            <a:r>
              <a:rPr lang="nb-NO" sz="4000" dirty="0"/>
              <a:t>Norsk Fosterhjemsforening</a:t>
            </a:r>
            <a:br>
              <a:rPr lang="nb-NO" dirty="0"/>
            </a:br>
            <a:endParaRPr lang="nb-NO" dirty="0"/>
          </a:p>
        </p:txBody>
      </p:sp>
      <p:pic>
        <p:nvPicPr>
          <p:cNvPr id="8" name="Bilde 7">
            <a:extLst>
              <a:ext uri="{FF2B5EF4-FFF2-40B4-BE49-F238E27FC236}">
                <a16:creationId xmlns:a16="http://schemas.microsoft.com/office/drawing/2014/main" id="{B459222C-4BE3-4108-93F1-7697E380FC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5662" y="188640"/>
            <a:ext cx="789477" cy="789477"/>
          </a:xfrm>
          <a:prstGeom prst="rect">
            <a:avLst/>
          </a:prstGeom>
        </p:spPr>
      </p:pic>
      <p:sp>
        <p:nvSpPr>
          <p:cNvPr id="10" name="TekstSylinder 9">
            <a:extLst>
              <a:ext uri="{FF2B5EF4-FFF2-40B4-BE49-F238E27FC236}">
                <a16:creationId xmlns:a16="http://schemas.microsoft.com/office/drawing/2014/main" id="{109DEEF2-E544-440A-8D38-55D79E420CC3}"/>
              </a:ext>
            </a:extLst>
          </p:cNvPr>
          <p:cNvSpPr txBox="1"/>
          <p:nvPr/>
        </p:nvSpPr>
        <p:spPr>
          <a:xfrm>
            <a:off x="1547664" y="1347670"/>
            <a:ext cx="6247538" cy="1200329"/>
          </a:xfrm>
          <a:prstGeom prst="rect">
            <a:avLst/>
          </a:prstGeom>
          <a:noFill/>
        </p:spPr>
        <p:txBody>
          <a:bodyPr wrap="square" rtlCol="0">
            <a:spAutoFit/>
          </a:bodyPr>
          <a:lstStyle/>
          <a:p>
            <a:r>
              <a:rPr lang="nb-NO" dirty="0"/>
              <a:t>Foreningen skal bidra vesentlig til at Norge lykkes med fosterhjemsplasseringer – vi har brukerkompetansen!</a:t>
            </a:r>
            <a:endParaRPr lang="nb-NO" sz="1200" dirty="0"/>
          </a:p>
        </p:txBody>
      </p:sp>
      <p:pic>
        <p:nvPicPr>
          <p:cNvPr id="11" name="Bilde 10">
            <a:extLst>
              <a:ext uri="{FF2B5EF4-FFF2-40B4-BE49-F238E27FC236}">
                <a16:creationId xmlns:a16="http://schemas.microsoft.com/office/drawing/2014/main" id="{20564D03-12A3-4882-9CF0-F6FDCB5CCE75}"/>
              </a:ext>
            </a:extLst>
          </p:cNvPr>
          <p:cNvPicPr>
            <a:picLocks noChangeAspect="1"/>
          </p:cNvPicPr>
          <p:nvPr/>
        </p:nvPicPr>
        <p:blipFill>
          <a:blip r:embed="rId4"/>
          <a:stretch>
            <a:fillRect/>
          </a:stretch>
        </p:blipFill>
        <p:spPr>
          <a:xfrm>
            <a:off x="1547664" y="2603866"/>
            <a:ext cx="5874049" cy="2985374"/>
          </a:xfrm>
          <a:prstGeom prst="rect">
            <a:avLst/>
          </a:prstGeom>
        </p:spPr>
      </p:pic>
      <p:sp>
        <p:nvSpPr>
          <p:cNvPr id="2" name="TekstSylinder 1">
            <a:extLst>
              <a:ext uri="{FF2B5EF4-FFF2-40B4-BE49-F238E27FC236}">
                <a16:creationId xmlns:a16="http://schemas.microsoft.com/office/drawing/2014/main" id="{4EEB3C17-FDBF-4347-9DDB-362AF4A91523}"/>
              </a:ext>
            </a:extLst>
          </p:cNvPr>
          <p:cNvSpPr txBox="1"/>
          <p:nvPr/>
        </p:nvSpPr>
        <p:spPr>
          <a:xfrm>
            <a:off x="1835696" y="5757494"/>
            <a:ext cx="6247538" cy="461665"/>
          </a:xfrm>
          <a:prstGeom prst="rect">
            <a:avLst/>
          </a:prstGeom>
          <a:noFill/>
        </p:spPr>
        <p:txBody>
          <a:bodyPr wrap="square" rtlCol="0">
            <a:spAutoFit/>
          </a:bodyPr>
          <a:lstStyle/>
          <a:p>
            <a:r>
              <a:rPr lang="nb-NO" dirty="0"/>
              <a:t>Norsk Fosterhjemsforening </a:t>
            </a:r>
            <a:r>
              <a:rPr lang="nb-NO" dirty="0">
                <a:highlight>
                  <a:srgbClr val="FFFF00"/>
                </a:highlight>
              </a:rPr>
              <a:t>FYLKE</a:t>
            </a:r>
          </a:p>
        </p:txBody>
      </p:sp>
    </p:spTree>
    <p:extLst>
      <p:ext uri="{BB962C8B-B14F-4D97-AF65-F5344CB8AC3E}">
        <p14:creationId xmlns:p14="http://schemas.microsoft.com/office/powerpoint/2010/main" val="31213411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2EB4C30-AB67-4C33-B5E9-2465894B42B9}"/>
              </a:ext>
            </a:extLst>
          </p:cNvPr>
          <p:cNvSpPr>
            <a:spLocks noGrp="1"/>
          </p:cNvSpPr>
          <p:nvPr>
            <p:ph type="title"/>
          </p:nvPr>
        </p:nvSpPr>
        <p:spPr/>
        <p:txBody>
          <a:bodyPr/>
          <a:lstStyle/>
          <a:p>
            <a:r>
              <a:rPr lang="nb-NO" dirty="0"/>
              <a:t>Barnevernreformen – hva betyr den for fosterhjem?</a:t>
            </a:r>
          </a:p>
        </p:txBody>
      </p:sp>
      <p:sp>
        <p:nvSpPr>
          <p:cNvPr id="3" name="Plassholder for innhold 2">
            <a:extLst>
              <a:ext uri="{FF2B5EF4-FFF2-40B4-BE49-F238E27FC236}">
                <a16:creationId xmlns:a16="http://schemas.microsoft.com/office/drawing/2014/main" id="{69BD60F1-0816-47F0-887F-4B50CAA3FD56}"/>
              </a:ext>
            </a:extLst>
          </p:cNvPr>
          <p:cNvSpPr>
            <a:spLocks noGrp="1"/>
          </p:cNvSpPr>
          <p:nvPr>
            <p:ph idx="1"/>
          </p:nvPr>
        </p:nvSpPr>
        <p:spPr/>
        <p:txBody>
          <a:bodyPr/>
          <a:lstStyle/>
          <a:p>
            <a:pPr>
              <a:buFont typeface="Wingdings" panose="05000000000000000000" pitchFamily="2" charset="2"/>
              <a:buChar char="Ø"/>
            </a:pPr>
            <a:r>
              <a:rPr lang="nb-NO" sz="2000" b="1" dirty="0">
                <a:solidFill>
                  <a:schemeClr val="accent1">
                    <a:lumMod val="50000"/>
                  </a:schemeClr>
                </a:solidFill>
                <a:hlinkClick r:id="rId3">
                  <a:extLst>
                    <a:ext uri="{A12FA001-AC4F-418D-AE19-62706E023703}">
                      <ahyp:hlinkClr xmlns:ahyp="http://schemas.microsoft.com/office/drawing/2018/hyperlinkcolor" val="tx"/>
                    </a:ext>
                  </a:extLst>
                </a:hlinkClick>
              </a:rPr>
              <a:t>Krav om årlig rapportering om barnevernet til kommunestyret</a:t>
            </a:r>
            <a:endParaRPr lang="nb-NO" sz="2000" b="1" dirty="0">
              <a:solidFill>
                <a:schemeClr val="accent1">
                  <a:lumMod val="50000"/>
                </a:schemeClr>
              </a:solidFill>
            </a:endParaRPr>
          </a:p>
          <a:p>
            <a:pPr marL="400050" lvl="1" indent="0">
              <a:lnSpc>
                <a:spcPct val="150000"/>
              </a:lnSpc>
              <a:buNone/>
            </a:pPr>
            <a:endParaRPr lang="nb-NO" sz="1800" dirty="0"/>
          </a:p>
          <a:p>
            <a:pPr marL="400050" lvl="1" indent="0">
              <a:lnSpc>
                <a:spcPct val="150000"/>
              </a:lnSpc>
              <a:buNone/>
            </a:pPr>
            <a:r>
              <a:rPr lang="nb-NO" sz="1800" dirty="0"/>
              <a:t>Det er blitt vedtatt å innføre krav om årlig rapportering om barnevernet til kommunestyret. Formålet er at den politiske ledelsen skal få god kunnskap om tilstanden i egen barnevernstjeneste og kvaliteten i arbeidet som gjøres. </a:t>
            </a:r>
          </a:p>
        </p:txBody>
      </p:sp>
      <p:pic>
        <p:nvPicPr>
          <p:cNvPr id="5" name="Bilde 4">
            <a:extLst>
              <a:ext uri="{FF2B5EF4-FFF2-40B4-BE49-F238E27FC236}">
                <a16:creationId xmlns:a16="http://schemas.microsoft.com/office/drawing/2014/main" id="{FF70B300-4DE9-473B-967C-29659497F3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5662" y="168976"/>
            <a:ext cx="789477" cy="789477"/>
          </a:xfrm>
          <a:prstGeom prst="rect">
            <a:avLst/>
          </a:prstGeom>
        </p:spPr>
      </p:pic>
    </p:spTree>
    <p:extLst>
      <p:ext uri="{BB962C8B-B14F-4D97-AF65-F5344CB8AC3E}">
        <p14:creationId xmlns:p14="http://schemas.microsoft.com/office/powerpoint/2010/main" val="34097930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title"/>
          </p:nvPr>
        </p:nvSpPr>
        <p:spPr>
          <a:xfrm>
            <a:off x="610200" y="236369"/>
            <a:ext cx="7772400" cy="1143000"/>
          </a:xfrm>
        </p:spPr>
        <p:txBody>
          <a:bodyPr/>
          <a:lstStyle/>
          <a:p>
            <a:br>
              <a:rPr lang="nb-NO" dirty="0"/>
            </a:br>
            <a:r>
              <a:rPr lang="nb-NO" sz="4000" dirty="0"/>
              <a:t>Dette har vi fokus på og jobber med!</a:t>
            </a:r>
            <a:br>
              <a:rPr lang="nb-NO" dirty="0"/>
            </a:br>
            <a:endParaRPr lang="nb-NO" dirty="0"/>
          </a:p>
        </p:txBody>
      </p:sp>
      <p:pic>
        <p:nvPicPr>
          <p:cNvPr id="8" name="Bilde 7">
            <a:extLst>
              <a:ext uri="{FF2B5EF4-FFF2-40B4-BE49-F238E27FC236}">
                <a16:creationId xmlns:a16="http://schemas.microsoft.com/office/drawing/2014/main" id="{B459222C-4BE3-4108-93F1-7697E380FC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5662" y="188640"/>
            <a:ext cx="789477" cy="789477"/>
          </a:xfrm>
          <a:prstGeom prst="rect">
            <a:avLst/>
          </a:prstGeom>
        </p:spPr>
      </p:pic>
      <p:pic>
        <p:nvPicPr>
          <p:cNvPr id="15" name="Grafikk 14" descr="Skål">
            <a:extLst>
              <a:ext uri="{FF2B5EF4-FFF2-40B4-BE49-F238E27FC236}">
                <a16:creationId xmlns:a16="http://schemas.microsoft.com/office/drawing/2014/main" id="{D2952A8B-5262-47BB-AC37-D25D41F71BB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1696" y="3983051"/>
            <a:ext cx="1036812" cy="1036812"/>
          </a:xfrm>
          <a:prstGeom prst="rect">
            <a:avLst/>
          </a:prstGeom>
        </p:spPr>
      </p:pic>
      <p:sp>
        <p:nvSpPr>
          <p:cNvPr id="21" name="TekstSylinder 20">
            <a:extLst>
              <a:ext uri="{FF2B5EF4-FFF2-40B4-BE49-F238E27FC236}">
                <a16:creationId xmlns:a16="http://schemas.microsoft.com/office/drawing/2014/main" id="{88FFCD3B-336A-4C16-90FC-96524F0CCB81}"/>
              </a:ext>
            </a:extLst>
          </p:cNvPr>
          <p:cNvSpPr txBox="1"/>
          <p:nvPr/>
        </p:nvSpPr>
        <p:spPr>
          <a:xfrm>
            <a:off x="895611" y="2901329"/>
            <a:ext cx="2259250" cy="830997"/>
          </a:xfrm>
          <a:prstGeom prst="rect">
            <a:avLst/>
          </a:prstGeom>
          <a:noFill/>
        </p:spPr>
        <p:txBody>
          <a:bodyPr wrap="square" rtlCol="0">
            <a:spAutoFit/>
          </a:bodyPr>
          <a:lstStyle/>
          <a:p>
            <a:r>
              <a:rPr lang="nb-NO" sz="1200" dirty="0"/>
              <a:t>Tydelige budskap med mål, være både konstruktiv «vaktbikkje» og samarbeidspart ovenfor myndigheter og politikere</a:t>
            </a:r>
          </a:p>
        </p:txBody>
      </p:sp>
      <p:sp>
        <p:nvSpPr>
          <p:cNvPr id="23" name="TekstSylinder 22">
            <a:extLst>
              <a:ext uri="{FF2B5EF4-FFF2-40B4-BE49-F238E27FC236}">
                <a16:creationId xmlns:a16="http://schemas.microsoft.com/office/drawing/2014/main" id="{9439154D-3F1C-44A4-8686-12BD0BCA2F23}"/>
              </a:ext>
            </a:extLst>
          </p:cNvPr>
          <p:cNvSpPr txBox="1"/>
          <p:nvPr/>
        </p:nvSpPr>
        <p:spPr>
          <a:xfrm>
            <a:off x="3632304" y="2869903"/>
            <a:ext cx="1728192" cy="830997"/>
          </a:xfrm>
          <a:prstGeom prst="rect">
            <a:avLst/>
          </a:prstGeom>
          <a:noFill/>
        </p:spPr>
        <p:txBody>
          <a:bodyPr wrap="square" rtlCol="0">
            <a:spAutoFit/>
          </a:bodyPr>
          <a:lstStyle/>
          <a:p>
            <a:r>
              <a:rPr lang="nb-NO" sz="1200" dirty="0"/>
              <a:t>Samarbeid og allianser – styrke både forskning og arbeid som er relevant for fosterhjemmene</a:t>
            </a:r>
          </a:p>
        </p:txBody>
      </p:sp>
      <p:pic>
        <p:nvPicPr>
          <p:cNvPr id="25" name="Grafikk 24" descr="Handlevogn">
            <a:extLst>
              <a:ext uri="{FF2B5EF4-FFF2-40B4-BE49-F238E27FC236}">
                <a16:creationId xmlns:a16="http://schemas.microsoft.com/office/drawing/2014/main" id="{DD92FE71-DB45-4E6E-96DD-EB5C19BBBE5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459588" y="3959225"/>
            <a:ext cx="1036812" cy="1036812"/>
          </a:xfrm>
          <a:prstGeom prst="rect">
            <a:avLst/>
          </a:prstGeom>
        </p:spPr>
      </p:pic>
      <p:sp>
        <p:nvSpPr>
          <p:cNvPr id="26" name="TekstSylinder 25">
            <a:extLst>
              <a:ext uri="{FF2B5EF4-FFF2-40B4-BE49-F238E27FC236}">
                <a16:creationId xmlns:a16="http://schemas.microsoft.com/office/drawing/2014/main" id="{95718DCD-537C-4AA0-A6C5-543EC83F30AA}"/>
              </a:ext>
            </a:extLst>
          </p:cNvPr>
          <p:cNvSpPr txBox="1"/>
          <p:nvPr/>
        </p:nvSpPr>
        <p:spPr>
          <a:xfrm>
            <a:off x="3120506" y="5091692"/>
            <a:ext cx="2880319" cy="1015663"/>
          </a:xfrm>
          <a:prstGeom prst="rect">
            <a:avLst/>
          </a:prstGeom>
          <a:noFill/>
        </p:spPr>
        <p:txBody>
          <a:bodyPr wrap="square" rtlCol="0">
            <a:spAutoFit/>
          </a:bodyPr>
          <a:lstStyle/>
          <a:p>
            <a:r>
              <a:rPr lang="nb-NO" sz="1200" dirty="0"/>
              <a:t>Utvikle konsepter / produkter til kommunene og staten som gjør oss attraktive  samarbeidspartnere (eks Brobyggerprogrammet, spørreundersøkelser, </a:t>
            </a:r>
            <a:r>
              <a:rPr lang="nb-NO" sz="1200" dirty="0" err="1"/>
              <a:t>etc</a:t>
            </a:r>
            <a:endParaRPr lang="nb-NO" sz="1200" dirty="0"/>
          </a:p>
        </p:txBody>
      </p:sp>
      <p:pic>
        <p:nvPicPr>
          <p:cNvPr id="28" name="Grafikk 27" descr="Styrerom">
            <a:extLst>
              <a:ext uri="{FF2B5EF4-FFF2-40B4-BE49-F238E27FC236}">
                <a16:creationId xmlns:a16="http://schemas.microsoft.com/office/drawing/2014/main" id="{84602A7A-18EF-4072-BD4A-E0B9EBDCFB8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555892" y="1432299"/>
            <a:ext cx="1540091" cy="1540091"/>
          </a:xfrm>
          <a:prstGeom prst="rect">
            <a:avLst/>
          </a:prstGeom>
        </p:spPr>
      </p:pic>
      <p:pic>
        <p:nvPicPr>
          <p:cNvPr id="30" name="Grafikk 29" descr="Markedsføring">
            <a:extLst>
              <a:ext uri="{FF2B5EF4-FFF2-40B4-BE49-F238E27FC236}">
                <a16:creationId xmlns:a16="http://schemas.microsoft.com/office/drawing/2014/main" id="{E3B530E9-8436-4581-A49F-3BEEF352998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76171" y="1709237"/>
            <a:ext cx="1067829" cy="1067829"/>
          </a:xfrm>
          <a:prstGeom prst="rect">
            <a:avLst/>
          </a:prstGeom>
        </p:spPr>
      </p:pic>
      <p:pic>
        <p:nvPicPr>
          <p:cNvPr id="34" name="Grafikk 33" descr="Puslespillbiter">
            <a:extLst>
              <a:ext uri="{FF2B5EF4-FFF2-40B4-BE49-F238E27FC236}">
                <a16:creationId xmlns:a16="http://schemas.microsoft.com/office/drawing/2014/main" id="{B7744B50-DA62-4C70-96EA-A8A60A5B0CE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088999" y="3400296"/>
            <a:ext cx="1759548" cy="1759548"/>
          </a:xfrm>
          <a:prstGeom prst="rect">
            <a:avLst/>
          </a:prstGeom>
        </p:spPr>
      </p:pic>
      <p:sp>
        <p:nvSpPr>
          <p:cNvPr id="36" name="TekstSylinder 35">
            <a:extLst>
              <a:ext uri="{FF2B5EF4-FFF2-40B4-BE49-F238E27FC236}">
                <a16:creationId xmlns:a16="http://schemas.microsoft.com/office/drawing/2014/main" id="{75A61FEE-743B-40DF-9154-8E34F6040FE7}"/>
              </a:ext>
            </a:extLst>
          </p:cNvPr>
          <p:cNvSpPr txBox="1"/>
          <p:nvPr/>
        </p:nvSpPr>
        <p:spPr>
          <a:xfrm>
            <a:off x="837104" y="5142791"/>
            <a:ext cx="2376264" cy="646331"/>
          </a:xfrm>
          <a:prstGeom prst="rect">
            <a:avLst/>
          </a:prstGeom>
          <a:noFill/>
        </p:spPr>
        <p:txBody>
          <a:bodyPr wrap="square" rtlCol="0">
            <a:spAutoFit/>
          </a:bodyPr>
          <a:lstStyle/>
          <a:p>
            <a:r>
              <a:rPr lang="nb-NO" sz="1200" dirty="0"/>
              <a:t>Medlemsaktivitet –  og gode nettressurser med rådgivning og samtale med likepersoner</a:t>
            </a:r>
          </a:p>
        </p:txBody>
      </p:sp>
      <p:sp>
        <p:nvSpPr>
          <p:cNvPr id="37" name="TekstSylinder 36">
            <a:extLst>
              <a:ext uri="{FF2B5EF4-FFF2-40B4-BE49-F238E27FC236}">
                <a16:creationId xmlns:a16="http://schemas.microsoft.com/office/drawing/2014/main" id="{1125B277-FC4C-4858-AAD5-86F702DC2978}"/>
              </a:ext>
            </a:extLst>
          </p:cNvPr>
          <p:cNvSpPr txBox="1"/>
          <p:nvPr/>
        </p:nvSpPr>
        <p:spPr>
          <a:xfrm>
            <a:off x="5580112" y="5127402"/>
            <a:ext cx="3425027" cy="1323439"/>
          </a:xfrm>
          <a:prstGeom prst="rect">
            <a:avLst/>
          </a:prstGeom>
          <a:noFill/>
        </p:spPr>
        <p:txBody>
          <a:bodyPr wrap="square" rtlCol="0">
            <a:spAutoFit/>
          </a:bodyPr>
          <a:lstStyle/>
          <a:p>
            <a:r>
              <a:rPr lang="nb-NO" sz="2000" dirty="0"/>
              <a:t>Vi skal bidra vesentlig til at Norge lykkes med fosterhjemsplasseringer – vi har brukerkompetansen!</a:t>
            </a:r>
          </a:p>
        </p:txBody>
      </p:sp>
      <p:pic>
        <p:nvPicPr>
          <p:cNvPr id="3" name="Grafikk 2" descr="Klubbe">
            <a:extLst>
              <a:ext uri="{FF2B5EF4-FFF2-40B4-BE49-F238E27FC236}">
                <a16:creationId xmlns:a16="http://schemas.microsoft.com/office/drawing/2014/main" id="{206AB89C-A39C-49B1-9C45-68BC293DA2D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583066" y="1437432"/>
            <a:ext cx="1359722" cy="1359722"/>
          </a:xfrm>
          <a:prstGeom prst="rect">
            <a:avLst/>
          </a:prstGeom>
        </p:spPr>
      </p:pic>
      <p:sp>
        <p:nvSpPr>
          <p:cNvPr id="27" name="TekstSylinder 26">
            <a:extLst>
              <a:ext uri="{FF2B5EF4-FFF2-40B4-BE49-F238E27FC236}">
                <a16:creationId xmlns:a16="http://schemas.microsoft.com/office/drawing/2014/main" id="{F89560B6-0A33-4277-B502-27EF62A8AD3C}"/>
              </a:ext>
            </a:extLst>
          </p:cNvPr>
          <p:cNvSpPr txBox="1"/>
          <p:nvPr/>
        </p:nvSpPr>
        <p:spPr>
          <a:xfrm>
            <a:off x="6124820" y="2901329"/>
            <a:ext cx="2880319" cy="461665"/>
          </a:xfrm>
          <a:prstGeom prst="rect">
            <a:avLst/>
          </a:prstGeom>
          <a:noFill/>
        </p:spPr>
        <p:txBody>
          <a:bodyPr wrap="square" rtlCol="0">
            <a:spAutoFit/>
          </a:bodyPr>
          <a:lstStyle/>
          <a:p>
            <a:r>
              <a:rPr lang="nb-NO" sz="1200" dirty="0"/>
              <a:t>Jobbe for større rettssikkerhet for fosterfamiliene, trygge rammer</a:t>
            </a:r>
          </a:p>
        </p:txBody>
      </p:sp>
    </p:spTree>
    <p:extLst>
      <p:ext uri="{BB962C8B-B14F-4D97-AF65-F5344CB8AC3E}">
        <p14:creationId xmlns:p14="http://schemas.microsoft.com/office/powerpoint/2010/main" val="3584490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2EB4C30-AB67-4C33-B5E9-2465894B42B9}"/>
              </a:ext>
            </a:extLst>
          </p:cNvPr>
          <p:cNvSpPr>
            <a:spLocks noGrp="1"/>
          </p:cNvSpPr>
          <p:nvPr>
            <p:ph type="title"/>
          </p:nvPr>
        </p:nvSpPr>
        <p:spPr>
          <a:xfrm>
            <a:off x="391522" y="239546"/>
            <a:ext cx="7772400" cy="1143000"/>
          </a:xfrm>
        </p:spPr>
        <p:txBody>
          <a:bodyPr/>
          <a:lstStyle/>
          <a:p>
            <a:r>
              <a:rPr lang="nb-NO" dirty="0"/>
              <a:t>Påvirkningsarbeid!</a:t>
            </a:r>
          </a:p>
        </p:txBody>
      </p:sp>
      <p:pic>
        <p:nvPicPr>
          <p:cNvPr id="5" name="Bilde 4">
            <a:extLst>
              <a:ext uri="{FF2B5EF4-FFF2-40B4-BE49-F238E27FC236}">
                <a16:creationId xmlns:a16="http://schemas.microsoft.com/office/drawing/2014/main" id="{FF70B300-4DE9-473B-967C-29659497F3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5662" y="168976"/>
            <a:ext cx="789477" cy="789477"/>
          </a:xfrm>
          <a:prstGeom prst="rect">
            <a:avLst/>
          </a:prstGeom>
        </p:spPr>
      </p:pic>
      <p:pic>
        <p:nvPicPr>
          <p:cNvPr id="8" name="Grafikk 7" descr="Markedsføring">
            <a:extLst>
              <a:ext uri="{FF2B5EF4-FFF2-40B4-BE49-F238E27FC236}">
                <a16:creationId xmlns:a16="http://schemas.microsoft.com/office/drawing/2014/main" id="{7CF9110E-8EC4-4F06-85F0-FDF451F4499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3196" y="168976"/>
            <a:ext cx="1367501" cy="1367501"/>
          </a:xfrm>
          <a:prstGeom prst="rect">
            <a:avLst/>
          </a:prstGeom>
        </p:spPr>
      </p:pic>
      <p:pic>
        <p:nvPicPr>
          <p:cNvPr id="10" name="Bilde 9">
            <a:hlinkClick r:id="rId6"/>
            <a:extLst>
              <a:ext uri="{FF2B5EF4-FFF2-40B4-BE49-F238E27FC236}">
                <a16:creationId xmlns:a16="http://schemas.microsoft.com/office/drawing/2014/main" id="{08A54250-E1EA-453B-9048-AB22BFE97C59}"/>
              </a:ext>
            </a:extLst>
          </p:cNvPr>
          <p:cNvPicPr>
            <a:picLocks noChangeAspect="1"/>
          </p:cNvPicPr>
          <p:nvPr/>
        </p:nvPicPr>
        <p:blipFill rotWithShape="1">
          <a:blip r:embed="rId7"/>
          <a:srcRect l="27163" t="27796" r="32676" b="19935"/>
          <a:stretch/>
        </p:blipFill>
        <p:spPr>
          <a:xfrm>
            <a:off x="9793" y="1652361"/>
            <a:ext cx="4191089" cy="3068124"/>
          </a:xfrm>
          <a:prstGeom prst="rect">
            <a:avLst/>
          </a:prstGeom>
        </p:spPr>
      </p:pic>
      <p:pic>
        <p:nvPicPr>
          <p:cNvPr id="11" name="Bilde 10">
            <a:hlinkClick r:id="rId8"/>
            <a:extLst>
              <a:ext uri="{FF2B5EF4-FFF2-40B4-BE49-F238E27FC236}">
                <a16:creationId xmlns:a16="http://schemas.microsoft.com/office/drawing/2014/main" id="{BE6BFAF6-9E53-45E1-89C3-035A4F776C7F}"/>
              </a:ext>
            </a:extLst>
          </p:cNvPr>
          <p:cNvPicPr>
            <a:picLocks noChangeAspect="1"/>
          </p:cNvPicPr>
          <p:nvPr/>
        </p:nvPicPr>
        <p:blipFill>
          <a:blip r:embed="rId9"/>
          <a:stretch>
            <a:fillRect/>
          </a:stretch>
        </p:blipFill>
        <p:spPr>
          <a:xfrm>
            <a:off x="4816275" y="1690433"/>
            <a:ext cx="3551578" cy="1996856"/>
          </a:xfrm>
          <a:prstGeom prst="rect">
            <a:avLst/>
          </a:prstGeom>
        </p:spPr>
      </p:pic>
      <p:sp>
        <p:nvSpPr>
          <p:cNvPr id="12" name="TekstSylinder 11">
            <a:extLst>
              <a:ext uri="{FF2B5EF4-FFF2-40B4-BE49-F238E27FC236}">
                <a16:creationId xmlns:a16="http://schemas.microsoft.com/office/drawing/2014/main" id="{D451BB26-4FE5-4E9D-B357-C336AED6CB08}"/>
              </a:ext>
            </a:extLst>
          </p:cNvPr>
          <p:cNvSpPr txBox="1"/>
          <p:nvPr/>
        </p:nvSpPr>
        <p:spPr>
          <a:xfrm>
            <a:off x="5040052" y="3818995"/>
            <a:ext cx="3240360" cy="584775"/>
          </a:xfrm>
          <a:prstGeom prst="rect">
            <a:avLst/>
          </a:prstGeom>
          <a:noFill/>
        </p:spPr>
        <p:txBody>
          <a:bodyPr wrap="square" rtlCol="0">
            <a:spAutoFit/>
          </a:bodyPr>
          <a:lstStyle/>
          <a:p>
            <a:r>
              <a:rPr lang="nb-NO" sz="1600" dirty="0"/>
              <a:t>Innspill til alle partiers program før stortingsvalget i 2021</a:t>
            </a:r>
          </a:p>
        </p:txBody>
      </p:sp>
      <p:pic>
        <p:nvPicPr>
          <p:cNvPr id="14" name="Bilde 13">
            <a:extLst>
              <a:ext uri="{FF2B5EF4-FFF2-40B4-BE49-F238E27FC236}">
                <a16:creationId xmlns:a16="http://schemas.microsoft.com/office/drawing/2014/main" id="{61C75812-9C2C-425A-A181-F14E18B45AAE}"/>
              </a:ext>
            </a:extLst>
          </p:cNvPr>
          <p:cNvPicPr>
            <a:picLocks noChangeAspect="1"/>
          </p:cNvPicPr>
          <p:nvPr/>
        </p:nvPicPr>
        <p:blipFill rotWithShape="1">
          <a:blip r:embed="rId10"/>
          <a:srcRect l="7500" t="23400" r="27164" b="26200"/>
          <a:stretch/>
        </p:blipFill>
        <p:spPr>
          <a:xfrm>
            <a:off x="2627784" y="4535476"/>
            <a:ext cx="4824536" cy="2179745"/>
          </a:xfrm>
          <a:prstGeom prst="rect">
            <a:avLst/>
          </a:prstGeom>
        </p:spPr>
      </p:pic>
    </p:spTree>
    <p:extLst>
      <p:ext uri="{BB962C8B-B14F-4D97-AF65-F5344CB8AC3E}">
        <p14:creationId xmlns:p14="http://schemas.microsoft.com/office/powerpoint/2010/main" val="21845035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6256CA2-FE24-44C6-949B-1799FEAB1196}"/>
              </a:ext>
            </a:extLst>
          </p:cNvPr>
          <p:cNvSpPr>
            <a:spLocks noGrp="1"/>
          </p:cNvSpPr>
          <p:nvPr>
            <p:ph type="title"/>
          </p:nvPr>
        </p:nvSpPr>
        <p:spPr>
          <a:xfrm>
            <a:off x="578921" y="0"/>
            <a:ext cx="7772400" cy="1143000"/>
          </a:xfrm>
        </p:spPr>
        <p:txBody>
          <a:bodyPr/>
          <a:lstStyle/>
          <a:p>
            <a:r>
              <a:rPr lang="nb-NO" dirty="0"/>
              <a:t>Hjelp i hverdagen!</a:t>
            </a:r>
          </a:p>
        </p:txBody>
      </p:sp>
      <p:sp>
        <p:nvSpPr>
          <p:cNvPr id="3" name="Plassholder for innhold 2">
            <a:extLst>
              <a:ext uri="{FF2B5EF4-FFF2-40B4-BE49-F238E27FC236}">
                <a16:creationId xmlns:a16="http://schemas.microsoft.com/office/drawing/2014/main" id="{961EC23C-0F7B-4DBC-A9D7-2E78114AD139}"/>
              </a:ext>
            </a:extLst>
          </p:cNvPr>
          <p:cNvSpPr>
            <a:spLocks noGrp="1"/>
          </p:cNvSpPr>
          <p:nvPr>
            <p:ph sz="half" idx="1"/>
          </p:nvPr>
        </p:nvSpPr>
        <p:spPr>
          <a:xfrm>
            <a:off x="626482" y="976455"/>
            <a:ext cx="7591419" cy="5328592"/>
          </a:xfrm>
        </p:spPr>
        <p:txBody>
          <a:bodyPr/>
          <a:lstStyle/>
          <a:p>
            <a:pPr>
              <a:buFont typeface="Arial" panose="020B0604020202020204" pitchFamily="34" charset="0"/>
              <a:buChar char="•"/>
            </a:pPr>
            <a:endParaRPr lang="nb-NO" sz="1800" b="1" u="sng" dirty="0">
              <a:solidFill>
                <a:schemeClr val="accent1">
                  <a:lumMod val="50000"/>
                </a:schemeClr>
              </a:solidFill>
              <a:latin typeface="inherit"/>
              <a:hlinkClick r:id="rId3">
                <a:extLst>
                  <a:ext uri="{A12FA001-AC4F-418D-AE19-62706E023703}">
                    <ahyp:hlinkClr xmlns:ahyp="http://schemas.microsoft.com/office/drawing/2018/hyperlinkcolor" val="tx"/>
                  </a:ext>
                </a:extLst>
              </a:hlinkClick>
            </a:endParaRPr>
          </a:p>
          <a:p>
            <a:pPr>
              <a:buFont typeface="Arial" panose="020B0604020202020204" pitchFamily="34" charset="0"/>
              <a:buChar char="•"/>
            </a:pPr>
            <a:r>
              <a:rPr lang="nb-NO" sz="1800" b="1" u="sng" dirty="0">
                <a:solidFill>
                  <a:schemeClr val="accent1">
                    <a:lumMod val="50000"/>
                  </a:schemeClr>
                </a:solidFill>
                <a:latin typeface="inherit"/>
                <a:hlinkClick r:id="rId3">
                  <a:extLst>
                    <a:ext uri="{A12FA001-AC4F-418D-AE19-62706E023703}">
                      <ahyp:hlinkClr xmlns:ahyp="http://schemas.microsoft.com/office/drawing/2018/hyperlinkcolor" val="tx"/>
                    </a:ext>
                  </a:extLst>
                </a:hlinkClick>
              </a:rPr>
              <a:t>Spørsmål og svar</a:t>
            </a:r>
            <a:r>
              <a:rPr lang="nb-NO" sz="1800" dirty="0">
                <a:solidFill>
                  <a:schemeClr val="accent1">
                    <a:lumMod val="50000"/>
                  </a:schemeClr>
                </a:solidFill>
                <a:latin typeface="open sans" panose="020B0606030504020204" pitchFamily="34" charset="0"/>
              </a:rPr>
              <a:t> </a:t>
            </a:r>
            <a:r>
              <a:rPr lang="nb-NO" sz="1600" dirty="0">
                <a:solidFill>
                  <a:srgbClr val="303030"/>
                </a:solidFill>
                <a:latin typeface="open sans" panose="020B0606030504020204" pitchFamily="34" charset="0"/>
              </a:rPr>
              <a:t>på nett – her har vi samlet aktuelle spørsmål og svar for deg som er eller skal bli fosterhjem.</a:t>
            </a:r>
          </a:p>
          <a:p>
            <a:pPr>
              <a:buFont typeface="Arial" panose="020B0604020202020204" pitchFamily="34" charset="0"/>
              <a:buChar char="•"/>
            </a:pPr>
            <a:endParaRPr lang="nb-NO" sz="1600" dirty="0">
              <a:solidFill>
                <a:srgbClr val="303030"/>
              </a:solidFill>
              <a:latin typeface="open sans" panose="020B0606030504020204" pitchFamily="34" charset="0"/>
            </a:endParaRPr>
          </a:p>
          <a:p>
            <a:pPr>
              <a:buFont typeface="Arial" panose="020B0604020202020204" pitchFamily="34" charset="0"/>
              <a:buChar char="•"/>
            </a:pPr>
            <a:endParaRPr lang="nb-NO" sz="1600" dirty="0">
              <a:solidFill>
                <a:srgbClr val="303030"/>
              </a:solidFill>
              <a:latin typeface="open sans" panose="020B0606030504020204" pitchFamily="34" charset="0"/>
            </a:endParaRPr>
          </a:p>
          <a:p>
            <a:pPr>
              <a:buFont typeface="Arial" panose="020B0604020202020204" pitchFamily="34" charset="0"/>
              <a:buChar char="•"/>
            </a:pPr>
            <a:endParaRPr lang="nb-NO" sz="1400" dirty="0">
              <a:solidFill>
                <a:srgbClr val="303030"/>
              </a:solidFill>
              <a:latin typeface="open sans" panose="020B0606030504020204" pitchFamily="34" charset="0"/>
            </a:endParaRPr>
          </a:p>
        </p:txBody>
      </p:sp>
      <p:pic>
        <p:nvPicPr>
          <p:cNvPr id="6" name="Bilde 5">
            <a:extLst>
              <a:ext uri="{FF2B5EF4-FFF2-40B4-BE49-F238E27FC236}">
                <a16:creationId xmlns:a16="http://schemas.microsoft.com/office/drawing/2014/main" id="{ECEFBC5A-2410-4CDA-9F3C-ACE485C9E7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0340" y="190354"/>
            <a:ext cx="789477" cy="789477"/>
          </a:xfrm>
          <a:prstGeom prst="rect">
            <a:avLst/>
          </a:prstGeom>
        </p:spPr>
      </p:pic>
      <p:pic>
        <p:nvPicPr>
          <p:cNvPr id="9" name="Bilde 8">
            <a:extLst>
              <a:ext uri="{FF2B5EF4-FFF2-40B4-BE49-F238E27FC236}">
                <a16:creationId xmlns:a16="http://schemas.microsoft.com/office/drawing/2014/main" id="{32A6A96F-EB05-4CCA-8175-78C8E8861550}"/>
              </a:ext>
            </a:extLst>
          </p:cNvPr>
          <p:cNvPicPr>
            <a:picLocks noChangeAspect="1"/>
          </p:cNvPicPr>
          <p:nvPr/>
        </p:nvPicPr>
        <p:blipFill rotWithShape="1">
          <a:blip r:embed="rId5"/>
          <a:srcRect l="8669" t="22875" r="33462" b="49999"/>
          <a:stretch/>
        </p:blipFill>
        <p:spPr>
          <a:xfrm>
            <a:off x="693228" y="1889183"/>
            <a:ext cx="6192688" cy="1632842"/>
          </a:xfrm>
          <a:prstGeom prst="rect">
            <a:avLst/>
          </a:prstGeom>
        </p:spPr>
      </p:pic>
      <p:sp>
        <p:nvSpPr>
          <p:cNvPr id="13" name="TekstSylinder 12">
            <a:extLst>
              <a:ext uri="{FF2B5EF4-FFF2-40B4-BE49-F238E27FC236}">
                <a16:creationId xmlns:a16="http://schemas.microsoft.com/office/drawing/2014/main" id="{EE6ADC06-2B91-4F23-B586-98A1A080ABA5}"/>
              </a:ext>
            </a:extLst>
          </p:cNvPr>
          <p:cNvSpPr txBox="1"/>
          <p:nvPr/>
        </p:nvSpPr>
        <p:spPr>
          <a:xfrm>
            <a:off x="660835" y="3560145"/>
            <a:ext cx="5454352" cy="615553"/>
          </a:xfrm>
          <a:prstGeom prst="rect">
            <a:avLst/>
          </a:prstGeom>
          <a:noFill/>
        </p:spPr>
        <p:txBody>
          <a:bodyPr wrap="square">
            <a:spAutoFit/>
          </a:bodyPr>
          <a:lstStyle/>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nb-NO" sz="1800" b="1" i="0" u="sng" strike="noStrike" kern="0" cap="none" spc="0" normalizeH="0" baseline="0" noProof="0" dirty="0">
                <a:ln>
                  <a:noFill/>
                </a:ln>
                <a:solidFill>
                  <a:srgbClr val="00CC99">
                    <a:lumMod val="50000"/>
                  </a:srgbClr>
                </a:solidFill>
                <a:effectLst/>
                <a:uLnTx/>
                <a:uFillTx/>
                <a:latin typeface="inherit"/>
                <a:ea typeface="+mn-ea"/>
                <a:cs typeface="+mn-cs"/>
                <a:hlinkClick r:id="rId6">
                  <a:extLst>
                    <a:ext uri="{A12FA001-AC4F-418D-AE19-62706E023703}">
                      <ahyp:hlinkClr xmlns:ahyp="http://schemas.microsoft.com/office/drawing/2018/hyperlinkcolor" val="tx"/>
                    </a:ext>
                  </a:extLst>
                </a:hlinkClick>
              </a:rPr>
              <a:t>Sjekkliste</a:t>
            </a:r>
            <a:r>
              <a:rPr kumimoji="0" lang="nb-NO" sz="1800" b="1" i="0" u="none" strike="noStrike" kern="0" cap="none" spc="0" normalizeH="0" baseline="0" noProof="0" dirty="0">
                <a:ln>
                  <a:noFill/>
                </a:ln>
                <a:solidFill>
                  <a:srgbClr val="00CC99">
                    <a:lumMod val="50000"/>
                  </a:srgbClr>
                </a:solidFill>
                <a:effectLst/>
                <a:uLnTx/>
                <a:uFillTx/>
                <a:latin typeface="inherit"/>
                <a:ea typeface="+mn-ea"/>
                <a:cs typeface="+mn-cs"/>
              </a:rPr>
              <a:t> </a:t>
            </a:r>
            <a:r>
              <a:rPr kumimoji="0" lang="nb-NO" sz="1600" b="0" i="0" u="none" strike="noStrike" kern="0" cap="none" spc="0" normalizeH="0" baseline="0" noProof="0" dirty="0">
                <a:ln>
                  <a:noFill/>
                </a:ln>
                <a:solidFill>
                  <a:srgbClr val="303030"/>
                </a:solidFill>
                <a:effectLst/>
                <a:uLnTx/>
                <a:uFillTx/>
                <a:latin typeface="open sans" panose="020B0606030504020204" pitchFamily="34" charset="0"/>
                <a:ea typeface="+mn-ea"/>
                <a:cs typeface="+mn-cs"/>
              </a:rPr>
              <a:t>for fosterforeldre ved inngåelse av fosterhjemsavtalen.</a:t>
            </a:r>
          </a:p>
        </p:txBody>
      </p:sp>
      <p:pic>
        <p:nvPicPr>
          <p:cNvPr id="1026" name="Picture 2">
            <a:extLst>
              <a:ext uri="{FF2B5EF4-FFF2-40B4-BE49-F238E27FC236}">
                <a16:creationId xmlns:a16="http://schemas.microsoft.com/office/drawing/2014/main" id="{FAEE0145-E1CE-4A5D-89C3-B422686271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0433" y="4653136"/>
            <a:ext cx="1415805" cy="1415805"/>
          </a:xfrm>
          <a:prstGeom prst="rect">
            <a:avLst/>
          </a:prstGeom>
          <a:noFill/>
          <a:extLst>
            <a:ext uri="{909E8E84-426E-40DD-AFC4-6F175D3DCCD1}">
              <a14:hiddenFill xmlns:a14="http://schemas.microsoft.com/office/drawing/2010/main">
                <a:solidFill>
                  <a:srgbClr val="FFFFFF"/>
                </a:solidFill>
              </a14:hiddenFill>
            </a:ext>
          </a:extLst>
        </p:spPr>
      </p:pic>
      <p:pic>
        <p:nvPicPr>
          <p:cNvPr id="15" name="Bilde 14">
            <a:extLst>
              <a:ext uri="{FF2B5EF4-FFF2-40B4-BE49-F238E27FC236}">
                <a16:creationId xmlns:a16="http://schemas.microsoft.com/office/drawing/2014/main" id="{F08EDD39-2DA9-4C2F-B1DA-6AE6E180D659}"/>
              </a:ext>
            </a:extLst>
          </p:cNvPr>
          <p:cNvPicPr>
            <a:picLocks noChangeAspect="1"/>
          </p:cNvPicPr>
          <p:nvPr/>
        </p:nvPicPr>
        <p:blipFill rotWithShape="1">
          <a:blip r:embed="rId8"/>
          <a:srcRect l="9051" t="24801" r="34019" b="38623"/>
          <a:stretch/>
        </p:blipFill>
        <p:spPr>
          <a:xfrm>
            <a:off x="3255056" y="3974065"/>
            <a:ext cx="5314101" cy="2369838"/>
          </a:xfrm>
          <a:prstGeom prst="rect">
            <a:avLst/>
          </a:prstGeom>
        </p:spPr>
      </p:pic>
    </p:spTree>
    <p:extLst>
      <p:ext uri="{BB962C8B-B14F-4D97-AF65-F5344CB8AC3E}">
        <p14:creationId xmlns:p14="http://schemas.microsoft.com/office/powerpoint/2010/main" val="10675520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6256CA2-FE24-44C6-949B-1799FEAB1196}"/>
              </a:ext>
            </a:extLst>
          </p:cNvPr>
          <p:cNvSpPr>
            <a:spLocks noGrp="1"/>
          </p:cNvSpPr>
          <p:nvPr>
            <p:ph type="title"/>
          </p:nvPr>
        </p:nvSpPr>
        <p:spPr>
          <a:xfrm>
            <a:off x="578921" y="0"/>
            <a:ext cx="7772400" cy="1143000"/>
          </a:xfrm>
        </p:spPr>
        <p:txBody>
          <a:bodyPr/>
          <a:lstStyle/>
          <a:p>
            <a:r>
              <a:rPr lang="nb-NO" dirty="0"/>
              <a:t>Hjelp i hverdagen!</a:t>
            </a:r>
          </a:p>
        </p:txBody>
      </p:sp>
      <p:sp>
        <p:nvSpPr>
          <p:cNvPr id="3" name="Plassholder for innhold 2">
            <a:extLst>
              <a:ext uri="{FF2B5EF4-FFF2-40B4-BE49-F238E27FC236}">
                <a16:creationId xmlns:a16="http://schemas.microsoft.com/office/drawing/2014/main" id="{961EC23C-0F7B-4DBC-A9D7-2E78114AD139}"/>
              </a:ext>
            </a:extLst>
          </p:cNvPr>
          <p:cNvSpPr>
            <a:spLocks noGrp="1"/>
          </p:cNvSpPr>
          <p:nvPr>
            <p:ph sz="half" idx="1"/>
          </p:nvPr>
        </p:nvSpPr>
        <p:spPr>
          <a:xfrm>
            <a:off x="578920" y="1143000"/>
            <a:ext cx="7591419" cy="5526360"/>
          </a:xfrm>
        </p:spPr>
        <p:txBody>
          <a:bodyPr/>
          <a:lstStyle/>
          <a:p>
            <a:pPr>
              <a:buFont typeface="Arial" panose="020B0604020202020204" pitchFamily="34" charset="0"/>
              <a:buChar char="•"/>
            </a:pPr>
            <a:endParaRPr lang="nb-NO" sz="1600" dirty="0">
              <a:solidFill>
                <a:srgbClr val="303030"/>
              </a:solidFill>
              <a:latin typeface="open sans" panose="020B0606030504020204" pitchFamily="34" charset="0"/>
            </a:endParaRPr>
          </a:p>
          <a:p>
            <a:pPr>
              <a:buFont typeface="Arial" panose="020B0604020202020204" pitchFamily="34" charset="0"/>
              <a:buChar char="•"/>
            </a:pPr>
            <a:r>
              <a:rPr lang="nb-NO" sz="1800" b="1" u="sng" dirty="0">
                <a:solidFill>
                  <a:schemeClr val="accent1">
                    <a:lumMod val="50000"/>
                  </a:schemeClr>
                </a:solidFill>
                <a:latin typeface="inherit"/>
                <a:hlinkClick r:id="rId3">
                  <a:extLst>
                    <a:ext uri="{A12FA001-AC4F-418D-AE19-62706E023703}">
                      <ahyp:hlinkClr xmlns:ahyp="http://schemas.microsoft.com/office/drawing/2018/hyperlinkcolor" val="tx"/>
                    </a:ext>
                  </a:extLst>
                </a:hlinkClick>
              </a:rPr>
              <a:t>Likepersonsamtaler</a:t>
            </a:r>
            <a:r>
              <a:rPr lang="nb-NO" sz="1600" b="1" dirty="0">
                <a:solidFill>
                  <a:schemeClr val="accent1">
                    <a:lumMod val="50000"/>
                  </a:schemeClr>
                </a:solidFill>
                <a:latin typeface="inherit"/>
              </a:rPr>
              <a:t> </a:t>
            </a:r>
            <a:r>
              <a:rPr lang="nb-NO" sz="1600" dirty="0">
                <a:solidFill>
                  <a:srgbClr val="303030"/>
                </a:solidFill>
                <a:latin typeface="open sans" panose="020B0606030504020204" pitchFamily="34" charset="0"/>
              </a:rPr>
              <a:t>dersom du trenger å lufte tanker eller hjerte med en av våre frivillige likepersoner (de har taushetsplikt).</a:t>
            </a:r>
          </a:p>
          <a:p>
            <a:pPr>
              <a:buFont typeface="Arial" panose="020B0604020202020204" pitchFamily="34" charset="0"/>
              <a:buChar char="•"/>
            </a:pPr>
            <a:endParaRPr lang="nb-NO" sz="1600" dirty="0">
              <a:solidFill>
                <a:srgbClr val="303030"/>
              </a:solidFill>
              <a:latin typeface="open sans" panose="020B0606030504020204" pitchFamily="34" charset="0"/>
            </a:endParaRPr>
          </a:p>
          <a:p>
            <a:pPr>
              <a:buFont typeface="Arial" panose="020B0604020202020204" pitchFamily="34" charset="0"/>
              <a:buChar char="•"/>
            </a:pPr>
            <a:endParaRPr lang="nb-NO" sz="1600" dirty="0">
              <a:solidFill>
                <a:srgbClr val="303030"/>
              </a:solidFill>
              <a:latin typeface="open sans" panose="020B0606030504020204" pitchFamily="34" charset="0"/>
            </a:endParaRPr>
          </a:p>
          <a:p>
            <a:pPr>
              <a:buFont typeface="Arial" panose="020B0604020202020204" pitchFamily="34" charset="0"/>
              <a:buChar char="•"/>
            </a:pPr>
            <a:endParaRPr lang="nb-NO" sz="1600" dirty="0">
              <a:solidFill>
                <a:srgbClr val="303030"/>
              </a:solidFill>
              <a:latin typeface="open sans" panose="020B0606030504020204" pitchFamily="34" charset="0"/>
            </a:endParaRPr>
          </a:p>
          <a:p>
            <a:pPr>
              <a:buFont typeface="Arial" panose="020B0604020202020204" pitchFamily="34" charset="0"/>
              <a:buChar char="•"/>
            </a:pPr>
            <a:endParaRPr lang="nb-NO" sz="1600" dirty="0">
              <a:solidFill>
                <a:srgbClr val="303030"/>
              </a:solidFill>
              <a:latin typeface="open sans" panose="020B0606030504020204" pitchFamily="34" charset="0"/>
            </a:endParaRPr>
          </a:p>
          <a:p>
            <a:pPr>
              <a:buFont typeface="Arial" panose="020B0604020202020204" pitchFamily="34" charset="0"/>
              <a:buChar char="•"/>
            </a:pPr>
            <a:endParaRPr lang="nb-NO" sz="1600" dirty="0">
              <a:solidFill>
                <a:srgbClr val="303030"/>
              </a:solidFill>
              <a:latin typeface="open sans" panose="020B0606030504020204" pitchFamily="34" charset="0"/>
            </a:endParaRPr>
          </a:p>
          <a:p>
            <a:pPr>
              <a:buFont typeface="Arial" panose="020B0604020202020204" pitchFamily="34" charset="0"/>
              <a:buChar char="•"/>
            </a:pPr>
            <a:endParaRPr lang="nb-NO" sz="1600" dirty="0">
              <a:solidFill>
                <a:srgbClr val="303030"/>
              </a:solidFill>
              <a:latin typeface="open sans" panose="020B0606030504020204" pitchFamily="34" charset="0"/>
            </a:endParaRPr>
          </a:p>
          <a:p>
            <a:pPr>
              <a:buFont typeface="Arial" panose="020B0604020202020204" pitchFamily="34" charset="0"/>
              <a:buChar char="•"/>
            </a:pPr>
            <a:endParaRPr lang="nb-NO" sz="1600" dirty="0">
              <a:solidFill>
                <a:srgbClr val="303030"/>
              </a:solidFill>
              <a:latin typeface="open sans" panose="020B0606030504020204" pitchFamily="34" charset="0"/>
            </a:endParaRPr>
          </a:p>
          <a:p>
            <a:pPr>
              <a:buFont typeface="Arial" panose="020B0604020202020204" pitchFamily="34" charset="0"/>
              <a:buChar char="•"/>
            </a:pPr>
            <a:endParaRPr lang="nb-NO" sz="1600" dirty="0">
              <a:solidFill>
                <a:srgbClr val="303030"/>
              </a:solidFill>
              <a:latin typeface="open sans" panose="020B0606030504020204" pitchFamily="34" charset="0"/>
            </a:endParaRPr>
          </a:p>
          <a:p>
            <a:pPr>
              <a:buFont typeface="Arial" panose="020B0604020202020204" pitchFamily="34" charset="0"/>
              <a:buChar char="•"/>
            </a:pPr>
            <a:endParaRPr lang="nb-NO" sz="1600" dirty="0">
              <a:solidFill>
                <a:srgbClr val="303030"/>
              </a:solidFill>
              <a:latin typeface="open sans" panose="020B0606030504020204" pitchFamily="34" charset="0"/>
            </a:endParaRPr>
          </a:p>
          <a:p>
            <a:pPr>
              <a:buFont typeface="Arial" panose="020B0604020202020204" pitchFamily="34" charset="0"/>
              <a:buChar char="•"/>
            </a:pPr>
            <a:endParaRPr lang="nb-NO" sz="1600" dirty="0">
              <a:solidFill>
                <a:srgbClr val="303030"/>
              </a:solidFill>
              <a:latin typeface="open sans" panose="020B0606030504020204" pitchFamily="34" charset="0"/>
            </a:endParaRPr>
          </a:p>
          <a:p>
            <a:pPr>
              <a:buFont typeface="Arial" panose="020B0604020202020204" pitchFamily="34" charset="0"/>
              <a:buChar char="•"/>
            </a:pPr>
            <a:endParaRPr lang="nb-NO" sz="1600" dirty="0">
              <a:solidFill>
                <a:srgbClr val="303030"/>
              </a:solidFill>
              <a:latin typeface="open sans" panose="020B0606030504020204" pitchFamily="34" charset="0"/>
            </a:endParaRPr>
          </a:p>
          <a:p>
            <a:pPr>
              <a:buFont typeface="Arial" panose="020B0604020202020204" pitchFamily="34" charset="0"/>
              <a:buChar char="•"/>
            </a:pPr>
            <a:endParaRPr lang="nb-NO" sz="1400" dirty="0">
              <a:solidFill>
                <a:srgbClr val="303030"/>
              </a:solidFill>
              <a:latin typeface="open sans" panose="020B0606030504020204" pitchFamily="34" charset="0"/>
            </a:endParaRPr>
          </a:p>
        </p:txBody>
      </p:sp>
      <p:pic>
        <p:nvPicPr>
          <p:cNvPr id="6" name="Bilde 5">
            <a:extLst>
              <a:ext uri="{FF2B5EF4-FFF2-40B4-BE49-F238E27FC236}">
                <a16:creationId xmlns:a16="http://schemas.microsoft.com/office/drawing/2014/main" id="{ECEFBC5A-2410-4CDA-9F3C-ACE485C9E7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0340" y="190354"/>
            <a:ext cx="789477" cy="789477"/>
          </a:xfrm>
          <a:prstGeom prst="rect">
            <a:avLst/>
          </a:prstGeom>
        </p:spPr>
      </p:pic>
      <p:pic>
        <p:nvPicPr>
          <p:cNvPr id="11" name="Bilde 10">
            <a:extLst>
              <a:ext uri="{FF2B5EF4-FFF2-40B4-BE49-F238E27FC236}">
                <a16:creationId xmlns:a16="http://schemas.microsoft.com/office/drawing/2014/main" id="{333A79B4-4DA0-4871-B7CC-DC9BD09663BD}"/>
              </a:ext>
            </a:extLst>
          </p:cNvPr>
          <p:cNvPicPr>
            <a:picLocks noChangeAspect="1"/>
          </p:cNvPicPr>
          <p:nvPr/>
        </p:nvPicPr>
        <p:blipFill rotWithShape="1">
          <a:blip r:embed="rId5"/>
          <a:srcRect l="9051" t="19201" r="33463" b="5200"/>
          <a:stretch/>
        </p:blipFill>
        <p:spPr>
          <a:xfrm>
            <a:off x="1763688" y="2302349"/>
            <a:ext cx="5616624" cy="4154763"/>
          </a:xfrm>
          <a:prstGeom prst="rect">
            <a:avLst/>
          </a:prstGeom>
        </p:spPr>
      </p:pic>
    </p:spTree>
    <p:extLst>
      <p:ext uri="{BB962C8B-B14F-4D97-AF65-F5344CB8AC3E}">
        <p14:creationId xmlns:p14="http://schemas.microsoft.com/office/powerpoint/2010/main" val="28293651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6256CA2-FE24-44C6-949B-1799FEAB1196}"/>
              </a:ext>
            </a:extLst>
          </p:cNvPr>
          <p:cNvSpPr>
            <a:spLocks noGrp="1"/>
          </p:cNvSpPr>
          <p:nvPr>
            <p:ph type="title"/>
          </p:nvPr>
        </p:nvSpPr>
        <p:spPr>
          <a:xfrm>
            <a:off x="578921" y="0"/>
            <a:ext cx="7772400" cy="1143000"/>
          </a:xfrm>
        </p:spPr>
        <p:txBody>
          <a:bodyPr/>
          <a:lstStyle/>
          <a:p>
            <a:r>
              <a:rPr lang="nb-NO" dirty="0"/>
              <a:t>Hjelp i hverdagen!</a:t>
            </a:r>
          </a:p>
        </p:txBody>
      </p:sp>
      <p:sp>
        <p:nvSpPr>
          <p:cNvPr id="3" name="Plassholder for innhold 2">
            <a:extLst>
              <a:ext uri="{FF2B5EF4-FFF2-40B4-BE49-F238E27FC236}">
                <a16:creationId xmlns:a16="http://schemas.microsoft.com/office/drawing/2014/main" id="{961EC23C-0F7B-4DBC-A9D7-2E78114AD139}"/>
              </a:ext>
            </a:extLst>
          </p:cNvPr>
          <p:cNvSpPr>
            <a:spLocks noGrp="1"/>
          </p:cNvSpPr>
          <p:nvPr>
            <p:ph sz="half" idx="1"/>
          </p:nvPr>
        </p:nvSpPr>
        <p:spPr>
          <a:xfrm>
            <a:off x="787734" y="1340767"/>
            <a:ext cx="7382605" cy="6189111"/>
          </a:xfrm>
        </p:spPr>
        <p:txBody>
          <a:bodyPr/>
          <a:lstStyle/>
          <a:p>
            <a:pPr>
              <a:buFont typeface="Arial" panose="020B0604020202020204" pitchFamily="34" charset="0"/>
              <a:buChar char="•"/>
            </a:pPr>
            <a:endParaRPr lang="nb-NO" sz="1600" dirty="0">
              <a:solidFill>
                <a:srgbClr val="303030"/>
              </a:solidFill>
              <a:latin typeface="open sans" panose="020B0606030504020204" pitchFamily="34" charset="0"/>
            </a:endParaRPr>
          </a:p>
          <a:p>
            <a:pPr>
              <a:buFont typeface="Arial" panose="020B0604020202020204" pitchFamily="34" charset="0"/>
              <a:buChar char="•"/>
            </a:pPr>
            <a:endParaRPr lang="nb-NO" sz="1600" dirty="0">
              <a:solidFill>
                <a:srgbClr val="303030"/>
              </a:solidFill>
              <a:latin typeface="open sans" panose="020B0606030504020204" pitchFamily="34" charset="0"/>
            </a:endParaRPr>
          </a:p>
          <a:p>
            <a:pPr marL="0" indent="0">
              <a:buNone/>
            </a:pPr>
            <a:endParaRPr lang="nb-NO" sz="1600" dirty="0">
              <a:solidFill>
                <a:srgbClr val="303030"/>
              </a:solidFill>
              <a:latin typeface="open sans" panose="020B0606030504020204" pitchFamily="34" charset="0"/>
            </a:endParaRPr>
          </a:p>
          <a:p>
            <a:pPr algn="l" fontAlgn="base">
              <a:buFont typeface="Arial" panose="020B0604020202020204" pitchFamily="34" charset="0"/>
              <a:buChar char="•"/>
            </a:pPr>
            <a:r>
              <a:rPr lang="nb-NO" sz="1600" b="1" i="0" u="sng" dirty="0">
                <a:solidFill>
                  <a:schemeClr val="accent1">
                    <a:lumMod val="50000"/>
                  </a:schemeClr>
                </a:solidFill>
                <a:effectLst/>
                <a:latin typeface="inherit"/>
                <a:hlinkClick r:id="rId3">
                  <a:extLst>
                    <a:ext uri="{A12FA001-AC4F-418D-AE19-62706E023703}">
                      <ahyp:hlinkClr xmlns:ahyp="http://schemas.microsoft.com/office/drawing/2018/hyperlinkcolor" val="tx"/>
                    </a:ext>
                  </a:extLst>
                </a:hlinkClick>
              </a:rPr>
              <a:t>Landsdekkende Rådgivningstelefon</a:t>
            </a:r>
            <a:r>
              <a:rPr lang="nb-NO" sz="1600" b="0" i="0" dirty="0">
                <a:solidFill>
                  <a:schemeClr val="accent1">
                    <a:lumMod val="50000"/>
                  </a:schemeClr>
                </a:solidFill>
                <a:effectLst/>
                <a:latin typeface="open sans" panose="020B0606030504020204" pitchFamily="34" charset="0"/>
              </a:rPr>
              <a:t> </a:t>
            </a:r>
            <a:r>
              <a:rPr lang="nb-NO" sz="1400" b="0" i="0" dirty="0">
                <a:solidFill>
                  <a:srgbClr val="303030"/>
                </a:solidFill>
                <a:effectLst/>
                <a:latin typeface="open sans" panose="020B0606030504020204" pitchFamily="34" charset="0"/>
              </a:rPr>
              <a:t>– åpen hver torsdag mellom 09-15,          </a:t>
            </a:r>
          </a:p>
          <a:p>
            <a:pPr marL="400050" lvl="1" indent="0">
              <a:buNone/>
            </a:pPr>
            <a:r>
              <a:rPr lang="nb-NO" sz="1400" b="1" i="0" dirty="0">
                <a:solidFill>
                  <a:srgbClr val="C00000"/>
                </a:solidFill>
                <a:effectLst/>
                <a:latin typeface="open sans" panose="020B0606030504020204" pitchFamily="34" charset="0"/>
              </a:rPr>
              <a:t>telefon 465 00 847.</a:t>
            </a:r>
            <a:br>
              <a:rPr lang="nb-NO" sz="1400" b="0" i="0" dirty="0">
                <a:solidFill>
                  <a:srgbClr val="303030"/>
                </a:solidFill>
                <a:effectLst/>
                <a:latin typeface="open sans" panose="020B0606030504020204" pitchFamily="34" charset="0"/>
              </a:rPr>
            </a:br>
            <a:r>
              <a:rPr lang="nb-NO" sz="1400" b="0" i="0" dirty="0">
                <a:solidFill>
                  <a:srgbClr val="303030"/>
                </a:solidFill>
                <a:effectLst/>
                <a:latin typeface="open sans" panose="020B0606030504020204" pitchFamily="34" charset="0"/>
              </a:rPr>
              <a:t>Vår rådgivningstjeneste gir medlemmer mulighet til å drøfte og snakke med en fagperson om situasjoner og problemstillinger som oppleves som vanskelige.</a:t>
            </a:r>
          </a:p>
          <a:p>
            <a:pPr marL="400050" lvl="1" indent="0">
              <a:buNone/>
            </a:pPr>
            <a:endParaRPr lang="nb-NO" sz="1400" dirty="0">
              <a:solidFill>
                <a:srgbClr val="303030"/>
              </a:solidFill>
              <a:latin typeface="open sans" panose="020B0606030504020204" pitchFamily="34" charset="0"/>
            </a:endParaRPr>
          </a:p>
          <a:p>
            <a:pPr marL="400050" lvl="1" indent="0">
              <a:buNone/>
            </a:pPr>
            <a:endParaRPr lang="nb-NO" sz="1400" dirty="0">
              <a:solidFill>
                <a:srgbClr val="303030"/>
              </a:solidFill>
              <a:latin typeface="open sans" panose="020B0606030504020204" pitchFamily="34" charset="0"/>
            </a:endParaRPr>
          </a:p>
          <a:p>
            <a:pPr>
              <a:buFont typeface="Arial" panose="020B0604020202020204" pitchFamily="34" charset="0"/>
              <a:buChar char="•"/>
            </a:pPr>
            <a:r>
              <a:rPr lang="nb-NO" sz="1600" b="1" i="0" u="sng" dirty="0">
                <a:solidFill>
                  <a:schemeClr val="accent1">
                    <a:lumMod val="50000"/>
                  </a:schemeClr>
                </a:solidFill>
                <a:effectLst/>
                <a:latin typeface="inherit"/>
                <a:hlinkClick r:id="rId4">
                  <a:extLst>
                    <a:ext uri="{A12FA001-AC4F-418D-AE19-62706E023703}">
                      <ahyp:hlinkClr xmlns:ahyp="http://schemas.microsoft.com/office/drawing/2018/hyperlinkcolor" val="tx"/>
                    </a:ext>
                  </a:extLst>
                </a:hlinkClick>
              </a:rPr>
              <a:t>Samarbeidsadvokater</a:t>
            </a:r>
            <a:r>
              <a:rPr lang="nb-NO" sz="1600" b="0" i="0" dirty="0">
                <a:solidFill>
                  <a:srgbClr val="303030"/>
                </a:solidFill>
                <a:effectLst/>
                <a:latin typeface="open sans" panose="020B0606030504020204" pitchFamily="34" charset="0"/>
              </a:rPr>
              <a:t> </a:t>
            </a:r>
            <a:r>
              <a:rPr lang="nb-NO" sz="1400" b="0" i="0" dirty="0">
                <a:solidFill>
                  <a:srgbClr val="303030"/>
                </a:solidFill>
                <a:effectLst/>
                <a:latin typeface="open sans" panose="020B0606030504020204" pitchFamily="34" charset="0"/>
              </a:rPr>
              <a:t>med en gratis avklaringssamtale og avtalepris for våre medlemmer.</a:t>
            </a:r>
          </a:p>
          <a:p>
            <a:pPr>
              <a:buFont typeface="Arial" panose="020B0604020202020204" pitchFamily="34" charset="0"/>
              <a:buChar char="•"/>
            </a:pPr>
            <a:endParaRPr lang="nb-NO" sz="1400" dirty="0">
              <a:solidFill>
                <a:srgbClr val="303030"/>
              </a:solidFill>
              <a:latin typeface="open sans" panose="020B0606030504020204" pitchFamily="34" charset="0"/>
            </a:endParaRPr>
          </a:p>
        </p:txBody>
      </p:sp>
      <p:pic>
        <p:nvPicPr>
          <p:cNvPr id="6" name="Bilde 5">
            <a:extLst>
              <a:ext uri="{FF2B5EF4-FFF2-40B4-BE49-F238E27FC236}">
                <a16:creationId xmlns:a16="http://schemas.microsoft.com/office/drawing/2014/main" id="{ECEFBC5A-2410-4CDA-9F3C-ACE485C9E7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0340" y="190354"/>
            <a:ext cx="789477" cy="789477"/>
          </a:xfrm>
          <a:prstGeom prst="rect">
            <a:avLst/>
          </a:prstGeom>
        </p:spPr>
      </p:pic>
      <p:pic>
        <p:nvPicPr>
          <p:cNvPr id="2050" name="Picture 2">
            <a:extLst>
              <a:ext uri="{FF2B5EF4-FFF2-40B4-BE49-F238E27FC236}">
                <a16:creationId xmlns:a16="http://schemas.microsoft.com/office/drawing/2014/main" id="{29193A95-5B86-4609-B5A0-EBFE1EC6DB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0453" y="952772"/>
            <a:ext cx="1365309" cy="1365309"/>
          </a:xfrm>
          <a:prstGeom prst="rect">
            <a:avLst/>
          </a:prstGeom>
          <a:noFill/>
          <a:extLst>
            <a:ext uri="{909E8E84-426E-40DD-AFC4-6F175D3DCCD1}">
              <a14:hiddenFill xmlns:a14="http://schemas.microsoft.com/office/drawing/2010/main">
                <a:solidFill>
                  <a:srgbClr val="FFFFFF"/>
                </a:solidFill>
              </a14:hiddenFill>
            </a:ext>
          </a:extLst>
        </p:spPr>
      </p:pic>
      <p:pic>
        <p:nvPicPr>
          <p:cNvPr id="5" name="Bilde 4">
            <a:extLst>
              <a:ext uri="{FF2B5EF4-FFF2-40B4-BE49-F238E27FC236}">
                <a16:creationId xmlns:a16="http://schemas.microsoft.com/office/drawing/2014/main" id="{0082E086-1FA1-470C-BB35-BF98DE0DC6AE}"/>
              </a:ext>
            </a:extLst>
          </p:cNvPr>
          <p:cNvPicPr>
            <a:picLocks noChangeAspect="1"/>
          </p:cNvPicPr>
          <p:nvPr/>
        </p:nvPicPr>
        <p:blipFill rotWithShape="1">
          <a:blip r:embed="rId7"/>
          <a:srcRect l="7475" t="33201" r="35794" b="26201"/>
          <a:stretch/>
        </p:blipFill>
        <p:spPr>
          <a:xfrm>
            <a:off x="2267743" y="4218657"/>
            <a:ext cx="6083577" cy="2448990"/>
          </a:xfrm>
          <a:prstGeom prst="rect">
            <a:avLst/>
          </a:prstGeom>
        </p:spPr>
      </p:pic>
    </p:spTree>
    <p:extLst>
      <p:ext uri="{BB962C8B-B14F-4D97-AF65-F5344CB8AC3E}">
        <p14:creationId xmlns:p14="http://schemas.microsoft.com/office/powerpoint/2010/main" val="10281172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6256CA2-FE24-44C6-949B-1799FEAB1196}"/>
              </a:ext>
            </a:extLst>
          </p:cNvPr>
          <p:cNvSpPr>
            <a:spLocks noGrp="1"/>
          </p:cNvSpPr>
          <p:nvPr>
            <p:ph type="title"/>
          </p:nvPr>
        </p:nvSpPr>
        <p:spPr/>
        <p:txBody>
          <a:bodyPr/>
          <a:lstStyle/>
          <a:p>
            <a:r>
              <a:rPr lang="nb-NO" dirty="0"/>
              <a:t>Flere medlemsfordeler…</a:t>
            </a:r>
          </a:p>
        </p:txBody>
      </p:sp>
      <p:sp>
        <p:nvSpPr>
          <p:cNvPr id="3" name="Plassholder for innhold 2">
            <a:extLst>
              <a:ext uri="{FF2B5EF4-FFF2-40B4-BE49-F238E27FC236}">
                <a16:creationId xmlns:a16="http://schemas.microsoft.com/office/drawing/2014/main" id="{961EC23C-0F7B-4DBC-A9D7-2E78114AD139}"/>
              </a:ext>
            </a:extLst>
          </p:cNvPr>
          <p:cNvSpPr>
            <a:spLocks noGrp="1"/>
          </p:cNvSpPr>
          <p:nvPr>
            <p:ph idx="1"/>
          </p:nvPr>
        </p:nvSpPr>
        <p:spPr>
          <a:xfrm>
            <a:off x="685800" y="1970088"/>
            <a:ext cx="7772400" cy="4114800"/>
          </a:xfrm>
        </p:spPr>
        <p:txBody>
          <a:bodyPr/>
          <a:lstStyle/>
          <a:p>
            <a:pPr algn="l" fontAlgn="base">
              <a:buFont typeface="Arial" panose="020B0604020202020204" pitchFamily="34" charset="0"/>
              <a:buChar char="•"/>
            </a:pPr>
            <a:r>
              <a:rPr lang="nb-NO" sz="1600" b="1" i="0" u="sng" dirty="0">
                <a:solidFill>
                  <a:schemeClr val="accent1">
                    <a:lumMod val="50000"/>
                  </a:schemeClr>
                </a:solidFill>
                <a:effectLst/>
                <a:latin typeface="inherit"/>
                <a:hlinkClick r:id="rId3">
                  <a:extLst>
                    <a:ext uri="{A12FA001-AC4F-418D-AE19-62706E023703}">
                      <ahyp:hlinkClr xmlns:ahyp="http://schemas.microsoft.com/office/drawing/2018/hyperlinkcolor" val="tx"/>
                    </a:ext>
                  </a:extLst>
                </a:hlinkClick>
              </a:rPr>
              <a:t>Samvær og kontakt</a:t>
            </a:r>
            <a:r>
              <a:rPr lang="nb-NO" sz="1600" b="0" i="0" dirty="0">
                <a:solidFill>
                  <a:schemeClr val="accent1">
                    <a:lumMod val="50000"/>
                  </a:schemeClr>
                </a:solidFill>
                <a:effectLst/>
                <a:latin typeface="open sans" panose="020B0606030504020204" pitchFamily="34" charset="0"/>
              </a:rPr>
              <a:t> </a:t>
            </a:r>
            <a:r>
              <a:rPr lang="nb-NO" sz="1600" b="0" i="0" dirty="0">
                <a:solidFill>
                  <a:srgbClr val="303030"/>
                </a:solidFill>
                <a:effectLst/>
                <a:latin typeface="open sans" panose="020B0606030504020204" pitchFamily="34" charset="0"/>
              </a:rPr>
              <a:t>med andre fosterforeldre i ditt distrikt gjennom blant annet familiesammenkomster, møter, fagsamlinger og likemannsgrupper. Mer informasjon kan du lese i </a:t>
            </a:r>
            <a:r>
              <a:rPr lang="nb-NO" sz="1600" b="0" i="0" u="sng" dirty="0">
                <a:solidFill>
                  <a:srgbClr val="0070C0"/>
                </a:solidFill>
                <a:effectLst/>
                <a:latin typeface="open sans" panose="020B0606030504020204" pitchFamily="34" charset="0"/>
                <a:hlinkClick r:id="rId3">
                  <a:extLst>
                    <a:ext uri="{A12FA001-AC4F-418D-AE19-62706E023703}">
                      <ahyp:hlinkClr xmlns:ahyp="http://schemas.microsoft.com/office/drawing/2018/hyperlinkcolor" val="tx"/>
                    </a:ext>
                  </a:extLst>
                </a:hlinkClick>
              </a:rPr>
              <a:t>det enkelte fylket</a:t>
            </a:r>
            <a:r>
              <a:rPr lang="nb-NO" sz="1600" b="0" i="0" dirty="0">
                <a:solidFill>
                  <a:srgbClr val="0070C0"/>
                </a:solidFill>
                <a:effectLst/>
                <a:latin typeface="open sans" panose="020B0606030504020204" pitchFamily="34" charset="0"/>
              </a:rPr>
              <a:t>.</a:t>
            </a:r>
          </a:p>
          <a:p>
            <a:pPr algn="l" fontAlgn="base">
              <a:buFont typeface="Arial" panose="020B0604020202020204" pitchFamily="34" charset="0"/>
              <a:buChar char="•"/>
            </a:pPr>
            <a:endParaRPr lang="nb-NO" sz="1600" b="1" i="0" dirty="0">
              <a:solidFill>
                <a:schemeClr val="accent1">
                  <a:lumMod val="50000"/>
                </a:schemeClr>
              </a:solidFill>
              <a:effectLst/>
              <a:latin typeface="inherit"/>
            </a:endParaRPr>
          </a:p>
          <a:p>
            <a:pPr algn="l" fontAlgn="base">
              <a:buFont typeface="Arial" panose="020B0604020202020204" pitchFamily="34" charset="0"/>
              <a:buChar char="•"/>
            </a:pPr>
            <a:r>
              <a:rPr lang="nb-NO" sz="1600" b="1" i="0" dirty="0">
                <a:solidFill>
                  <a:schemeClr val="accent1">
                    <a:lumMod val="50000"/>
                  </a:schemeClr>
                </a:solidFill>
                <a:effectLst/>
                <a:latin typeface="inherit"/>
              </a:rPr>
              <a:t>Kompetansepåfyl</a:t>
            </a:r>
            <a:r>
              <a:rPr lang="nb-NO" sz="1600" b="1" i="0" dirty="0">
                <a:solidFill>
                  <a:srgbClr val="383838"/>
                </a:solidFill>
                <a:effectLst/>
                <a:latin typeface="inherit"/>
              </a:rPr>
              <a:t>l </a:t>
            </a:r>
            <a:r>
              <a:rPr lang="nb-NO" sz="1600" b="0" i="0" dirty="0">
                <a:solidFill>
                  <a:srgbClr val="303030"/>
                </a:solidFill>
                <a:effectLst/>
                <a:latin typeface="open sans" panose="020B0606030504020204" pitchFamily="34" charset="0"/>
              </a:rPr>
              <a:t>gjennom kurs, seminarer og andre aktiviteter som arrangeres sentralt i foreningen og i fylkesforeningene.</a:t>
            </a:r>
          </a:p>
          <a:p>
            <a:pPr algn="l" fontAlgn="base">
              <a:buFont typeface="Arial" panose="020B0604020202020204" pitchFamily="34" charset="0"/>
              <a:buChar char="•"/>
            </a:pPr>
            <a:endParaRPr lang="nb-NO" sz="1600" b="1" i="0" dirty="0">
              <a:solidFill>
                <a:schemeClr val="accent1">
                  <a:lumMod val="50000"/>
                </a:schemeClr>
              </a:solidFill>
              <a:effectLst/>
              <a:latin typeface="inherit"/>
            </a:endParaRPr>
          </a:p>
          <a:p>
            <a:pPr algn="l" fontAlgn="base">
              <a:buFont typeface="Arial" panose="020B0604020202020204" pitchFamily="34" charset="0"/>
              <a:buChar char="•"/>
            </a:pPr>
            <a:r>
              <a:rPr lang="nb-NO" sz="1600" b="1" i="0" dirty="0">
                <a:solidFill>
                  <a:schemeClr val="accent1">
                    <a:lumMod val="50000"/>
                  </a:schemeClr>
                </a:solidFill>
                <a:effectLst/>
                <a:latin typeface="inherit"/>
              </a:rPr>
              <a:t>Medlemspris</a:t>
            </a:r>
            <a:r>
              <a:rPr lang="nb-NO" sz="1600" b="0" i="0" dirty="0">
                <a:solidFill>
                  <a:schemeClr val="accent1">
                    <a:lumMod val="50000"/>
                  </a:schemeClr>
                </a:solidFill>
                <a:effectLst/>
                <a:latin typeface="open sans" panose="020B0606030504020204" pitchFamily="34" charset="0"/>
              </a:rPr>
              <a:t> </a:t>
            </a:r>
            <a:r>
              <a:rPr lang="nb-NO" sz="1600" b="0" i="0" dirty="0">
                <a:solidFill>
                  <a:srgbClr val="303030"/>
                </a:solidFill>
                <a:effectLst/>
                <a:latin typeface="open sans" panose="020B0606030504020204" pitchFamily="34" charset="0"/>
              </a:rPr>
              <a:t>på kurs og konferanser, temahefter, barnebøker, video og annet salgsmateriell.</a:t>
            </a:r>
          </a:p>
          <a:p>
            <a:pPr algn="l" fontAlgn="base">
              <a:buFont typeface="Arial" panose="020B0604020202020204" pitchFamily="34" charset="0"/>
              <a:buChar char="•"/>
            </a:pPr>
            <a:endParaRPr lang="nb-NO" sz="1600" b="0" i="0" dirty="0">
              <a:solidFill>
                <a:srgbClr val="303030"/>
              </a:solidFill>
              <a:effectLst/>
              <a:latin typeface="open sans" panose="020B0606030504020204" pitchFamily="34" charset="0"/>
            </a:endParaRPr>
          </a:p>
          <a:p>
            <a:pPr algn="l" fontAlgn="base">
              <a:buFont typeface="Arial" panose="020B0604020202020204" pitchFamily="34" charset="0"/>
              <a:buChar char="•"/>
            </a:pPr>
            <a:r>
              <a:rPr lang="nb-NO" sz="1600" b="0" i="0" dirty="0">
                <a:solidFill>
                  <a:srgbClr val="303030"/>
                </a:solidFill>
                <a:effectLst/>
                <a:latin typeface="open sans" panose="020B0606030504020204" pitchFamily="34" charset="0"/>
              </a:rPr>
              <a:t>Mulighet for </a:t>
            </a:r>
            <a:r>
              <a:rPr lang="nb-NO" sz="1600" b="1" i="0" dirty="0">
                <a:solidFill>
                  <a:schemeClr val="accent1">
                    <a:lumMod val="50000"/>
                  </a:schemeClr>
                </a:solidFill>
                <a:effectLst/>
                <a:latin typeface="inherit"/>
              </a:rPr>
              <a:t>påvirkning </a:t>
            </a:r>
            <a:r>
              <a:rPr lang="nb-NO" sz="1600" b="0" i="0" dirty="0">
                <a:solidFill>
                  <a:srgbClr val="303030"/>
                </a:solidFill>
                <a:effectLst/>
                <a:latin typeface="open sans" panose="020B0606030504020204" pitchFamily="34" charset="0"/>
              </a:rPr>
              <a:t>gjennom styrearbeid i foreningen.</a:t>
            </a:r>
          </a:p>
          <a:p>
            <a:pPr algn="l" fontAlgn="base">
              <a:buFont typeface="Arial" panose="020B0604020202020204" pitchFamily="34" charset="0"/>
              <a:buChar char="•"/>
            </a:pPr>
            <a:endParaRPr lang="nb-NO" sz="1600" b="0" i="0" dirty="0">
              <a:solidFill>
                <a:srgbClr val="303030"/>
              </a:solidFill>
              <a:effectLst/>
              <a:latin typeface="open sans" panose="020B0606030504020204" pitchFamily="34" charset="0"/>
            </a:endParaRPr>
          </a:p>
          <a:p>
            <a:pPr algn="l" fontAlgn="base">
              <a:buFont typeface="Arial" panose="020B0604020202020204" pitchFamily="34" charset="0"/>
              <a:buChar char="•"/>
            </a:pPr>
            <a:r>
              <a:rPr lang="nb-NO" sz="1600" b="0" i="0" dirty="0">
                <a:solidFill>
                  <a:srgbClr val="303030"/>
                </a:solidFill>
                <a:effectLst/>
                <a:latin typeface="open sans" panose="020B0606030504020204" pitchFamily="34" charset="0"/>
              </a:rPr>
              <a:t>Rabattert pris på medlemskap hos </a:t>
            </a:r>
            <a:r>
              <a:rPr lang="nb-NO" sz="1600" b="1" i="0" u="sng" dirty="0">
                <a:solidFill>
                  <a:schemeClr val="accent1">
                    <a:lumMod val="50000"/>
                  </a:schemeClr>
                </a:solidFill>
                <a:effectLst/>
                <a:latin typeface="inherit"/>
                <a:hlinkClick r:id="rId4">
                  <a:extLst>
                    <a:ext uri="{A12FA001-AC4F-418D-AE19-62706E023703}">
                      <ahyp:hlinkClr xmlns:ahyp="http://schemas.microsoft.com/office/drawing/2018/hyperlinkcolor" val="tx"/>
                    </a:ext>
                  </a:extLst>
                </a:hlinkClick>
              </a:rPr>
              <a:t>Barnevakten</a:t>
            </a:r>
            <a:r>
              <a:rPr lang="nb-NO" sz="1600" b="0" i="0" dirty="0">
                <a:solidFill>
                  <a:schemeClr val="accent1">
                    <a:lumMod val="50000"/>
                  </a:schemeClr>
                </a:solidFill>
                <a:effectLst/>
                <a:latin typeface="open sans" panose="020B0606030504020204" pitchFamily="34" charset="0"/>
              </a:rPr>
              <a:t> </a:t>
            </a:r>
            <a:r>
              <a:rPr lang="nb-NO" sz="1600" b="0" i="0" dirty="0">
                <a:solidFill>
                  <a:srgbClr val="303030"/>
                </a:solidFill>
                <a:effectLst/>
                <a:latin typeface="open sans" panose="020B0606030504020204" pitchFamily="34" charset="0"/>
              </a:rPr>
              <a:t>og andre </a:t>
            </a:r>
            <a:r>
              <a:rPr lang="nb-NO" sz="1600" i="0" dirty="0">
                <a:solidFill>
                  <a:srgbClr val="383838"/>
                </a:solidFill>
                <a:effectLst/>
                <a:latin typeface="inherit"/>
              </a:rPr>
              <a:t>medlemsfordeler </a:t>
            </a:r>
            <a:r>
              <a:rPr lang="nb-NO" sz="1600" b="0" i="0" dirty="0">
                <a:solidFill>
                  <a:srgbClr val="303030"/>
                </a:solidFill>
                <a:effectLst/>
                <a:latin typeface="open sans" panose="020B0606030504020204" pitchFamily="34" charset="0"/>
              </a:rPr>
              <a:t>foreningen kan tilby</a:t>
            </a:r>
          </a:p>
          <a:p>
            <a:endParaRPr lang="nb-NO"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6" name="Bilde 5">
            <a:extLst>
              <a:ext uri="{FF2B5EF4-FFF2-40B4-BE49-F238E27FC236}">
                <a16:creationId xmlns:a16="http://schemas.microsoft.com/office/drawing/2014/main" id="{ECEFBC5A-2410-4CDA-9F3C-ACE485C9E7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0340" y="190354"/>
            <a:ext cx="789477" cy="789477"/>
          </a:xfrm>
          <a:prstGeom prst="rect">
            <a:avLst/>
          </a:prstGeom>
        </p:spPr>
      </p:pic>
    </p:spTree>
    <p:extLst>
      <p:ext uri="{BB962C8B-B14F-4D97-AF65-F5344CB8AC3E}">
        <p14:creationId xmlns:p14="http://schemas.microsoft.com/office/powerpoint/2010/main" val="19248864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title"/>
          </p:nvPr>
        </p:nvSpPr>
        <p:spPr/>
        <p:txBody>
          <a:bodyPr/>
          <a:lstStyle/>
          <a:p>
            <a:br>
              <a:rPr lang="nb-NO" dirty="0"/>
            </a:br>
            <a:br>
              <a:rPr lang="nb-NO" dirty="0"/>
            </a:br>
            <a:endParaRPr lang="nb-NO" dirty="0"/>
          </a:p>
        </p:txBody>
      </p:sp>
      <p:sp>
        <p:nvSpPr>
          <p:cNvPr id="3" name="Plassholder for innhold 2">
            <a:extLst>
              <a:ext uri="{FF2B5EF4-FFF2-40B4-BE49-F238E27FC236}">
                <a16:creationId xmlns:a16="http://schemas.microsoft.com/office/drawing/2014/main" id="{1CE99A5C-B5A9-49DD-8BDF-90A2A34030BF}"/>
              </a:ext>
            </a:extLst>
          </p:cNvPr>
          <p:cNvSpPr>
            <a:spLocks noGrp="1"/>
          </p:cNvSpPr>
          <p:nvPr>
            <p:ph idx="1"/>
          </p:nvPr>
        </p:nvSpPr>
        <p:spPr>
          <a:xfrm>
            <a:off x="671032" y="1556792"/>
            <a:ext cx="7772400" cy="5112568"/>
          </a:xfrm>
        </p:spPr>
        <p:txBody>
          <a:bodyPr/>
          <a:lstStyle/>
          <a:p>
            <a:pPr marL="0" indent="0">
              <a:buNone/>
            </a:pPr>
            <a:endParaRPr lang="nb-NO" sz="2400" dirty="0"/>
          </a:p>
          <a:p>
            <a:r>
              <a:rPr lang="nb-NO" sz="2400" dirty="0">
                <a:solidFill>
                  <a:schemeClr val="accent6"/>
                </a:solidFill>
              </a:rPr>
              <a:t>Pedagogikk for Fosterforeldre</a:t>
            </a:r>
          </a:p>
          <a:p>
            <a:pPr marL="400050" lvl="1" indent="0">
              <a:buNone/>
            </a:pPr>
            <a:r>
              <a:rPr lang="nb-NO" sz="2400" dirty="0">
                <a:solidFill>
                  <a:schemeClr val="accent6"/>
                </a:solidFill>
              </a:rPr>
              <a:t>- f</a:t>
            </a:r>
            <a:r>
              <a:rPr lang="nb-NO" sz="2400" dirty="0"/>
              <a:t>ilmbaserte veiledningsressurser </a:t>
            </a:r>
          </a:p>
          <a:p>
            <a:pPr marL="400050" lvl="1" indent="0">
              <a:buNone/>
            </a:pPr>
            <a:r>
              <a:rPr lang="nb-NO" sz="2400" dirty="0"/>
              <a:t>på nett, ble lansert våren 2020</a:t>
            </a:r>
          </a:p>
          <a:p>
            <a:endParaRPr lang="nb-NO" sz="2400" dirty="0"/>
          </a:p>
          <a:p>
            <a:endParaRPr lang="nb-NO" sz="2400" dirty="0"/>
          </a:p>
          <a:p>
            <a:endParaRPr lang="nb-NO" sz="2400" dirty="0"/>
          </a:p>
          <a:p>
            <a:r>
              <a:rPr lang="nb-NO" sz="2400" dirty="0"/>
              <a:t>Likepersonskurs (sammen m OBF) – et filmbasert nettkurs lanseres høsten 2021</a:t>
            </a:r>
          </a:p>
          <a:p>
            <a:r>
              <a:rPr lang="nb-NO" sz="2400" dirty="0"/>
              <a:t>Lokal brukermedvirkning – utvikle arenaer for medvirkning og kurse brukermedvirkere, lanseres i 2022</a:t>
            </a:r>
          </a:p>
        </p:txBody>
      </p:sp>
      <p:pic>
        <p:nvPicPr>
          <p:cNvPr id="8" name="Bilde 7">
            <a:extLst>
              <a:ext uri="{FF2B5EF4-FFF2-40B4-BE49-F238E27FC236}">
                <a16:creationId xmlns:a16="http://schemas.microsoft.com/office/drawing/2014/main" id="{B459222C-4BE3-4108-93F1-7697E380FC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5662" y="188640"/>
            <a:ext cx="789477" cy="789477"/>
          </a:xfrm>
          <a:prstGeom prst="rect">
            <a:avLst/>
          </a:prstGeom>
        </p:spPr>
      </p:pic>
      <p:sp>
        <p:nvSpPr>
          <p:cNvPr id="7" name="TekstSylinder 6">
            <a:extLst>
              <a:ext uri="{FF2B5EF4-FFF2-40B4-BE49-F238E27FC236}">
                <a16:creationId xmlns:a16="http://schemas.microsoft.com/office/drawing/2014/main" id="{3285D9AD-FE6A-445D-ABE3-515AAA12ED11}"/>
              </a:ext>
            </a:extLst>
          </p:cNvPr>
          <p:cNvSpPr txBox="1"/>
          <p:nvPr/>
        </p:nvSpPr>
        <p:spPr>
          <a:xfrm>
            <a:off x="323528" y="232692"/>
            <a:ext cx="7704856" cy="1200329"/>
          </a:xfrm>
          <a:prstGeom prst="rect">
            <a:avLst/>
          </a:prstGeom>
          <a:noFill/>
        </p:spPr>
        <p:txBody>
          <a:bodyPr wrap="square">
            <a:spAutoFit/>
          </a:bodyPr>
          <a:lstStyle/>
          <a:p>
            <a:pPr algn="ctr"/>
            <a:r>
              <a:rPr lang="nb-NO" sz="3600" dirty="0"/>
              <a:t>Prosjektarbeid som gjør en forskjell for medlemmene!</a:t>
            </a:r>
          </a:p>
        </p:txBody>
      </p:sp>
      <p:pic>
        <p:nvPicPr>
          <p:cNvPr id="4" name="Bilde 3">
            <a:hlinkClick r:id="rId4"/>
            <a:extLst>
              <a:ext uri="{FF2B5EF4-FFF2-40B4-BE49-F238E27FC236}">
                <a16:creationId xmlns:a16="http://schemas.microsoft.com/office/drawing/2014/main" id="{7D45B364-9F6B-470F-867C-B009219C282F}"/>
              </a:ext>
            </a:extLst>
          </p:cNvPr>
          <p:cNvPicPr>
            <a:picLocks noChangeAspect="1"/>
          </p:cNvPicPr>
          <p:nvPr/>
        </p:nvPicPr>
        <p:blipFill rotWithShape="1">
          <a:blip r:embed="rId5"/>
          <a:srcRect l="7177" t="9678" r="32675" b="8000"/>
          <a:stretch/>
        </p:blipFill>
        <p:spPr>
          <a:xfrm>
            <a:off x="5302505" y="1556792"/>
            <a:ext cx="3674034" cy="3096344"/>
          </a:xfrm>
          <a:prstGeom prst="rect">
            <a:avLst/>
          </a:prstGeom>
        </p:spPr>
      </p:pic>
    </p:spTree>
    <p:extLst>
      <p:ext uri="{BB962C8B-B14F-4D97-AF65-F5344CB8AC3E}">
        <p14:creationId xmlns:p14="http://schemas.microsoft.com/office/powerpoint/2010/main" val="16784426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1894EAD-4756-464A-B096-44FC401459C8}"/>
              </a:ext>
            </a:extLst>
          </p:cNvPr>
          <p:cNvSpPr>
            <a:spLocks noGrp="1"/>
          </p:cNvSpPr>
          <p:nvPr>
            <p:ph type="title"/>
          </p:nvPr>
        </p:nvSpPr>
        <p:spPr>
          <a:xfrm>
            <a:off x="685800" y="609600"/>
            <a:ext cx="7772400" cy="1143000"/>
          </a:xfrm>
        </p:spPr>
        <p:txBody>
          <a:bodyPr/>
          <a:lstStyle/>
          <a:p>
            <a:r>
              <a:rPr lang="en-US" dirty="0" err="1"/>
              <a:t>Brobyggerprogrammet</a:t>
            </a:r>
            <a:r>
              <a:rPr lang="en-US" dirty="0"/>
              <a:t> </a:t>
            </a:r>
            <a:r>
              <a:rPr lang="en-US" dirty="0" err="1"/>
              <a:t>Raushet</a:t>
            </a:r>
            <a:br>
              <a:rPr lang="en-US" dirty="0"/>
            </a:br>
            <a:r>
              <a:rPr lang="en-US" sz="3200" dirty="0"/>
              <a:t>- </a:t>
            </a:r>
            <a:r>
              <a:rPr lang="en-US" sz="3200" dirty="0" err="1"/>
              <a:t>stort</a:t>
            </a:r>
            <a:r>
              <a:rPr lang="en-US" sz="3200" dirty="0"/>
              <a:t> </a:t>
            </a:r>
            <a:r>
              <a:rPr lang="en-US" sz="3200" dirty="0" err="1"/>
              <a:t>nasjonalt</a:t>
            </a:r>
            <a:r>
              <a:rPr lang="en-US" sz="3200" dirty="0"/>
              <a:t> </a:t>
            </a:r>
            <a:r>
              <a:rPr lang="en-US" sz="3200" dirty="0" err="1"/>
              <a:t>prosjekt</a:t>
            </a:r>
            <a:endParaRPr lang="en-US" sz="3200" dirty="0"/>
          </a:p>
        </p:txBody>
      </p:sp>
      <p:sp>
        <p:nvSpPr>
          <p:cNvPr id="10" name="Tittel 8"/>
          <p:cNvSpPr txBox="1">
            <a:spLocks/>
          </p:cNvSpPr>
          <p:nvPr/>
        </p:nvSpPr>
        <p:spPr bwMode="auto">
          <a:xfrm>
            <a:off x="1403648" y="6381328"/>
            <a:ext cx="6480720" cy="2880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lgn="ctr">
              <a:defRPr/>
            </a:pPr>
            <a:endParaRPr lang="nb-NO" sz="1800" kern="0" dirty="0">
              <a:solidFill>
                <a:schemeClr val="tx2"/>
              </a:solidFill>
            </a:endParaRPr>
          </a:p>
        </p:txBody>
      </p:sp>
      <p:pic>
        <p:nvPicPr>
          <p:cNvPr id="2" name="Bilde 1">
            <a:extLst>
              <a:ext uri="{FF2B5EF4-FFF2-40B4-BE49-F238E27FC236}">
                <a16:creationId xmlns:a16="http://schemas.microsoft.com/office/drawing/2014/main" id="{318EEBFB-3834-4CE0-95CB-100AF9B4D2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2400" y="224313"/>
            <a:ext cx="789477" cy="789477"/>
          </a:xfrm>
          <a:prstGeom prst="rect">
            <a:avLst/>
          </a:prstGeom>
        </p:spPr>
      </p:pic>
      <p:pic>
        <p:nvPicPr>
          <p:cNvPr id="5" name="Plassholder for innhold 4">
            <a:extLst>
              <a:ext uri="{FF2B5EF4-FFF2-40B4-BE49-F238E27FC236}">
                <a16:creationId xmlns:a16="http://schemas.microsoft.com/office/drawing/2014/main" id="{4ECFD91F-B3D0-4E98-87F3-D275CEEF254B}"/>
              </a:ext>
            </a:extLst>
          </p:cNvPr>
          <p:cNvPicPr>
            <a:picLocks noGrp="1"/>
          </p:cNvPicPr>
          <p:nvPr>
            <p:ph sz="half" idx="1"/>
          </p:nvPr>
        </p:nvPicPr>
        <p:blipFill rotWithShape="1">
          <a:blip r:embed="rId4"/>
          <a:srcRect l="58457" t="19485" r="10538" b="21141"/>
          <a:stretch/>
        </p:blipFill>
        <p:spPr bwMode="auto">
          <a:xfrm>
            <a:off x="685800" y="1986578"/>
            <a:ext cx="3810000" cy="4104044"/>
          </a:xfrm>
          <a:prstGeom prst="rect">
            <a:avLst/>
          </a:prstGeom>
          <a:ln>
            <a:noFill/>
          </a:ln>
          <a:extLst>
            <a:ext uri="{53640926-AAD7-44D8-BBD7-CCE9431645EC}">
              <a14:shadowObscured xmlns:a14="http://schemas.microsoft.com/office/drawing/2010/main"/>
            </a:ext>
          </a:extLst>
        </p:spPr>
      </p:pic>
      <p:sp>
        <p:nvSpPr>
          <p:cNvPr id="6" name="TekstSylinder 5">
            <a:extLst>
              <a:ext uri="{FF2B5EF4-FFF2-40B4-BE49-F238E27FC236}">
                <a16:creationId xmlns:a16="http://schemas.microsoft.com/office/drawing/2014/main" id="{5D8DEF92-BED5-4B79-8587-78D64266F87D}"/>
              </a:ext>
            </a:extLst>
          </p:cNvPr>
          <p:cNvSpPr txBox="1"/>
          <p:nvPr/>
        </p:nvSpPr>
        <p:spPr>
          <a:xfrm>
            <a:off x="4571999" y="2145774"/>
            <a:ext cx="4176465" cy="3046988"/>
          </a:xfrm>
          <a:prstGeom prst="rect">
            <a:avLst/>
          </a:prstGeom>
          <a:noFill/>
        </p:spPr>
        <p:txBody>
          <a:bodyPr wrap="square" rtlCol="0">
            <a:spAutoFit/>
          </a:bodyPr>
          <a:lstStyle/>
          <a:p>
            <a:pPr marL="342900" indent="-342900">
              <a:buFont typeface="Arial" panose="020B0604020202020204" pitchFamily="34" charset="0"/>
              <a:buChar char="•"/>
            </a:pPr>
            <a:r>
              <a:rPr lang="nb-NO" dirty="0"/>
              <a:t>Bidra til at barn i fosterhjem styrkes i sin utvikling og identitetsbygging</a:t>
            </a:r>
          </a:p>
          <a:p>
            <a:pPr marL="342900" indent="-342900">
              <a:buFont typeface="Arial" panose="020B0604020202020204" pitchFamily="34" charset="0"/>
              <a:buChar char="•"/>
            </a:pPr>
            <a:endParaRPr lang="nb-NO" dirty="0"/>
          </a:p>
          <a:p>
            <a:pPr marL="342900" indent="-342900">
              <a:buFont typeface="Arial" panose="020B0604020202020204" pitchFamily="34" charset="0"/>
              <a:buChar char="•"/>
            </a:pPr>
            <a:r>
              <a:rPr lang="nb-NO" dirty="0"/>
              <a:t>Styrke likeverdig samarbeid og dialog mellom barnets foreldre, fosterforeldre og barneverntjenesten</a:t>
            </a:r>
          </a:p>
        </p:txBody>
      </p:sp>
      <p:cxnSp>
        <p:nvCxnSpPr>
          <p:cNvPr id="7" name="Rett linje 6">
            <a:extLst>
              <a:ext uri="{FF2B5EF4-FFF2-40B4-BE49-F238E27FC236}">
                <a16:creationId xmlns:a16="http://schemas.microsoft.com/office/drawing/2014/main" id="{5810F953-7718-46B4-BC0C-1133DFC59152}"/>
              </a:ext>
            </a:extLst>
          </p:cNvPr>
          <p:cNvCxnSpPr/>
          <p:nvPr/>
        </p:nvCxnSpPr>
        <p:spPr>
          <a:xfrm>
            <a:off x="832373" y="6239435"/>
            <a:ext cx="7479254"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79219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1894EAD-4756-464A-B096-44FC401459C8}"/>
              </a:ext>
            </a:extLst>
          </p:cNvPr>
          <p:cNvSpPr>
            <a:spLocks noGrp="1"/>
          </p:cNvSpPr>
          <p:nvPr>
            <p:ph type="title"/>
          </p:nvPr>
        </p:nvSpPr>
        <p:spPr/>
        <p:txBody>
          <a:bodyPr/>
          <a:lstStyle/>
          <a:p>
            <a:r>
              <a:rPr lang="en-US" dirty="0" err="1"/>
              <a:t>Brobyggerprogrammet</a:t>
            </a:r>
            <a:r>
              <a:rPr lang="en-US" dirty="0"/>
              <a:t> </a:t>
            </a:r>
            <a:r>
              <a:rPr lang="en-US" dirty="0" err="1"/>
              <a:t>Raushet</a:t>
            </a:r>
            <a:endParaRPr lang="en-US" dirty="0"/>
          </a:p>
        </p:txBody>
      </p:sp>
      <p:sp>
        <p:nvSpPr>
          <p:cNvPr id="8" name="Plassholder for innhold 7">
            <a:extLst>
              <a:ext uri="{FF2B5EF4-FFF2-40B4-BE49-F238E27FC236}">
                <a16:creationId xmlns:a16="http://schemas.microsoft.com/office/drawing/2014/main" id="{EF59B53D-9C2A-4076-A6AE-A829C6843FD6}"/>
              </a:ext>
            </a:extLst>
          </p:cNvPr>
          <p:cNvSpPr>
            <a:spLocks noGrp="1"/>
          </p:cNvSpPr>
          <p:nvPr>
            <p:ph sz="half" idx="1"/>
          </p:nvPr>
        </p:nvSpPr>
        <p:spPr>
          <a:xfrm>
            <a:off x="323528" y="1981200"/>
            <a:ext cx="8820472" cy="1447797"/>
          </a:xfrm>
        </p:spPr>
        <p:txBody>
          <a:bodyPr/>
          <a:lstStyle/>
          <a:p>
            <a:r>
              <a:rPr lang="nb-NO" sz="2800" dirty="0">
                <a:solidFill>
                  <a:schemeClr val="accent6"/>
                </a:solidFill>
                <a:hlinkClick r:id="rId3">
                  <a:extLst>
                    <a:ext uri="{A12FA001-AC4F-418D-AE19-62706E023703}">
                      <ahyp:hlinkClr xmlns:ahyp="http://schemas.microsoft.com/office/drawing/2018/hyperlinkcolor" val="tx"/>
                    </a:ext>
                  </a:extLst>
                </a:hlinkClick>
              </a:rPr>
              <a:t>Brobyggerprogrammet</a:t>
            </a:r>
            <a:r>
              <a:rPr lang="nb-NO" sz="2800" dirty="0"/>
              <a:t>  </a:t>
            </a:r>
          </a:p>
          <a:p>
            <a:pPr marL="0" indent="0" algn="ctr">
              <a:buNone/>
            </a:pPr>
            <a:r>
              <a:rPr lang="nb-NO" sz="2400" dirty="0"/>
              <a:t>- lanserer nettkurs for fosterforeldre, foreldre og barnevernstjenester før jul</a:t>
            </a:r>
          </a:p>
          <a:p>
            <a:endParaRPr lang="nb-NO" sz="2800" dirty="0"/>
          </a:p>
          <a:p>
            <a:endParaRPr lang="nb-NO" sz="2800" dirty="0"/>
          </a:p>
          <a:p>
            <a:endParaRPr lang="nb-NO" dirty="0"/>
          </a:p>
        </p:txBody>
      </p:sp>
      <p:sp>
        <p:nvSpPr>
          <p:cNvPr id="10" name="Tittel 8"/>
          <p:cNvSpPr txBox="1">
            <a:spLocks/>
          </p:cNvSpPr>
          <p:nvPr/>
        </p:nvSpPr>
        <p:spPr bwMode="auto">
          <a:xfrm>
            <a:off x="1403648" y="6381328"/>
            <a:ext cx="6480720" cy="2880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lgn="ctr">
              <a:defRPr/>
            </a:pPr>
            <a:endParaRPr lang="nb-NO" sz="1800" kern="0" dirty="0">
              <a:solidFill>
                <a:schemeClr val="tx2"/>
              </a:solidFill>
            </a:endParaRPr>
          </a:p>
        </p:txBody>
      </p:sp>
      <p:pic>
        <p:nvPicPr>
          <p:cNvPr id="2" name="Bilde 1">
            <a:extLst>
              <a:ext uri="{FF2B5EF4-FFF2-40B4-BE49-F238E27FC236}">
                <a16:creationId xmlns:a16="http://schemas.microsoft.com/office/drawing/2014/main" id="{318EEBFB-3834-4CE0-95CB-100AF9B4D2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224313"/>
            <a:ext cx="789477" cy="789477"/>
          </a:xfrm>
          <a:prstGeom prst="rect">
            <a:avLst/>
          </a:prstGeom>
        </p:spPr>
      </p:pic>
      <p:cxnSp>
        <p:nvCxnSpPr>
          <p:cNvPr id="7" name="Rett linje 6">
            <a:extLst>
              <a:ext uri="{FF2B5EF4-FFF2-40B4-BE49-F238E27FC236}">
                <a16:creationId xmlns:a16="http://schemas.microsoft.com/office/drawing/2014/main" id="{5810F953-7718-46B4-BC0C-1133DFC59152}"/>
              </a:ext>
            </a:extLst>
          </p:cNvPr>
          <p:cNvCxnSpPr/>
          <p:nvPr/>
        </p:nvCxnSpPr>
        <p:spPr>
          <a:xfrm>
            <a:off x="832373" y="6239435"/>
            <a:ext cx="7479254"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5" name="Bilde 14">
            <a:hlinkClick r:id="rId5"/>
            <a:extLst>
              <a:ext uri="{FF2B5EF4-FFF2-40B4-BE49-F238E27FC236}">
                <a16:creationId xmlns:a16="http://schemas.microsoft.com/office/drawing/2014/main" id="{8306C04E-13B5-4493-9123-72E1357526A8}"/>
              </a:ext>
            </a:extLst>
          </p:cNvPr>
          <p:cNvPicPr>
            <a:picLocks noChangeAspect="1"/>
          </p:cNvPicPr>
          <p:nvPr/>
        </p:nvPicPr>
        <p:blipFill rotWithShape="1">
          <a:blip r:embed="rId6"/>
          <a:srcRect l="16138" t="9489" r="15738" b="6601"/>
          <a:stretch/>
        </p:blipFill>
        <p:spPr>
          <a:xfrm>
            <a:off x="722479" y="3428997"/>
            <a:ext cx="3739627" cy="2591011"/>
          </a:xfrm>
          <a:prstGeom prst="rect">
            <a:avLst/>
          </a:prstGeom>
        </p:spPr>
      </p:pic>
      <p:pic>
        <p:nvPicPr>
          <p:cNvPr id="17" name="Bilde 16">
            <a:hlinkClick r:id="rId7"/>
            <a:extLst>
              <a:ext uri="{FF2B5EF4-FFF2-40B4-BE49-F238E27FC236}">
                <a16:creationId xmlns:a16="http://schemas.microsoft.com/office/drawing/2014/main" id="{B44CA061-1DD1-4B86-A115-A5BEAB7C76F8}"/>
              </a:ext>
            </a:extLst>
          </p:cNvPr>
          <p:cNvPicPr>
            <a:picLocks noChangeAspect="1"/>
          </p:cNvPicPr>
          <p:nvPr/>
        </p:nvPicPr>
        <p:blipFill rotWithShape="1">
          <a:blip r:embed="rId8"/>
          <a:srcRect l="16138" t="9489" r="16138" b="6601"/>
          <a:stretch/>
        </p:blipFill>
        <p:spPr>
          <a:xfrm>
            <a:off x="5080845" y="3413722"/>
            <a:ext cx="3739627" cy="2606286"/>
          </a:xfrm>
          <a:prstGeom prst="rect">
            <a:avLst/>
          </a:prstGeom>
        </p:spPr>
      </p:pic>
    </p:spTree>
    <p:extLst>
      <p:ext uri="{BB962C8B-B14F-4D97-AF65-F5344CB8AC3E}">
        <p14:creationId xmlns:p14="http://schemas.microsoft.com/office/powerpoint/2010/main" val="2359795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tittel 2"/>
          <p:cNvSpPr>
            <a:spLocks noGrp="1"/>
          </p:cNvSpPr>
          <p:nvPr>
            <p:ph type="subTitle" idx="1"/>
          </p:nvPr>
        </p:nvSpPr>
        <p:spPr/>
        <p:txBody>
          <a:bodyPr>
            <a:normAutofit/>
          </a:bodyPr>
          <a:lstStyle/>
          <a:p>
            <a:endParaRPr lang="nb-NO" sz="3500" dirty="0"/>
          </a:p>
          <a:p>
            <a:endParaRPr lang="nb-NO" dirty="0"/>
          </a:p>
        </p:txBody>
      </p:sp>
      <p:sp>
        <p:nvSpPr>
          <p:cNvPr id="11266" name="AutoShape 2" descr="Bilderesultat for spørsmål"/>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b-NO"/>
          </a:p>
        </p:txBody>
      </p:sp>
      <p:pic>
        <p:nvPicPr>
          <p:cNvPr id="51" name="Bilde 50">
            <a:extLst>
              <a:ext uri="{FF2B5EF4-FFF2-40B4-BE49-F238E27FC236}">
                <a16:creationId xmlns:a16="http://schemas.microsoft.com/office/drawing/2014/main" id="{49F5C26C-1EA0-4826-9B11-2DF91EC76DAD}"/>
              </a:ext>
            </a:extLst>
          </p:cNvPr>
          <p:cNvPicPr>
            <a:picLocks noChangeAspect="1"/>
          </p:cNvPicPr>
          <p:nvPr/>
        </p:nvPicPr>
        <p:blipFill>
          <a:blip r:embed="rId3"/>
          <a:stretch>
            <a:fillRect/>
          </a:stretch>
        </p:blipFill>
        <p:spPr>
          <a:xfrm>
            <a:off x="196842" y="171466"/>
            <a:ext cx="8947158" cy="6684384"/>
          </a:xfrm>
          <a:prstGeom prst="rect">
            <a:avLst/>
          </a:prstGeom>
        </p:spPr>
      </p:pic>
    </p:spTree>
    <p:extLst>
      <p:ext uri="{BB962C8B-B14F-4D97-AF65-F5344CB8AC3E}">
        <p14:creationId xmlns:p14="http://schemas.microsoft.com/office/powerpoint/2010/main" val="879059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tel 16">
            <a:extLst>
              <a:ext uri="{FF2B5EF4-FFF2-40B4-BE49-F238E27FC236}">
                <a16:creationId xmlns:a16="http://schemas.microsoft.com/office/drawing/2014/main" id="{B3654604-AB84-4D9A-876C-13DC6AA678F6}"/>
              </a:ext>
            </a:extLst>
          </p:cNvPr>
          <p:cNvSpPr>
            <a:spLocks noGrp="1"/>
          </p:cNvSpPr>
          <p:nvPr>
            <p:ph type="title"/>
          </p:nvPr>
        </p:nvSpPr>
        <p:spPr/>
        <p:txBody>
          <a:bodyPr/>
          <a:lstStyle/>
          <a:p>
            <a:r>
              <a:rPr lang="nb-NO" dirty="0"/>
              <a:t>Medlemskap</a:t>
            </a:r>
          </a:p>
        </p:txBody>
      </p:sp>
      <p:sp>
        <p:nvSpPr>
          <p:cNvPr id="3" name="Plassholder for innhold 2">
            <a:extLst>
              <a:ext uri="{FF2B5EF4-FFF2-40B4-BE49-F238E27FC236}">
                <a16:creationId xmlns:a16="http://schemas.microsoft.com/office/drawing/2014/main" id="{D3D466B3-18E5-4CDF-8DDE-6A4046560A6B}"/>
              </a:ext>
            </a:extLst>
          </p:cNvPr>
          <p:cNvSpPr>
            <a:spLocks noGrp="1"/>
          </p:cNvSpPr>
          <p:nvPr>
            <p:ph idx="1"/>
          </p:nvPr>
        </p:nvSpPr>
        <p:spPr/>
        <p:txBody>
          <a:bodyPr/>
          <a:lstStyle/>
          <a:p>
            <a:pPr algn="l" fontAlgn="base">
              <a:buFont typeface="Arial" panose="020B0604020202020204" pitchFamily="34" charset="0"/>
              <a:buChar char="•"/>
            </a:pPr>
            <a:r>
              <a:rPr lang="nb-NO" sz="2400" b="1" dirty="0">
                <a:solidFill>
                  <a:schemeClr val="accent2"/>
                </a:solidFill>
                <a:latin typeface="inherit"/>
                <a:hlinkClick r:id="rId3">
                  <a:extLst>
                    <a:ext uri="{A12FA001-AC4F-418D-AE19-62706E023703}">
                      <ahyp:hlinkClr xmlns:ahyp="http://schemas.microsoft.com/office/drawing/2018/hyperlinkcolor" val="tx"/>
                    </a:ext>
                  </a:extLst>
                </a:hlinkClick>
              </a:rPr>
              <a:t>Hoved</a:t>
            </a:r>
            <a:r>
              <a:rPr lang="nb-NO" sz="2400" b="1" i="0" dirty="0">
                <a:solidFill>
                  <a:schemeClr val="accent2"/>
                </a:solidFill>
                <a:effectLst/>
                <a:latin typeface="inherit"/>
                <a:hlinkClick r:id="rId3">
                  <a:extLst>
                    <a:ext uri="{A12FA001-AC4F-418D-AE19-62706E023703}">
                      <ahyp:hlinkClr xmlns:ahyp="http://schemas.microsoft.com/office/drawing/2018/hyperlinkcolor" val="tx"/>
                    </a:ext>
                  </a:extLst>
                </a:hlinkClick>
              </a:rPr>
              <a:t>medlem</a:t>
            </a:r>
            <a:r>
              <a:rPr lang="nb-NO" sz="2400" b="0" i="0" dirty="0">
                <a:solidFill>
                  <a:schemeClr val="accent2"/>
                </a:solidFill>
                <a:effectLst/>
                <a:latin typeface="open sans" panose="020B0606030504020204" pitchFamily="34" charset="0"/>
                <a:hlinkClick r:id="rId3">
                  <a:extLst>
                    <a:ext uri="{A12FA001-AC4F-418D-AE19-62706E023703}">
                      <ahyp:hlinkClr xmlns:ahyp="http://schemas.microsoft.com/office/drawing/2018/hyperlinkcolor" val="tx"/>
                    </a:ext>
                  </a:extLst>
                </a:hlinkClick>
              </a:rPr>
              <a:t> </a:t>
            </a:r>
            <a:r>
              <a:rPr lang="nb-NO" sz="2000" b="0" i="0" dirty="0">
                <a:solidFill>
                  <a:srgbClr val="303030"/>
                </a:solidFill>
                <a:effectLst/>
                <a:latin typeface="open sans" panose="020B0606030504020204" pitchFamily="34" charset="0"/>
              </a:rPr>
              <a:t>(kr 540,- pr år)</a:t>
            </a:r>
          </a:p>
          <a:p>
            <a:pPr marL="0" indent="0" algn="l" fontAlgn="base">
              <a:buNone/>
            </a:pPr>
            <a:r>
              <a:rPr lang="nb-NO" sz="2000" b="0" i="0" dirty="0">
                <a:solidFill>
                  <a:srgbClr val="303030"/>
                </a:solidFill>
                <a:effectLst/>
                <a:latin typeface="open sans" panose="020B0606030504020204" pitchFamily="34" charset="0"/>
              </a:rPr>
              <a:t>Et familiemedlemskap. Alle rettigheter i organisasjonen, tilgang til medlemsfordeler, fylkenes lukkede FB- grupper, nyhetsbrev, inkl. tidsskriftet Fosterhjemskontakt</a:t>
            </a:r>
          </a:p>
          <a:p>
            <a:pPr marL="0" indent="0" algn="l" fontAlgn="base">
              <a:buNone/>
            </a:pPr>
            <a:endParaRPr lang="nb-NO" sz="2000" b="0" i="0" dirty="0">
              <a:solidFill>
                <a:srgbClr val="303030"/>
              </a:solidFill>
              <a:effectLst/>
              <a:latin typeface="open sans" panose="020B0606030504020204" pitchFamily="34" charset="0"/>
            </a:endParaRPr>
          </a:p>
          <a:p>
            <a:pPr algn="l" fontAlgn="base">
              <a:buFont typeface="Arial" panose="020B0604020202020204" pitchFamily="34" charset="0"/>
              <a:buChar char="•"/>
            </a:pPr>
            <a:r>
              <a:rPr lang="nb-NO" sz="2400" b="1" i="0" dirty="0">
                <a:solidFill>
                  <a:schemeClr val="accent2"/>
                </a:solidFill>
                <a:effectLst/>
                <a:latin typeface="inherit"/>
                <a:hlinkClick r:id="rId3">
                  <a:extLst>
                    <a:ext uri="{A12FA001-AC4F-418D-AE19-62706E023703}">
                      <ahyp:hlinkClr xmlns:ahyp="http://schemas.microsoft.com/office/drawing/2018/hyperlinkcolor" val="tx"/>
                    </a:ext>
                  </a:extLst>
                </a:hlinkClick>
              </a:rPr>
              <a:t>Støttemedlem Privat</a:t>
            </a:r>
            <a:r>
              <a:rPr lang="nb-NO" sz="2400" b="0" i="0" dirty="0">
                <a:solidFill>
                  <a:schemeClr val="accent2"/>
                </a:solidFill>
                <a:effectLst/>
                <a:latin typeface="open sans" panose="020B0606030504020204" pitchFamily="34" charset="0"/>
                <a:hlinkClick r:id="rId3">
                  <a:extLst>
                    <a:ext uri="{A12FA001-AC4F-418D-AE19-62706E023703}">
                      <ahyp:hlinkClr xmlns:ahyp="http://schemas.microsoft.com/office/drawing/2018/hyperlinkcolor" val="tx"/>
                    </a:ext>
                  </a:extLst>
                </a:hlinkClick>
              </a:rPr>
              <a:t> </a:t>
            </a:r>
            <a:r>
              <a:rPr lang="nb-NO" sz="2000" b="0" i="0" dirty="0">
                <a:solidFill>
                  <a:srgbClr val="303030"/>
                </a:solidFill>
                <a:effectLst/>
                <a:latin typeface="open sans" panose="020B0606030504020204" pitchFamily="34" charset="0"/>
              </a:rPr>
              <a:t>(kr 250,- pr år)</a:t>
            </a:r>
          </a:p>
          <a:p>
            <a:pPr marL="0" indent="0" algn="l" fontAlgn="base">
              <a:buNone/>
            </a:pPr>
            <a:r>
              <a:rPr lang="nb-NO" sz="2000" b="0" i="0" dirty="0">
                <a:solidFill>
                  <a:srgbClr val="303030"/>
                </a:solidFill>
                <a:effectLst/>
                <a:latin typeface="open sans" panose="020B0606030504020204" pitchFamily="34" charset="0"/>
              </a:rPr>
              <a:t>Nyhetsbrev og følge NFF sentralt på FB</a:t>
            </a:r>
          </a:p>
          <a:p>
            <a:pPr marL="0" indent="0" algn="l" fontAlgn="base">
              <a:buNone/>
            </a:pPr>
            <a:endParaRPr lang="nb-NO" sz="2000" b="0" i="0" dirty="0">
              <a:solidFill>
                <a:srgbClr val="303030"/>
              </a:solidFill>
              <a:effectLst/>
              <a:latin typeface="open sans" panose="020B0606030504020204" pitchFamily="34" charset="0"/>
            </a:endParaRPr>
          </a:p>
          <a:p>
            <a:pPr algn="l" fontAlgn="base">
              <a:buFont typeface="Arial" panose="020B0604020202020204" pitchFamily="34" charset="0"/>
              <a:buChar char="•"/>
            </a:pPr>
            <a:r>
              <a:rPr lang="nb-NO" sz="2400" b="1" i="0" dirty="0">
                <a:solidFill>
                  <a:schemeClr val="accent2"/>
                </a:solidFill>
                <a:effectLst/>
                <a:latin typeface="inherit"/>
                <a:hlinkClick r:id="rId3">
                  <a:extLst>
                    <a:ext uri="{A12FA001-AC4F-418D-AE19-62706E023703}">
                      <ahyp:hlinkClr xmlns:ahyp="http://schemas.microsoft.com/office/drawing/2018/hyperlinkcolor" val="tx"/>
                    </a:ext>
                  </a:extLst>
                </a:hlinkClick>
              </a:rPr>
              <a:t>Støttemedlem Bedrift</a:t>
            </a:r>
            <a:r>
              <a:rPr lang="nb-NO" sz="2400" b="0" i="0" dirty="0">
                <a:solidFill>
                  <a:schemeClr val="accent2"/>
                </a:solidFill>
                <a:effectLst/>
                <a:latin typeface="open sans" panose="020B0606030504020204" pitchFamily="34" charset="0"/>
                <a:hlinkClick r:id="rId3">
                  <a:extLst>
                    <a:ext uri="{A12FA001-AC4F-418D-AE19-62706E023703}">
                      <ahyp:hlinkClr xmlns:ahyp="http://schemas.microsoft.com/office/drawing/2018/hyperlinkcolor" val="tx"/>
                    </a:ext>
                  </a:extLst>
                </a:hlinkClick>
              </a:rPr>
              <a:t> </a:t>
            </a:r>
            <a:r>
              <a:rPr lang="nb-NO" sz="2000" b="0" i="0" dirty="0">
                <a:solidFill>
                  <a:srgbClr val="303030"/>
                </a:solidFill>
                <a:effectLst/>
                <a:latin typeface="open sans" panose="020B0606030504020204" pitchFamily="34" charset="0"/>
              </a:rPr>
              <a:t>(kr 540,- pr år)</a:t>
            </a:r>
          </a:p>
          <a:p>
            <a:pPr marL="0" indent="0" algn="l" fontAlgn="base">
              <a:buNone/>
            </a:pPr>
            <a:r>
              <a:rPr lang="nb-NO" sz="2000" b="0" i="0" dirty="0">
                <a:solidFill>
                  <a:srgbClr val="303030"/>
                </a:solidFill>
                <a:effectLst/>
                <a:latin typeface="open sans" panose="020B0606030504020204" pitchFamily="34" charset="0"/>
              </a:rPr>
              <a:t>Nyhetsbrev og tidsskriftet Fosterhjemskontakt 4-6 ganger i året</a:t>
            </a:r>
          </a:p>
          <a:p>
            <a:endParaRPr lang="nb-NO" dirty="0"/>
          </a:p>
        </p:txBody>
      </p:sp>
      <p:pic>
        <p:nvPicPr>
          <p:cNvPr id="8" name="Bilde 7">
            <a:extLst>
              <a:ext uri="{FF2B5EF4-FFF2-40B4-BE49-F238E27FC236}">
                <a16:creationId xmlns:a16="http://schemas.microsoft.com/office/drawing/2014/main" id="{B459222C-4BE3-4108-93F1-7697E380FC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4328" y="243932"/>
            <a:ext cx="1008112" cy="1008112"/>
          </a:xfrm>
          <a:prstGeom prst="rect">
            <a:avLst/>
          </a:prstGeom>
        </p:spPr>
      </p:pic>
    </p:spTree>
    <p:extLst>
      <p:ext uri="{BB962C8B-B14F-4D97-AF65-F5344CB8AC3E}">
        <p14:creationId xmlns:p14="http://schemas.microsoft.com/office/powerpoint/2010/main" val="6678377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title"/>
          </p:nvPr>
        </p:nvSpPr>
        <p:spPr>
          <a:xfrm>
            <a:off x="443262" y="228546"/>
            <a:ext cx="7772400" cy="1143000"/>
          </a:xfrm>
        </p:spPr>
        <p:txBody>
          <a:bodyPr/>
          <a:lstStyle/>
          <a:p>
            <a:br>
              <a:rPr lang="nb-NO" dirty="0"/>
            </a:br>
            <a:r>
              <a:rPr lang="nb-NO" sz="4000" dirty="0"/>
              <a:t>Fosterhjem – anerkjennelse av det viktigste samfunnsoppdraget!</a:t>
            </a:r>
            <a:br>
              <a:rPr lang="nb-NO" dirty="0"/>
            </a:br>
            <a:endParaRPr lang="nb-NO" dirty="0"/>
          </a:p>
        </p:txBody>
      </p:sp>
      <p:pic>
        <p:nvPicPr>
          <p:cNvPr id="8" name="Bilde 7">
            <a:extLst>
              <a:ext uri="{FF2B5EF4-FFF2-40B4-BE49-F238E27FC236}">
                <a16:creationId xmlns:a16="http://schemas.microsoft.com/office/drawing/2014/main" id="{B459222C-4BE3-4108-93F1-7697E380FC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5662" y="188640"/>
            <a:ext cx="789477" cy="789477"/>
          </a:xfrm>
          <a:prstGeom prst="rect">
            <a:avLst/>
          </a:prstGeom>
        </p:spPr>
      </p:pic>
      <p:pic>
        <p:nvPicPr>
          <p:cNvPr id="2" name="Bilde 1">
            <a:hlinkClick r:id="rId4"/>
            <a:extLst>
              <a:ext uri="{FF2B5EF4-FFF2-40B4-BE49-F238E27FC236}">
                <a16:creationId xmlns:a16="http://schemas.microsoft.com/office/drawing/2014/main" id="{25B9EE87-5B86-405B-8F57-F958950300D6}"/>
              </a:ext>
            </a:extLst>
          </p:cNvPr>
          <p:cNvPicPr>
            <a:picLocks noChangeAspect="1"/>
          </p:cNvPicPr>
          <p:nvPr/>
        </p:nvPicPr>
        <p:blipFill rotWithShape="1">
          <a:blip r:embed="rId5"/>
          <a:srcRect l="23431" t="23905" r="53216" b="19545"/>
          <a:stretch/>
        </p:blipFill>
        <p:spPr>
          <a:xfrm>
            <a:off x="5901792" y="1741640"/>
            <a:ext cx="2664296" cy="3628996"/>
          </a:xfrm>
          <a:prstGeom prst="rect">
            <a:avLst/>
          </a:prstGeom>
        </p:spPr>
      </p:pic>
      <p:sp>
        <p:nvSpPr>
          <p:cNvPr id="3" name="TekstSylinder 2">
            <a:extLst>
              <a:ext uri="{FF2B5EF4-FFF2-40B4-BE49-F238E27FC236}">
                <a16:creationId xmlns:a16="http://schemas.microsoft.com/office/drawing/2014/main" id="{321118C4-12B7-443E-A276-E8338E4BE905}"/>
              </a:ext>
            </a:extLst>
          </p:cNvPr>
          <p:cNvSpPr txBox="1"/>
          <p:nvPr/>
        </p:nvSpPr>
        <p:spPr>
          <a:xfrm>
            <a:off x="1259632" y="1949792"/>
            <a:ext cx="5146064" cy="646331"/>
          </a:xfrm>
          <a:prstGeom prst="rect">
            <a:avLst/>
          </a:prstGeom>
          <a:noFill/>
        </p:spPr>
        <p:txBody>
          <a:bodyPr wrap="square" rtlCol="0">
            <a:spAutoFit/>
          </a:bodyPr>
          <a:lstStyle/>
          <a:p>
            <a:pPr algn="l"/>
            <a:r>
              <a:rPr lang="nb-NO" sz="1800" b="0" i="0" dirty="0">
                <a:effectLst/>
                <a:latin typeface="+mn-lt"/>
              </a:rPr>
              <a:t>Hilde er fostertante og oppfordrer nå alle til å bli</a:t>
            </a:r>
          </a:p>
          <a:p>
            <a:pPr algn="l"/>
            <a:r>
              <a:rPr lang="nb-NO" sz="1800" b="0" i="0" dirty="0">
                <a:effectLst/>
                <a:latin typeface="+mn-lt"/>
              </a:rPr>
              <a:t>støttemedlemmer i Norsk Fosterhjemsforening!</a:t>
            </a:r>
          </a:p>
        </p:txBody>
      </p:sp>
      <p:pic>
        <p:nvPicPr>
          <p:cNvPr id="13" name="Bilde 12">
            <a:extLst>
              <a:ext uri="{FF2B5EF4-FFF2-40B4-BE49-F238E27FC236}">
                <a16:creationId xmlns:a16="http://schemas.microsoft.com/office/drawing/2014/main" id="{799DEB24-825A-4582-AF40-48806595FE3D}"/>
              </a:ext>
            </a:extLst>
          </p:cNvPr>
          <p:cNvPicPr>
            <a:picLocks noChangeAspect="1"/>
          </p:cNvPicPr>
          <p:nvPr/>
        </p:nvPicPr>
        <p:blipFill>
          <a:blip r:embed="rId6"/>
          <a:stretch>
            <a:fillRect/>
          </a:stretch>
        </p:blipFill>
        <p:spPr>
          <a:xfrm>
            <a:off x="755576" y="3284884"/>
            <a:ext cx="3629840" cy="2231058"/>
          </a:xfrm>
          <a:prstGeom prst="rect">
            <a:avLst/>
          </a:prstGeom>
        </p:spPr>
      </p:pic>
      <p:sp>
        <p:nvSpPr>
          <p:cNvPr id="14" name="TekstSylinder 13">
            <a:extLst>
              <a:ext uri="{FF2B5EF4-FFF2-40B4-BE49-F238E27FC236}">
                <a16:creationId xmlns:a16="http://schemas.microsoft.com/office/drawing/2014/main" id="{0E91978F-4234-41FF-BD84-C004CD656008}"/>
              </a:ext>
            </a:extLst>
          </p:cNvPr>
          <p:cNvSpPr txBox="1"/>
          <p:nvPr/>
        </p:nvSpPr>
        <p:spPr>
          <a:xfrm>
            <a:off x="755576" y="5661248"/>
            <a:ext cx="7992888" cy="923330"/>
          </a:xfrm>
          <a:prstGeom prst="rect">
            <a:avLst/>
          </a:prstGeom>
          <a:noFill/>
        </p:spPr>
        <p:txBody>
          <a:bodyPr wrap="square" rtlCol="0">
            <a:spAutoFit/>
          </a:bodyPr>
          <a:lstStyle/>
          <a:p>
            <a:r>
              <a:rPr lang="nb-NO" sz="1800" dirty="0"/>
              <a:t>Alle burde støtte og stå opp for barn og ungdom som er ekstra sårbare.</a:t>
            </a:r>
          </a:p>
          <a:p>
            <a:r>
              <a:rPr lang="nb-NO" sz="1800" dirty="0"/>
              <a:t>Bjørg (88) stråler når hun snakker om å være fosterbestemor for Elizabeth. De unge gir oss eldre en rikere alderdom, mener Bjørg.</a:t>
            </a:r>
          </a:p>
        </p:txBody>
      </p:sp>
    </p:spTree>
    <p:extLst>
      <p:ext uri="{BB962C8B-B14F-4D97-AF65-F5344CB8AC3E}">
        <p14:creationId xmlns:p14="http://schemas.microsoft.com/office/powerpoint/2010/main" val="1264162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kstSylinder 9">
            <a:extLst>
              <a:ext uri="{FF2B5EF4-FFF2-40B4-BE49-F238E27FC236}">
                <a16:creationId xmlns:a16="http://schemas.microsoft.com/office/drawing/2014/main" id="{88696091-9191-4C86-8E39-8C39395910DF}"/>
              </a:ext>
            </a:extLst>
          </p:cNvPr>
          <p:cNvSpPr txBox="1"/>
          <p:nvPr/>
        </p:nvSpPr>
        <p:spPr>
          <a:xfrm>
            <a:off x="701155" y="1593954"/>
            <a:ext cx="2541314" cy="3420728"/>
          </a:xfrm>
          <a:prstGeom prst="rect">
            <a:avLst/>
          </a:prstGeom>
        </p:spPr>
        <p:txBody>
          <a:bodyPr vert="horz" lIns="68580" tIns="34290" rIns="68580" bIns="34290" rtlCol="0" anchor="ctr">
            <a:normAutofit/>
          </a:bodyPr>
          <a:lstStyle/>
          <a:p>
            <a:pPr algn="ctr">
              <a:lnSpc>
                <a:spcPct val="90000"/>
              </a:lnSpc>
              <a:spcAft>
                <a:spcPts val="450"/>
              </a:spcAft>
            </a:pPr>
            <a:r>
              <a:rPr lang="en-US" sz="3000" b="1" dirty="0">
                <a:solidFill>
                  <a:srgbClr val="FFFFFF"/>
                </a:solidFill>
                <a:latin typeface="+mj-lt"/>
                <a:ea typeface="+mj-ea"/>
                <a:cs typeface="+mj-cs"/>
              </a:rPr>
              <a:t>VELKOMMEN SOM MEDLEM! </a:t>
            </a:r>
            <a:r>
              <a:rPr lang="en-US" sz="3000" b="1" dirty="0">
                <a:solidFill>
                  <a:srgbClr val="FFFFFF"/>
                </a:solidFill>
                <a:latin typeface="+mj-lt"/>
                <a:ea typeface="+mj-ea"/>
                <a:cs typeface="+mj-cs"/>
                <a:sym typeface="Wingdings" panose="05000000000000000000" pitchFamily="2" charset="2"/>
              </a:rPr>
              <a:t></a:t>
            </a:r>
            <a:endParaRPr lang="en-US" sz="3000" b="1" dirty="0">
              <a:solidFill>
                <a:srgbClr val="FFFFFF"/>
              </a:solidFill>
              <a:latin typeface="+mj-lt"/>
              <a:ea typeface="+mj-ea"/>
              <a:cs typeface="+mj-cs"/>
            </a:endParaRPr>
          </a:p>
        </p:txBody>
      </p:sp>
      <p:sp>
        <p:nvSpPr>
          <p:cNvPr id="11" name="TekstSylinder 10">
            <a:extLst>
              <a:ext uri="{FF2B5EF4-FFF2-40B4-BE49-F238E27FC236}">
                <a16:creationId xmlns:a16="http://schemas.microsoft.com/office/drawing/2014/main" id="{9111F85D-3A58-4810-AAF6-BBC0E88E05BA}"/>
              </a:ext>
            </a:extLst>
          </p:cNvPr>
          <p:cNvSpPr txBox="1"/>
          <p:nvPr/>
        </p:nvSpPr>
        <p:spPr>
          <a:xfrm>
            <a:off x="4124647" y="4210669"/>
            <a:ext cx="3694430" cy="738664"/>
          </a:xfrm>
          <a:prstGeom prst="rect">
            <a:avLst/>
          </a:prstGeom>
          <a:noFill/>
        </p:spPr>
        <p:txBody>
          <a:bodyPr wrap="square" rtlCol="0">
            <a:spAutoFit/>
          </a:bodyPr>
          <a:lstStyle/>
          <a:p>
            <a:pPr algn="ctr">
              <a:spcAft>
                <a:spcPts val="450"/>
              </a:spcAft>
            </a:pPr>
            <a:r>
              <a:rPr lang="nb-NO" sz="2100" b="1" dirty="0">
                <a:solidFill>
                  <a:schemeClr val="bg1"/>
                </a:solidFill>
              </a:rPr>
              <a:t>SMS «kodeord» til XXX XX XXX </a:t>
            </a:r>
          </a:p>
        </p:txBody>
      </p:sp>
      <p:pic>
        <p:nvPicPr>
          <p:cNvPr id="4" name="Bilde 3">
            <a:extLst>
              <a:ext uri="{FF2B5EF4-FFF2-40B4-BE49-F238E27FC236}">
                <a16:creationId xmlns:a16="http://schemas.microsoft.com/office/drawing/2014/main" id="{B910ED2D-45A4-4B1A-9D52-E1B0DFBCFF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5662" y="188640"/>
            <a:ext cx="789477" cy="789477"/>
          </a:xfrm>
          <a:prstGeom prst="rect">
            <a:avLst/>
          </a:prstGeom>
        </p:spPr>
      </p:pic>
      <p:pic>
        <p:nvPicPr>
          <p:cNvPr id="5" name="Bilde 4">
            <a:extLst>
              <a:ext uri="{FF2B5EF4-FFF2-40B4-BE49-F238E27FC236}">
                <a16:creationId xmlns:a16="http://schemas.microsoft.com/office/drawing/2014/main" id="{5606F844-518C-4F3B-AB88-748530364E21}"/>
              </a:ext>
            </a:extLst>
          </p:cNvPr>
          <p:cNvPicPr>
            <a:picLocks noChangeAspect="1"/>
          </p:cNvPicPr>
          <p:nvPr/>
        </p:nvPicPr>
        <p:blipFill>
          <a:blip r:embed="rId4"/>
          <a:stretch>
            <a:fillRect/>
          </a:stretch>
        </p:blipFill>
        <p:spPr>
          <a:xfrm>
            <a:off x="0" y="978117"/>
            <a:ext cx="9397008" cy="5285817"/>
          </a:xfrm>
          <a:prstGeom prst="rect">
            <a:avLst/>
          </a:prstGeom>
        </p:spPr>
      </p:pic>
      <p:sp>
        <p:nvSpPr>
          <p:cNvPr id="13" name="Rektangel 12">
            <a:extLst>
              <a:ext uri="{FF2B5EF4-FFF2-40B4-BE49-F238E27FC236}">
                <a16:creationId xmlns:a16="http://schemas.microsoft.com/office/drawing/2014/main" id="{F7BFE5F6-C328-4B0F-A0B3-A20085E551B1}"/>
              </a:ext>
            </a:extLst>
          </p:cNvPr>
          <p:cNvSpPr/>
          <p:nvPr/>
        </p:nvSpPr>
        <p:spPr>
          <a:xfrm>
            <a:off x="3943624" y="2204864"/>
            <a:ext cx="4876848" cy="3168352"/>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noFill/>
            </a:endParaRPr>
          </a:p>
        </p:txBody>
      </p:sp>
      <p:pic>
        <p:nvPicPr>
          <p:cNvPr id="12" name="Bilde 11">
            <a:extLst>
              <a:ext uri="{FF2B5EF4-FFF2-40B4-BE49-F238E27FC236}">
                <a16:creationId xmlns:a16="http://schemas.microsoft.com/office/drawing/2014/main" id="{D7858DB1-2ECF-481F-8C44-F9A08E664B2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926" b="97185" l="6925" r="96479">
                        <a14:foregroundMark x1="21362" y1="6667" x2="32864" y2="6370"/>
                        <a14:foregroundMark x1="32864" y1="6370" x2="37089" y2="6370"/>
                        <a14:foregroundMark x1="31455" y1="1926" x2="31455" y2="1926"/>
                        <a14:foregroundMark x1="9859" y1="23259" x2="9859" y2="23259"/>
                        <a14:foregroundMark x1="23592" y1="65630" x2="23592" y2="65630"/>
                        <a14:foregroundMark x1="22418" y1="54963" x2="12911" y2="59852"/>
                        <a14:foregroundMark x1="12911" y1="59852" x2="12911" y2="73333"/>
                        <a14:foregroundMark x1="12911" y1="73333" x2="18662" y2="84593"/>
                        <a14:foregroundMark x1="18662" y1="84593" x2="28991" y2="82222"/>
                        <a14:foregroundMark x1="28991" y1="82222" x2="30047" y2="69185"/>
                        <a14:foregroundMark x1="30047" y1="69185" x2="24413" y2="57630"/>
                        <a14:foregroundMark x1="24413" y1="57630" x2="23944" y2="57630"/>
                        <a14:foregroundMark x1="6925" y1="67407" x2="6925" y2="67407"/>
                        <a14:foregroundMark x1="70540" y1="10370" x2="61150" y2="35852"/>
                        <a14:foregroundMark x1="61150" y1="35852" x2="58216" y2="78074"/>
                        <a14:foregroundMark x1="58216" y1="78074" x2="65376" y2="87259"/>
                        <a14:foregroundMark x1="65376" y1="87259" x2="75469" y2="74667"/>
                        <a14:foregroundMark x1="75469" y1="74667" x2="89554" y2="26519"/>
                        <a14:foregroundMark x1="89554" y1="26519" x2="84859" y2="14519"/>
                        <a14:foregroundMark x1="84859" y1="14519" x2="73826" y2="12000"/>
                        <a14:foregroundMark x1="73826" y1="7556" x2="91901" y2="17481"/>
                        <a14:foregroundMark x1="96479" y1="23259" x2="96479" y2="23259"/>
                        <a14:foregroundMark x1="70775" y1="56148" x2="70775" y2="56148"/>
                        <a14:foregroundMark x1="64202" y1="37333" x2="72418" y2="46667"/>
                        <a14:foregroundMark x1="72418" y1="46667" x2="71714" y2="53185"/>
                        <a14:foregroundMark x1="44014" y1="81037" x2="70892" y2="93185"/>
                        <a14:foregroundMark x1="72653" y1="97185" x2="72653" y2="97185"/>
                      </a14:backgroundRemoval>
                    </a14:imgEffect>
                  </a14:imgLayer>
                </a14:imgProps>
              </a:ext>
              <a:ext uri="{28A0092B-C50C-407E-A947-70E740481C1C}">
                <a14:useLocalDpi xmlns:a14="http://schemas.microsoft.com/office/drawing/2010/main" val="0"/>
              </a:ext>
            </a:extLst>
          </a:blip>
          <a:stretch>
            <a:fillRect/>
          </a:stretch>
        </p:blipFill>
        <p:spPr>
          <a:xfrm>
            <a:off x="4006795" y="2237606"/>
            <a:ext cx="4750505" cy="3763604"/>
          </a:xfrm>
          <a:prstGeom prst="rect">
            <a:avLst/>
          </a:prstGeom>
          <a:ln>
            <a:noFill/>
          </a:ln>
        </p:spPr>
      </p:pic>
    </p:spTree>
    <p:extLst>
      <p:ext uri="{BB962C8B-B14F-4D97-AF65-F5344CB8AC3E}">
        <p14:creationId xmlns:p14="http://schemas.microsoft.com/office/powerpoint/2010/main" val="9652733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title"/>
          </p:nvPr>
        </p:nvSpPr>
        <p:spPr>
          <a:xfrm>
            <a:off x="685799" y="1084854"/>
            <a:ext cx="7772400" cy="1143000"/>
          </a:xfrm>
        </p:spPr>
        <p:txBody>
          <a:bodyPr/>
          <a:lstStyle/>
          <a:p>
            <a:br>
              <a:rPr lang="nb-NO" dirty="0"/>
            </a:br>
            <a:r>
              <a:rPr lang="nb-NO" dirty="0"/>
              <a:t>Hva skulle Norge gjort uten fosterhjemmene?</a:t>
            </a:r>
            <a:br>
              <a:rPr lang="nb-NO" dirty="0"/>
            </a:br>
            <a:endParaRPr lang="nb-NO" dirty="0"/>
          </a:p>
        </p:txBody>
      </p:sp>
      <p:pic>
        <p:nvPicPr>
          <p:cNvPr id="8" name="Bilde 7">
            <a:extLst>
              <a:ext uri="{FF2B5EF4-FFF2-40B4-BE49-F238E27FC236}">
                <a16:creationId xmlns:a16="http://schemas.microsoft.com/office/drawing/2014/main" id="{B459222C-4BE3-4108-93F1-7697E380FC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5662" y="188640"/>
            <a:ext cx="789477" cy="789477"/>
          </a:xfrm>
          <a:prstGeom prst="rect">
            <a:avLst/>
          </a:prstGeom>
        </p:spPr>
      </p:pic>
      <p:pic>
        <p:nvPicPr>
          <p:cNvPr id="11" name="Bilde 10">
            <a:extLst>
              <a:ext uri="{FF2B5EF4-FFF2-40B4-BE49-F238E27FC236}">
                <a16:creationId xmlns:a16="http://schemas.microsoft.com/office/drawing/2014/main" id="{53AF3C9C-3129-4D35-94B6-EBAF633DC8A7}"/>
              </a:ext>
            </a:extLst>
          </p:cNvPr>
          <p:cNvPicPr>
            <a:picLocks noChangeAspect="1"/>
          </p:cNvPicPr>
          <p:nvPr/>
        </p:nvPicPr>
        <p:blipFill>
          <a:blip r:embed="rId4"/>
          <a:stretch>
            <a:fillRect/>
          </a:stretch>
        </p:blipFill>
        <p:spPr>
          <a:xfrm>
            <a:off x="1847265" y="2492896"/>
            <a:ext cx="5449467" cy="3057975"/>
          </a:xfrm>
          <a:prstGeom prst="rect">
            <a:avLst/>
          </a:prstGeom>
        </p:spPr>
      </p:pic>
      <p:sp>
        <p:nvSpPr>
          <p:cNvPr id="14" name="TekstSylinder 13">
            <a:extLst>
              <a:ext uri="{FF2B5EF4-FFF2-40B4-BE49-F238E27FC236}">
                <a16:creationId xmlns:a16="http://schemas.microsoft.com/office/drawing/2014/main" id="{E02DFAE1-E161-4425-909C-89B843F46236}"/>
              </a:ext>
            </a:extLst>
          </p:cNvPr>
          <p:cNvSpPr txBox="1"/>
          <p:nvPr/>
        </p:nvSpPr>
        <p:spPr>
          <a:xfrm>
            <a:off x="4114800" y="2974258"/>
            <a:ext cx="914400" cy="914400"/>
          </a:xfrm>
          <a:prstGeom prst="rect">
            <a:avLst/>
          </a:prstGeom>
          <a:noFill/>
        </p:spPr>
        <p:txBody>
          <a:bodyPr wrap="square" rtlCol="0">
            <a:spAutoFit/>
          </a:bodyPr>
          <a:lstStyle/>
          <a:p>
            <a:endParaRPr lang="nb-NO" dirty="0"/>
          </a:p>
        </p:txBody>
      </p:sp>
      <p:sp>
        <p:nvSpPr>
          <p:cNvPr id="15" name="TekstSylinder 14">
            <a:extLst>
              <a:ext uri="{FF2B5EF4-FFF2-40B4-BE49-F238E27FC236}">
                <a16:creationId xmlns:a16="http://schemas.microsoft.com/office/drawing/2014/main" id="{9D7F133B-DC85-4D67-8F6F-651CB622DF16}"/>
              </a:ext>
            </a:extLst>
          </p:cNvPr>
          <p:cNvSpPr txBox="1"/>
          <p:nvPr/>
        </p:nvSpPr>
        <p:spPr>
          <a:xfrm>
            <a:off x="2843808" y="6049194"/>
            <a:ext cx="3744416" cy="461665"/>
          </a:xfrm>
          <a:prstGeom prst="rect">
            <a:avLst/>
          </a:prstGeom>
          <a:noFill/>
        </p:spPr>
        <p:txBody>
          <a:bodyPr wrap="square" rtlCol="0">
            <a:spAutoFit/>
          </a:bodyPr>
          <a:lstStyle/>
          <a:p>
            <a:r>
              <a:rPr lang="nb-NO" dirty="0"/>
              <a:t>Takk for oppmerksomheten!</a:t>
            </a:r>
          </a:p>
        </p:txBody>
      </p:sp>
    </p:spTree>
    <p:extLst>
      <p:ext uri="{BB962C8B-B14F-4D97-AF65-F5344CB8AC3E}">
        <p14:creationId xmlns:p14="http://schemas.microsoft.com/office/powerpoint/2010/main" val="40717474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e 12">
            <a:extLst>
              <a:ext uri="{FF2B5EF4-FFF2-40B4-BE49-F238E27FC236}">
                <a16:creationId xmlns:a16="http://schemas.microsoft.com/office/drawing/2014/main" id="{B13D49BC-770C-4AB7-81F6-8998E7000C05}"/>
              </a:ext>
            </a:extLst>
          </p:cNvPr>
          <p:cNvPicPr>
            <a:picLocks noChangeAspect="1"/>
          </p:cNvPicPr>
          <p:nvPr/>
        </p:nvPicPr>
        <p:blipFill rotWithShape="1">
          <a:blip r:embed="rId3"/>
          <a:srcRect l="30312" t="22000" r="30914" b="3801"/>
          <a:stretch/>
        </p:blipFill>
        <p:spPr>
          <a:xfrm rot="20764489">
            <a:off x="935063" y="4047803"/>
            <a:ext cx="2363804" cy="2558894"/>
          </a:xfrm>
          <a:prstGeom prst="rect">
            <a:avLst/>
          </a:prstGeom>
        </p:spPr>
      </p:pic>
      <p:pic>
        <p:nvPicPr>
          <p:cNvPr id="4" name="Bilde 3">
            <a:extLst>
              <a:ext uri="{FF2B5EF4-FFF2-40B4-BE49-F238E27FC236}">
                <a16:creationId xmlns:a16="http://schemas.microsoft.com/office/drawing/2014/main" id="{0EBFD1CB-E654-4D8D-9CCC-85A8301AB8B0}"/>
              </a:ext>
            </a:extLst>
          </p:cNvPr>
          <p:cNvPicPr>
            <a:picLocks noChangeAspect="1"/>
          </p:cNvPicPr>
          <p:nvPr/>
        </p:nvPicPr>
        <p:blipFill rotWithShape="1">
          <a:blip r:embed="rId4"/>
          <a:srcRect l="47638" t="31800" r="38188" b="36000"/>
          <a:stretch/>
        </p:blipFill>
        <p:spPr>
          <a:xfrm rot="390274">
            <a:off x="5573055" y="381824"/>
            <a:ext cx="3167768" cy="4047704"/>
          </a:xfrm>
          <a:prstGeom prst="rect">
            <a:avLst/>
          </a:prstGeom>
        </p:spPr>
      </p:pic>
      <p:sp>
        <p:nvSpPr>
          <p:cNvPr id="10" name="Tittel 8"/>
          <p:cNvSpPr txBox="1">
            <a:spLocks/>
          </p:cNvSpPr>
          <p:nvPr/>
        </p:nvSpPr>
        <p:spPr bwMode="auto">
          <a:xfrm>
            <a:off x="1403648" y="6381328"/>
            <a:ext cx="6480720" cy="2880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lgn="ctr">
              <a:defRPr/>
            </a:pPr>
            <a:endParaRPr lang="nb-NO" sz="1800" kern="0" dirty="0">
              <a:solidFill>
                <a:schemeClr val="tx2"/>
              </a:solidFill>
            </a:endParaRPr>
          </a:p>
        </p:txBody>
      </p:sp>
      <p:pic>
        <p:nvPicPr>
          <p:cNvPr id="7" name="Bilde 6">
            <a:extLst>
              <a:ext uri="{FF2B5EF4-FFF2-40B4-BE49-F238E27FC236}">
                <a16:creationId xmlns:a16="http://schemas.microsoft.com/office/drawing/2014/main" id="{169C2502-9B39-4C39-B014-4A89B8396E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2400" y="188640"/>
            <a:ext cx="789477" cy="789477"/>
          </a:xfrm>
          <a:prstGeom prst="rect">
            <a:avLst/>
          </a:prstGeom>
        </p:spPr>
      </p:pic>
      <p:pic>
        <p:nvPicPr>
          <p:cNvPr id="3" name="Bilde 2">
            <a:extLst>
              <a:ext uri="{FF2B5EF4-FFF2-40B4-BE49-F238E27FC236}">
                <a16:creationId xmlns:a16="http://schemas.microsoft.com/office/drawing/2014/main" id="{3C489CA4-DB51-49A2-8320-CEB2C1937CEA}"/>
              </a:ext>
            </a:extLst>
          </p:cNvPr>
          <p:cNvPicPr>
            <a:picLocks noChangeAspect="1"/>
          </p:cNvPicPr>
          <p:nvPr/>
        </p:nvPicPr>
        <p:blipFill rotWithShape="1">
          <a:blip r:embed="rId6"/>
          <a:srcRect l="12988" t="9400" r="10625" b="6601"/>
          <a:stretch/>
        </p:blipFill>
        <p:spPr>
          <a:xfrm rot="21252737">
            <a:off x="317605" y="444166"/>
            <a:ext cx="5243438" cy="3474692"/>
          </a:xfrm>
          <a:prstGeom prst="rect">
            <a:avLst/>
          </a:prstGeom>
        </p:spPr>
      </p:pic>
      <p:pic>
        <p:nvPicPr>
          <p:cNvPr id="15" name="Bilde 14">
            <a:extLst>
              <a:ext uri="{FF2B5EF4-FFF2-40B4-BE49-F238E27FC236}">
                <a16:creationId xmlns:a16="http://schemas.microsoft.com/office/drawing/2014/main" id="{8DA21407-840D-4448-9B8E-DB611A3598EA}"/>
              </a:ext>
            </a:extLst>
          </p:cNvPr>
          <p:cNvPicPr>
            <a:picLocks noChangeAspect="1"/>
          </p:cNvPicPr>
          <p:nvPr/>
        </p:nvPicPr>
        <p:blipFill rotWithShape="1">
          <a:blip r:embed="rId7"/>
          <a:srcRect l="20075" t="14834" r="20863" b="7675"/>
          <a:stretch/>
        </p:blipFill>
        <p:spPr>
          <a:xfrm rot="592707">
            <a:off x="3591030" y="4083809"/>
            <a:ext cx="3708426" cy="2714631"/>
          </a:xfrm>
          <a:prstGeom prst="rect">
            <a:avLst/>
          </a:prstGeom>
        </p:spPr>
      </p:pic>
    </p:spTree>
    <p:extLst>
      <p:ext uri="{BB962C8B-B14F-4D97-AF65-F5344CB8AC3E}">
        <p14:creationId xmlns:p14="http://schemas.microsoft.com/office/powerpoint/2010/main" val="41116457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p:cNvSpPr/>
          <p:nvPr/>
        </p:nvSpPr>
        <p:spPr>
          <a:xfrm>
            <a:off x="182123" y="260648"/>
            <a:ext cx="8638349" cy="1261884"/>
          </a:xfrm>
          <a:prstGeom prst="rect">
            <a:avLst/>
          </a:prstGeom>
        </p:spPr>
        <p:txBody>
          <a:bodyPr wrap="square">
            <a:spAutoFit/>
          </a:bodyPr>
          <a:lstStyle/>
          <a:p>
            <a:r>
              <a:rPr lang="nb-NO" sz="6000" b="1" dirty="0">
                <a:solidFill>
                  <a:srgbClr val="002060"/>
                </a:solidFill>
              </a:rPr>
              <a:t>Brukerkompetanse  </a:t>
            </a:r>
          </a:p>
          <a:p>
            <a:r>
              <a:rPr lang="nb-NO" sz="1600" b="1" dirty="0">
                <a:solidFill>
                  <a:schemeClr val="accent1">
                    <a:lumMod val="50000"/>
                  </a:schemeClr>
                </a:solidFill>
              </a:rPr>
              <a:t>- for å få bedre og mer treffsikre tjenester og rammer i fosterhjemsomsorgen, til barnas beste</a:t>
            </a:r>
          </a:p>
        </p:txBody>
      </p:sp>
      <p:pic>
        <p:nvPicPr>
          <p:cNvPr id="7" name="Bilde 6">
            <a:extLst>
              <a:ext uri="{FF2B5EF4-FFF2-40B4-BE49-F238E27FC236}">
                <a16:creationId xmlns:a16="http://schemas.microsoft.com/office/drawing/2014/main" id="{169C2502-9B39-4C39-B014-4A89B8396E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2400" y="188640"/>
            <a:ext cx="789477" cy="789477"/>
          </a:xfrm>
          <a:prstGeom prst="rect">
            <a:avLst/>
          </a:prstGeom>
        </p:spPr>
      </p:pic>
      <p:pic>
        <p:nvPicPr>
          <p:cNvPr id="2" name="Bilde 1">
            <a:extLst>
              <a:ext uri="{FF2B5EF4-FFF2-40B4-BE49-F238E27FC236}">
                <a16:creationId xmlns:a16="http://schemas.microsoft.com/office/drawing/2014/main" id="{AB8021A7-9A64-4400-A703-074CAE6D8101}"/>
              </a:ext>
            </a:extLst>
          </p:cNvPr>
          <p:cNvPicPr>
            <a:picLocks noChangeAspect="1"/>
          </p:cNvPicPr>
          <p:nvPr/>
        </p:nvPicPr>
        <p:blipFill>
          <a:blip r:embed="rId4"/>
          <a:stretch>
            <a:fillRect/>
          </a:stretch>
        </p:blipFill>
        <p:spPr>
          <a:xfrm rot="20878439">
            <a:off x="228081" y="2472534"/>
            <a:ext cx="3888206" cy="2535435"/>
          </a:xfrm>
          <a:prstGeom prst="rect">
            <a:avLst/>
          </a:prstGeom>
        </p:spPr>
      </p:pic>
      <p:pic>
        <p:nvPicPr>
          <p:cNvPr id="1026" name="Picture 2">
            <a:extLst>
              <a:ext uri="{FF2B5EF4-FFF2-40B4-BE49-F238E27FC236}">
                <a16:creationId xmlns:a16="http://schemas.microsoft.com/office/drawing/2014/main" id="{B2CF1810-DAA8-48B5-A3E8-3293A46BCCC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096"/>
          <a:stretch/>
        </p:blipFill>
        <p:spPr bwMode="auto">
          <a:xfrm rot="530023">
            <a:off x="3781702" y="2360502"/>
            <a:ext cx="5112568" cy="3523986"/>
          </a:xfrm>
          <a:prstGeom prst="rect">
            <a:avLst/>
          </a:prstGeom>
          <a:noFill/>
          <a:extLst>
            <a:ext uri="{909E8E84-426E-40DD-AFC4-6F175D3DCCD1}">
              <a14:hiddenFill xmlns:a14="http://schemas.microsoft.com/office/drawing/2010/main">
                <a:solidFill>
                  <a:srgbClr val="FFFFFF"/>
                </a:solidFill>
              </a14:hiddenFill>
            </a:ext>
          </a:extLst>
        </p:spPr>
      </p:pic>
      <p:sp>
        <p:nvSpPr>
          <p:cNvPr id="3" name="TekstSylinder 2">
            <a:extLst>
              <a:ext uri="{FF2B5EF4-FFF2-40B4-BE49-F238E27FC236}">
                <a16:creationId xmlns:a16="http://schemas.microsoft.com/office/drawing/2014/main" id="{E68EE0FC-6A0A-4C81-B341-1D7B863F220C}"/>
              </a:ext>
            </a:extLst>
          </p:cNvPr>
          <p:cNvSpPr txBox="1"/>
          <p:nvPr/>
        </p:nvSpPr>
        <p:spPr>
          <a:xfrm>
            <a:off x="4211960" y="6076518"/>
            <a:ext cx="3240360" cy="461665"/>
          </a:xfrm>
          <a:prstGeom prst="rect">
            <a:avLst/>
          </a:prstGeom>
          <a:noFill/>
        </p:spPr>
        <p:txBody>
          <a:bodyPr wrap="square" rtlCol="0">
            <a:spAutoFit/>
          </a:bodyPr>
          <a:lstStyle/>
          <a:p>
            <a:r>
              <a:rPr lang="nb-NO" dirty="0"/>
              <a:t>Ungdomsutvalget 2020</a:t>
            </a:r>
          </a:p>
        </p:txBody>
      </p:sp>
      <p:sp>
        <p:nvSpPr>
          <p:cNvPr id="4" name="TekstSylinder 3">
            <a:extLst>
              <a:ext uri="{FF2B5EF4-FFF2-40B4-BE49-F238E27FC236}">
                <a16:creationId xmlns:a16="http://schemas.microsoft.com/office/drawing/2014/main" id="{C2E6350A-424A-42FB-BCB2-D3771A91292E}"/>
              </a:ext>
            </a:extLst>
          </p:cNvPr>
          <p:cNvSpPr txBox="1"/>
          <p:nvPr/>
        </p:nvSpPr>
        <p:spPr>
          <a:xfrm>
            <a:off x="469874" y="5315367"/>
            <a:ext cx="3240359" cy="1200329"/>
          </a:xfrm>
          <a:prstGeom prst="rect">
            <a:avLst/>
          </a:prstGeom>
          <a:noFill/>
        </p:spPr>
        <p:txBody>
          <a:bodyPr wrap="square" rtlCol="0">
            <a:spAutoFit/>
          </a:bodyPr>
          <a:lstStyle/>
          <a:p>
            <a:r>
              <a:rPr lang="nb-NO" dirty="0"/>
              <a:t>Tillitsvalgte fosterforeldre i fylkene på samling</a:t>
            </a:r>
          </a:p>
        </p:txBody>
      </p:sp>
    </p:spTree>
    <p:extLst>
      <p:ext uri="{BB962C8B-B14F-4D97-AF65-F5344CB8AC3E}">
        <p14:creationId xmlns:p14="http://schemas.microsoft.com/office/powerpoint/2010/main" val="3500657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title"/>
          </p:nvPr>
        </p:nvSpPr>
        <p:spPr>
          <a:xfrm>
            <a:off x="685800" y="260648"/>
            <a:ext cx="7772400" cy="1143000"/>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br>
              <a:rPr lang="nb-NO" dirty="0"/>
            </a:br>
            <a:r>
              <a:rPr lang="nb-NO" dirty="0"/>
              <a:t>Kunnskapsbasertpraksis</a:t>
            </a:r>
            <a:br>
              <a:rPr lang="nb-NO" dirty="0"/>
            </a:br>
            <a:r>
              <a:rPr kumimoji="0" lang="nb-NO" sz="1600" b="1" i="0" u="none" strike="noStrike" kern="1200" cap="none" spc="0" normalizeH="0" baseline="0" noProof="0" dirty="0">
                <a:ln>
                  <a:noFill/>
                </a:ln>
                <a:solidFill>
                  <a:srgbClr val="00CC99">
                    <a:lumMod val="50000"/>
                  </a:srgbClr>
                </a:solidFill>
                <a:effectLst/>
                <a:uLnTx/>
                <a:uFillTx/>
                <a:latin typeface="Times New Roman" charset="0"/>
                <a:ea typeface="+mn-ea"/>
                <a:cs typeface="+mn-cs"/>
              </a:rPr>
              <a:t>- for å få bedre og mer treffsikre tjenester og rammer i fosterhjemsomsorgen, til barnas beste</a:t>
            </a:r>
            <a:br>
              <a:rPr kumimoji="0" lang="nb-NO" sz="1600" b="1" i="0" u="none" strike="noStrike" kern="1200" cap="none" spc="0" normalizeH="0" baseline="0" noProof="0" dirty="0">
                <a:ln>
                  <a:noFill/>
                </a:ln>
                <a:solidFill>
                  <a:srgbClr val="00CC99">
                    <a:lumMod val="50000"/>
                  </a:srgbClr>
                </a:solidFill>
                <a:effectLst/>
                <a:uLnTx/>
                <a:uFillTx/>
                <a:latin typeface="Times New Roman" charset="0"/>
                <a:ea typeface="+mn-ea"/>
                <a:cs typeface="+mn-cs"/>
              </a:rPr>
            </a:br>
            <a:endParaRPr lang="nb-NO" dirty="0"/>
          </a:p>
        </p:txBody>
      </p:sp>
      <p:pic>
        <p:nvPicPr>
          <p:cNvPr id="8" name="Bilde 7">
            <a:extLst>
              <a:ext uri="{FF2B5EF4-FFF2-40B4-BE49-F238E27FC236}">
                <a16:creationId xmlns:a16="http://schemas.microsoft.com/office/drawing/2014/main" id="{B459222C-4BE3-4108-93F1-7697E380FC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5662" y="168976"/>
            <a:ext cx="789477" cy="789477"/>
          </a:xfrm>
          <a:prstGeom prst="rect">
            <a:avLst/>
          </a:prstGeom>
        </p:spPr>
      </p:pic>
      <p:pic>
        <p:nvPicPr>
          <p:cNvPr id="2" name="Bilde 1">
            <a:extLst>
              <a:ext uri="{FF2B5EF4-FFF2-40B4-BE49-F238E27FC236}">
                <a16:creationId xmlns:a16="http://schemas.microsoft.com/office/drawing/2014/main" id="{6849B252-F658-441C-8C58-0CC01301C8F2}"/>
              </a:ext>
            </a:extLst>
          </p:cNvPr>
          <p:cNvPicPr>
            <a:picLocks noChangeAspect="1"/>
          </p:cNvPicPr>
          <p:nvPr/>
        </p:nvPicPr>
        <p:blipFill>
          <a:blip r:embed="rId4"/>
          <a:stretch>
            <a:fillRect/>
          </a:stretch>
        </p:blipFill>
        <p:spPr>
          <a:xfrm>
            <a:off x="2123728" y="1628800"/>
            <a:ext cx="4494996" cy="4494996"/>
          </a:xfrm>
          <a:prstGeom prst="rect">
            <a:avLst/>
          </a:prstGeom>
        </p:spPr>
      </p:pic>
      <p:sp>
        <p:nvSpPr>
          <p:cNvPr id="4" name="Frihåndsform: figur 3">
            <a:extLst>
              <a:ext uri="{FF2B5EF4-FFF2-40B4-BE49-F238E27FC236}">
                <a16:creationId xmlns:a16="http://schemas.microsoft.com/office/drawing/2014/main" id="{3E07B554-856B-4D31-9309-9240CAFBE188}"/>
              </a:ext>
            </a:extLst>
          </p:cNvPr>
          <p:cNvSpPr/>
          <p:nvPr/>
        </p:nvSpPr>
        <p:spPr>
          <a:xfrm>
            <a:off x="2389239" y="4286865"/>
            <a:ext cx="3962400" cy="2212952"/>
          </a:xfrm>
          <a:custGeom>
            <a:avLst/>
            <a:gdLst>
              <a:gd name="connsiteX0" fmla="*/ 2153264 w 3962400"/>
              <a:gd name="connsiteY0" fmla="*/ 314632 h 2212952"/>
              <a:gd name="connsiteX1" fmla="*/ 1809135 w 3962400"/>
              <a:gd name="connsiteY1" fmla="*/ 226141 h 2212952"/>
              <a:gd name="connsiteX2" fmla="*/ 1671484 w 3962400"/>
              <a:gd name="connsiteY2" fmla="*/ 196645 h 2212952"/>
              <a:gd name="connsiteX3" fmla="*/ 1543664 w 3962400"/>
              <a:gd name="connsiteY3" fmla="*/ 176980 h 2212952"/>
              <a:gd name="connsiteX4" fmla="*/ 835742 w 3962400"/>
              <a:gd name="connsiteY4" fmla="*/ 196645 h 2212952"/>
              <a:gd name="connsiteX5" fmla="*/ 707922 w 3962400"/>
              <a:gd name="connsiteY5" fmla="*/ 186812 h 2212952"/>
              <a:gd name="connsiteX6" fmla="*/ 668593 w 3962400"/>
              <a:gd name="connsiteY6" fmla="*/ 196645 h 2212952"/>
              <a:gd name="connsiteX7" fmla="*/ 619432 w 3962400"/>
              <a:gd name="connsiteY7" fmla="*/ 206477 h 2212952"/>
              <a:gd name="connsiteX8" fmla="*/ 462116 w 3962400"/>
              <a:gd name="connsiteY8" fmla="*/ 265470 h 2212952"/>
              <a:gd name="connsiteX9" fmla="*/ 344129 w 3962400"/>
              <a:gd name="connsiteY9" fmla="*/ 324464 h 2212952"/>
              <a:gd name="connsiteX10" fmla="*/ 285135 w 3962400"/>
              <a:gd name="connsiteY10" fmla="*/ 363793 h 2212952"/>
              <a:gd name="connsiteX11" fmla="*/ 137651 w 3962400"/>
              <a:gd name="connsiteY11" fmla="*/ 462116 h 2212952"/>
              <a:gd name="connsiteX12" fmla="*/ 167148 w 3962400"/>
              <a:gd name="connsiteY12" fmla="*/ 432619 h 2212952"/>
              <a:gd name="connsiteX13" fmla="*/ 137651 w 3962400"/>
              <a:gd name="connsiteY13" fmla="*/ 471948 h 2212952"/>
              <a:gd name="connsiteX14" fmla="*/ 117987 w 3962400"/>
              <a:gd name="connsiteY14" fmla="*/ 501445 h 2212952"/>
              <a:gd name="connsiteX15" fmla="*/ 78658 w 3962400"/>
              <a:gd name="connsiteY15" fmla="*/ 609600 h 2212952"/>
              <a:gd name="connsiteX16" fmla="*/ 68826 w 3962400"/>
              <a:gd name="connsiteY16" fmla="*/ 737419 h 2212952"/>
              <a:gd name="connsiteX17" fmla="*/ 49161 w 3962400"/>
              <a:gd name="connsiteY17" fmla="*/ 786580 h 2212952"/>
              <a:gd name="connsiteX18" fmla="*/ 39329 w 3962400"/>
              <a:gd name="connsiteY18" fmla="*/ 845574 h 2212952"/>
              <a:gd name="connsiteX19" fmla="*/ 58993 w 3962400"/>
              <a:gd name="connsiteY19" fmla="*/ 983225 h 2212952"/>
              <a:gd name="connsiteX20" fmla="*/ 98322 w 3962400"/>
              <a:gd name="connsiteY20" fmla="*/ 1042219 h 2212952"/>
              <a:gd name="connsiteX21" fmla="*/ 127819 w 3962400"/>
              <a:gd name="connsiteY21" fmla="*/ 1150374 h 2212952"/>
              <a:gd name="connsiteX22" fmla="*/ 157316 w 3962400"/>
              <a:gd name="connsiteY22" fmla="*/ 1160206 h 2212952"/>
              <a:gd name="connsiteX23" fmla="*/ 196645 w 3962400"/>
              <a:gd name="connsiteY23" fmla="*/ 1229032 h 2212952"/>
              <a:gd name="connsiteX24" fmla="*/ 245806 w 3962400"/>
              <a:gd name="connsiteY24" fmla="*/ 1297858 h 2212952"/>
              <a:gd name="connsiteX25" fmla="*/ 265471 w 3962400"/>
              <a:gd name="connsiteY25" fmla="*/ 1386348 h 2212952"/>
              <a:gd name="connsiteX26" fmla="*/ 294967 w 3962400"/>
              <a:gd name="connsiteY26" fmla="*/ 1435509 h 2212952"/>
              <a:gd name="connsiteX27" fmla="*/ 314632 w 3962400"/>
              <a:gd name="connsiteY27" fmla="*/ 1504335 h 2212952"/>
              <a:gd name="connsiteX28" fmla="*/ 344129 w 3962400"/>
              <a:gd name="connsiteY28" fmla="*/ 1553496 h 2212952"/>
              <a:gd name="connsiteX29" fmla="*/ 353961 w 3962400"/>
              <a:gd name="connsiteY29" fmla="*/ 1632154 h 2212952"/>
              <a:gd name="connsiteX30" fmla="*/ 403122 w 3962400"/>
              <a:gd name="connsiteY30" fmla="*/ 1769806 h 2212952"/>
              <a:gd name="connsiteX31" fmla="*/ 442451 w 3962400"/>
              <a:gd name="connsiteY31" fmla="*/ 1799303 h 2212952"/>
              <a:gd name="connsiteX32" fmla="*/ 462116 w 3962400"/>
              <a:gd name="connsiteY32" fmla="*/ 1868129 h 2212952"/>
              <a:gd name="connsiteX33" fmla="*/ 501445 w 3962400"/>
              <a:gd name="connsiteY33" fmla="*/ 1897625 h 2212952"/>
              <a:gd name="connsiteX34" fmla="*/ 599767 w 3962400"/>
              <a:gd name="connsiteY34" fmla="*/ 1966451 h 2212952"/>
              <a:gd name="connsiteX35" fmla="*/ 688258 w 3962400"/>
              <a:gd name="connsiteY35" fmla="*/ 2015612 h 2212952"/>
              <a:gd name="connsiteX36" fmla="*/ 747251 w 3962400"/>
              <a:gd name="connsiteY36" fmla="*/ 2045109 h 2212952"/>
              <a:gd name="connsiteX37" fmla="*/ 1789471 w 3962400"/>
              <a:gd name="connsiteY37" fmla="*/ 2035277 h 2212952"/>
              <a:gd name="connsiteX38" fmla="*/ 2635045 w 3962400"/>
              <a:gd name="connsiteY38" fmla="*/ 2005780 h 2212952"/>
              <a:gd name="connsiteX39" fmla="*/ 2684206 w 3962400"/>
              <a:gd name="connsiteY39" fmla="*/ 1995948 h 2212952"/>
              <a:gd name="connsiteX40" fmla="*/ 2782529 w 3962400"/>
              <a:gd name="connsiteY40" fmla="*/ 1966451 h 2212952"/>
              <a:gd name="connsiteX41" fmla="*/ 2821858 w 3962400"/>
              <a:gd name="connsiteY41" fmla="*/ 1956619 h 2212952"/>
              <a:gd name="connsiteX42" fmla="*/ 2900516 w 3962400"/>
              <a:gd name="connsiteY42" fmla="*/ 1946787 h 2212952"/>
              <a:gd name="connsiteX43" fmla="*/ 2969342 w 3962400"/>
              <a:gd name="connsiteY43" fmla="*/ 1936954 h 2212952"/>
              <a:gd name="connsiteX44" fmla="*/ 3156155 w 3962400"/>
              <a:gd name="connsiteY44" fmla="*/ 1907458 h 2212952"/>
              <a:gd name="connsiteX45" fmla="*/ 3195484 w 3962400"/>
              <a:gd name="connsiteY45" fmla="*/ 1897625 h 2212952"/>
              <a:gd name="connsiteX46" fmla="*/ 3215148 w 3962400"/>
              <a:gd name="connsiteY46" fmla="*/ 1868129 h 2212952"/>
              <a:gd name="connsiteX47" fmla="*/ 3293806 w 3962400"/>
              <a:gd name="connsiteY47" fmla="*/ 1848464 h 2212952"/>
              <a:gd name="connsiteX48" fmla="*/ 3323303 w 3962400"/>
              <a:gd name="connsiteY48" fmla="*/ 1838632 h 2212952"/>
              <a:gd name="connsiteX49" fmla="*/ 3362632 w 3962400"/>
              <a:gd name="connsiteY49" fmla="*/ 1809135 h 2212952"/>
              <a:gd name="connsiteX50" fmla="*/ 3401961 w 3962400"/>
              <a:gd name="connsiteY50" fmla="*/ 1799303 h 2212952"/>
              <a:gd name="connsiteX51" fmla="*/ 3421626 w 3962400"/>
              <a:gd name="connsiteY51" fmla="*/ 1769806 h 2212952"/>
              <a:gd name="connsiteX52" fmla="*/ 3470787 w 3962400"/>
              <a:gd name="connsiteY52" fmla="*/ 1750141 h 2212952"/>
              <a:gd name="connsiteX53" fmla="*/ 3510116 w 3962400"/>
              <a:gd name="connsiteY53" fmla="*/ 1720645 h 2212952"/>
              <a:gd name="connsiteX54" fmla="*/ 3539613 w 3962400"/>
              <a:gd name="connsiteY54" fmla="*/ 1710812 h 2212952"/>
              <a:gd name="connsiteX55" fmla="*/ 3598606 w 3962400"/>
              <a:gd name="connsiteY55" fmla="*/ 1661651 h 2212952"/>
              <a:gd name="connsiteX56" fmla="*/ 3696929 w 3962400"/>
              <a:gd name="connsiteY56" fmla="*/ 1592825 h 2212952"/>
              <a:gd name="connsiteX57" fmla="*/ 3706761 w 3962400"/>
              <a:gd name="connsiteY57" fmla="*/ 1563329 h 2212952"/>
              <a:gd name="connsiteX58" fmla="*/ 3716593 w 3962400"/>
              <a:gd name="connsiteY58" fmla="*/ 1504335 h 2212952"/>
              <a:gd name="connsiteX59" fmla="*/ 3736258 w 3962400"/>
              <a:gd name="connsiteY59" fmla="*/ 1474838 h 2212952"/>
              <a:gd name="connsiteX60" fmla="*/ 3726426 w 3962400"/>
              <a:gd name="connsiteY60" fmla="*/ 1002890 h 2212952"/>
              <a:gd name="connsiteX61" fmla="*/ 3716593 w 3962400"/>
              <a:gd name="connsiteY61" fmla="*/ 973393 h 2212952"/>
              <a:gd name="connsiteX62" fmla="*/ 3657600 w 3962400"/>
              <a:gd name="connsiteY62" fmla="*/ 835741 h 2212952"/>
              <a:gd name="connsiteX63" fmla="*/ 3628103 w 3962400"/>
              <a:gd name="connsiteY63" fmla="*/ 816077 h 2212952"/>
              <a:gd name="connsiteX64" fmla="*/ 3588774 w 3962400"/>
              <a:gd name="connsiteY64" fmla="*/ 717754 h 2212952"/>
              <a:gd name="connsiteX65" fmla="*/ 3578942 w 3962400"/>
              <a:gd name="connsiteY65" fmla="*/ 668593 h 2212952"/>
              <a:gd name="connsiteX66" fmla="*/ 3519948 w 3962400"/>
              <a:gd name="connsiteY66" fmla="*/ 589935 h 2212952"/>
              <a:gd name="connsiteX67" fmla="*/ 3470787 w 3962400"/>
              <a:gd name="connsiteY67" fmla="*/ 570270 h 2212952"/>
              <a:gd name="connsiteX68" fmla="*/ 3411793 w 3962400"/>
              <a:gd name="connsiteY68" fmla="*/ 481780 h 2212952"/>
              <a:gd name="connsiteX69" fmla="*/ 3264309 w 3962400"/>
              <a:gd name="connsiteY69" fmla="*/ 383458 h 2212952"/>
              <a:gd name="connsiteX70" fmla="*/ 3175819 w 3962400"/>
              <a:gd name="connsiteY70" fmla="*/ 363793 h 2212952"/>
              <a:gd name="connsiteX71" fmla="*/ 3136490 w 3962400"/>
              <a:gd name="connsiteY71" fmla="*/ 334296 h 2212952"/>
              <a:gd name="connsiteX72" fmla="*/ 3048000 w 3962400"/>
              <a:gd name="connsiteY72" fmla="*/ 294967 h 2212952"/>
              <a:gd name="connsiteX73" fmla="*/ 2998838 w 3962400"/>
              <a:gd name="connsiteY73" fmla="*/ 285135 h 2212952"/>
              <a:gd name="connsiteX74" fmla="*/ 2939845 w 3962400"/>
              <a:gd name="connsiteY74" fmla="*/ 265470 h 2212952"/>
              <a:gd name="connsiteX75" fmla="*/ 2920180 w 3962400"/>
              <a:gd name="connsiteY75" fmla="*/ 235974 h 2212952"/>
              <a:gd name="connsiteX76" fmla="*/ 2841522 w 3962400"/>
              <a:gd name="connsiteY76" fmla="*/ 216309 h 2212952"/>
              <a:gd name="connsiteX77" fmla="*/ 2792361 w 3962400"/>
              <a:gd name="connsiteY77" fmla="*/ 196645 h 2212952"/>
              <a:gd name="connsiteX78" fmla="*/ 2556387 w 3962400"/>
              <a:gd name="connsiteY78" fmla="*/ 176980 h 2212952"/>
              <a:gd name="connsiteX79" fmla="*/ 2507226 w 3962400"/>
              <a:gd name="connsiteY79" fmla="*/ 167148 h 2212952"/>
              <a:gd name="connsiteX80" fmla="*/ 2448232 w 3962400"/>
              <a:gd name="connsiteY80" fmla="*/ 147483 h 2212952"/>
              <a:gd name="connsiteX81" fmla="*/ 2359742 w 3962400"/>
              <a:gd name="connsiteY81" fmla="*/ 137651 h 2212952"/>
              <a:gd name="connsiteX82" fmla="*/ 2300748 w 3962400"/>
              <a:gd name="connsiteY82" fmla="*/ 127819 h 2212952"/>
              <a:gd name="connsiteX83" fmla="*/ 1750142 w 3962400"/>
              <a:gd name="connsiteY83" fmla="*/ 98322 h 2212952"/>
              <a:gd name="connsiteX84" fmla="*/ 1376516 w 3962400"/>
              <a:gd name="connsiteY84" fmla="*/ 98322 h 2212952"/>
              <a:gd name="connsiteX85" fmla="*/ 934064 w 3962400"/>
              <a:gd name="connsiteY85" fmla="*/ 117987 h 2212952"/>
              <a:gd name="connsiteX86" fmla="*/ 727587 w 3962400"/>
              <a:gd name="connsiteY86" fmla="*/ 127819 h 2212952"/>
              <a:gd name="connsiteX87" fmla="*/ 688258 w 3962400"/>
              <a:gd name="connsiteY87" fmla="*/ 147483 h 2212952"/>
              <a:gd name="connsiteX88" fmla="*/ 580103 w 3962400"/>
              <a:gd name="connsiteY88" fmla="*/ 176980 h 2212952"/>
              <a:gd name="connsiteX89" fmla="*/ 530942 w 3962400"/>
              <a:gd name="connsiteY89" fmla="*/ 226141 h 2212952"/>
              <a:gd name="connsiteX90" fmla="*/ 481780 w 3962400"/>
              <a:gd name="connsiteY90" fmla="*/ 275303 h 2212952"/>
              <a:gd name="connsiteX91" fmla="*/ 462116 w 3962400"/>
              <a:gd name="connsiteY91" fmla="*/ 314632 h 2212952"/>
              <a:gd name="connsiteX92" fmla="*/ 422787 w 3962400"/>
              <a:gd name="connsiteY92" fmla="*/ 324464 h 2212952"/>
              <a:gd name="connsiteX93" fmla="*/ 334296 w 3962400"/>
              <a:gd name="connsiteY93" fmla="*/ 422787 h 2212952"/>
              <a:gd name="connsiteX94" fmla="*/ 294967 w 3962400"/>
              <a:gd name="connsiteY94" fmla="*/ 471948 h 2212952"/>
              <a:gd name="connsiteX95" fmla="*/ 245806 w 3962400"/>
              <a:gd name="connsiteY95" fmla="*/ 540774 h 2212952"/>
              <a:gd name="connsiteX96" fmla="*/ 196645 w 3962400"/>
              <a:gd name="connsiteY96" fmla="*/ 570270 h 2212952"/>
              <a:gd name="connsiteX97" fmla="*/ 176980 w 3962400"/>
              <a:gd name="connsiteY97" fmla="*/ 609600 h 2212952"/>
              <a:gd name="connsiteX98" fmla="*/ 147484 w 3962400"/>
              <a:gd name="connsiteY98" fmla="*/ 658761 h 2212952"/>
              <a:gd name="connsiteX99" fmla="*/ 137651 w 3962400"/>
              <a:gd name="connsiteY99" fmla="*/ 688258 h 2212952"/>
              <a:gd name="connsiteX100" fmla="*/ 98322 w 3962400"/>
              <a:gd name="connsiteY100" fmla="*/ 747251 h 2212952"/>
              <a:gd name="connsiteX101" fmla="*/ 49161 w 3962400"/>
              <a:gd name="connsiteY101" fmla="*/ 904567 h 2212952"/>
              <a:gd name="connsiteX102" fmla="*/ 49161 w 3962400"/>
              <a:gd name="connsiteY102" fmla="*/ 963561 h 2212952"/>
              <a:gd name="connsiteX103" fmla="*/ 58993 w 3962400"/>
              <a:gd name="connsiteY103" fmla="*/ 1002890 h 2212952"/>
              <a:gd name="connsiteX104" fmla="*/ 49161 w 3962400"/>
              <a:gd name="connsiteY104" fmla="*/ 1052051 h 2212952"/>
              <a:gd name="connsiteX105" fmla="*/ 49161 w 3962400"/>
              <a:gd name="connsiteY105" fmla="*/ 1179870 h 2212952"/>
              <a:gd name="connsiteX106" fmla="*/ 58993 w 3962400"/>
              <a:gd name="connsiteY106" fmla="*/ 1238864 h 2212952"/>
              <a:gd name="connsiteX107" fmla="*/ 49161 w 3962400"/>
              <a:gd name="connsiteY107" fmla="*/ 1278193 h 2212952"/>
              <a:gd name="connsiteX108" fmla="*/ 58993 w 3962400"/>
              <a:gd name="connsiteY108" fmla="*/ 1307690 h 2212952"/>
              <a:gd name="connsiteX109" fmla="*/ 78658 w 3962400"/>
              <a:gd name="connsiteY109" fmla="*/ 1386348 h 2212952"/>
              <a:gd name="connsiteX110" fmla="*/ 127819 w 3962400"/>
              <a:gd name="connsiteY110" fmla="*/ 1484670 h 2212952"/>
              <a:gd name="connsiteX111" fmla="*/ 196645 w 3962400"/>
              <a:gd name="connsiteY111" fmla="*/ 1543664 h 2212952"/>
              <a:gd name="connsiteX112" fmla="*/ 216309 w 3962400"/>
              <a:gd name="connsiteY112" fmla="*/ 1573161 h 2212952"/>
              <a:gd name="connsiteX113" fmla="*/ 226142 w 3962400"/>
              <a:gd name="connsiteY113" fmla="*/ 1602658 h 2212952"/>
              <a:gd name="connsiteX114" fmla="*/ 255638 w 3962400"/>
              <a:gd name="connsiteY114" fmla="*/ 1641987 h 2212952"/>
              <a:gd name="connsiteX115" fmla="*/ 275303 w 3962400"/>
              <a:gd name="connsiteY115" fmla="*/ 1681316 h 2212952"/>
              <a:gd name="connsiteX116" fmla="*/ 304800 w 3962400"/>
              <a:gd name="connsiteY116" fmla="*/ 1700980 h 2212952"/>
              <a:gd name="connsiteX117" fmla="*/ 344129 w 3962400"/>
              <a:gd name="connsiteY117" fmla="*/ 1740309 h 2212952"/>
              <a:gd name="connsiteX118" fmla="*/ 393290 w 3962400"/>
              <a:gd name="connsiteY118" fmla="*/ 1799303 h 2212952"/>
              <a:gd name="connsiteX119" fmla="*/ 422787 w 3962400"/>
              <a:gd name="connsiteY119" fmla="*/ 1848464 h 2212952"/>
              <a:gd name="connsiteX120" fmla="*/ 501445 w 3962400"/>
              <a:gd name="connsiteY120" fmla="*/ 1887793 h 2212952"/>
              <a:gd name="connsiteX121" fmla="*/ 540774 w 3962400"/>
              <a:gd name="connsiteY121" fmla="*/ 1936954 h 2212952"/>
              <a:gd name="connsiteX122" fmla="*/ 639096 w 3962400"/>
              <a:gd name="connsiteY122" fmla="*/ 1986116 h 2212952"/>
              <a:gd name="connsiteX123" fmla="*/ 688258 w 3962400"/>
              <a:gd name="connsiteY123" fmla="*/ 1995948 h 2212952"/>
              <a:gd name="connsiteX124" fmla="*/ 747251 w 3962400"/>
              <a:gd name="connsiteY124" fmla="*/ 2015612 h 2212952"/>
              <a:gd name="connsiteX125" fmla="*/ 806245 w 3962400"/>
              <a:gd name="connsiteY125" fmla="*/ 2025445 h 2212952"/>
              <a:gd name="connsiteX126" fmla="*/ 855406 w 3962400"/>
              <a:gd name="connsiteY126" fmla="*/ 2035277 h 2212952"/>
              <a:gd name="connsiteX127" fmla="*/ 993058 w 3962400"/>
              <a:gd name="connsiteY127" fmla="*/ 2084438 h 2212952"/>
              <a:gd name="connsiteX128" fmla="*/ 1101213 w 3962400"/>
              <a:gd name="connsiteY128" fmla="*/ 2123767 h 2212952"/>
              <a:gd name="connsiteX129" fmla="*/ 1140542 w 3962400"/>
              <a:gd name="connsiteY129" fmla="*/ 2143432 h 2212952"/>
              <a:gd name="connsiteX130" fmla="*/ 1337187 w 3962400"/>
              <a:gd name="connsiteY130" fmla="*/ 2172929 h 2212952"/>
              <a:gd name="connsiteX131" fmla="*/ 1524000 w 3962400"/>
              <a:gd name="connsiteY131" fmla="*/ 2182761 h 2212952"/>
              <a:gd name="connsiteX132" fmla="*/ 2192593 w 3962400"/>
              <a:gd name="connsiteY132" fmla="*/ 2192593 h 2212952"/>
              <a:gd name="connsiteX133" fmla="*/ 2290916 w 3962400"/>
              <a:gd name="connsiteY133" fmla="*/ 2202425 h 2212952"/>
              <a:gd name="connsiteX134" fmla="*/ 3097161 w 3962400"/>
              <a:gd name="connsiteY134" fmla="*/ 2192593 h 2212952"/>
              <a:gd name="connsiteX135" fmla="*/ 3352800 w 3962400"/>
              <a:gd name="connsiteY135" fmla="*/ 2163096 h 2212952"/>
              <a:gd name="connsiteX136" fmla="*/ 3500284 w 3962400"/>
              <a:gd name="connsiteY136" fmla="*/ 2143432 h 2212952"/>
              <a:gd name="connsiteX137" fmla="*/ 3598606 w 3962400"/>
              <a:gd name="connsiteY137" fmla="*/ 2094270 h 2212952"/>
              <a:gd name="connsiteX138" fmla="*/ 3687096 w 3962400"/>
              <a:gd name="connsiteY138" fmla="*/ 2015612 h 2212952"/>
              <a:gd name="connsiteX139" fmla="*/ 3746090 w 3962400"/>
              <a:gd name="connsiteY139" fmla="*/ 1966451 h 2212952"/>
              <a:gd name="connsiteX140" fmla="*/ 3854245 w 3962400"/>
              <a:gd name="connsiteY140" fmla="*/ 1858296 h 2212952"/>
              <a:gd name="connsiteX141" fmla="*/ 3864077 w 3962400"/>
              <a:gd name="connsiteY141" fmla="*/ 1809135 h 2212952"/>
              <a:gd name="connsiteX142" fmla="*/ 3893574 w 3962400"/>
              <a:gd name="connsiteY142" fmla="*/ 1759974 h 2212952"/>
              <a:gd name="connsiteX143" fmla="*/ 3932903 w 3962400"/>
              <a:gd name="connsiteY143" fmla="*/ 1661651 h 2212952"/>
              <a:gd name="connsiteX144" fmla="*/ 3942735 w 3962400"/>
              <a:gd name="connsiteY144" fmla="*/ 1602658 h 2212952"/>
              <a:gd name="connsiteX145" fmla="*/ 3952567 w 3962400"/>
              <a:gd name="connsiteY145" fmla="*/ 1553496 h 2212952"/>
              <a:gd name="connsiteX146" fmla="*/ 3962400 w 3962400"/>
              <a:gd name="connsiteY146" fmla="*/ 1130709 h 2212952"/>
              <a:gd name="connsiteX147" fmla="*/ 3932903 w 3962400"/>
              <a:gd name="connsiteY147" fmla="*/ 1022554 h 2212952"/>
              <a:gd name="connsiteX148" fmla="*/ 3903406 w 3962400"/>
              <a:gd name="connsiteY148" fmla="*/ 934064 h 2212952"/>
              <a:gd name="connsiteX149" fmla="*/ 3864077 w 3962400"/>
              <a:gd name="connsiteY149" fmla="*/ 875070 h 2212952"/>
              <a:gd name="connsiteX150" fmla="*/ 3736258 w 3962400"/>
              <a:gd name="connsiteY150" fmla="*/ 707922 h 2212952"/>
              <a:gd name="connsiteX151" fmla="*/ 3716593 w 3962400"/>
              <a:gd name="connsiteY151" fmla="*/ 668593 h 2212952"/>
              <a:gd name="connsiteX152" fmla="*/ 3677264 w 3962400"/>
              <a:gd name="connsiteY152" fmla="*/ 619432 h 2212952"/>
              <a:gd name="connsiteX153" fmla="*/ 3618271 w 3962400"/>
              <a:gd name="connsiteY153" fmla="*/ 521109 h 2212952"/>
              <a:gd name="connsiteX154" fmla="*/ 3559277 w 3962400"/>
              <a:gd name="connsiteY154" fmla="*/ 462116 h 2212952"/>
              <a:gd name="connsiteX155" fmla="*/ 3490451 w 3962400"/>
              <a:gd name="connsiteY155" fmla="*/ 393290 h 2212952"/>
              <a:gd name="connsiteX156" fmla="*/ 3470787 w 3962400"/>
              <a:gd name="connsiteY156" fmla="*/ 363793 h 2212952"/>
              <a:gd name="connsiteX157" fmla="*/ 3421626 w 3962400"/>
              <a:gd name="connsiteY157" fmla="*/ 314632 h 2212952"/>
              <a:gd name="connsiteX158" fmla="*/ 3411793 w 3962400"/>
              <a:gd name="connsiteY158" fmla="*/ 285135 h 2212952"/>
              <a:gd name="connsiteX159" fmla="*/ 3372464 w 3962400"/>
              <a:gd name="connsiteY159" fmla="*/ 265470 h 2212952"/>
              <a:gd name="connsiteX160" fmla="*/ 3342967 w 3962400"/>
              <a:gd name="connsiteY160" fmla="*/ 235974 h 2212952"/>
              <a:gd name="connsiteX161" fmla="*/ 3313471 w 3962400"/>
              <a:gd name="connsiteY161" fmla="*/ 196645 h 2212952"/>
              <a:gd name="connsiteX162" fmla="*/ 3244645 w 3962400"/>
              <a:gd name="connsiteY162" fmla="*/ 167148 h 2212952"/>
              <a:gd name="connsiteX163" fmla="*/ 3215148 w 3962400"/>
              <a:gd name="connsiteY163" fmla="*/ 137651 h 2212952"/>
              <a:gd name="connsiteX164" fmla="*/ 2998838 w 3962400"/>
              <a:gd name="connsiteY164" fmla="*/ 68825 h 2212952"/>
              <a:gd name="connsiteX165" fmla="*/ 2625213 w 3962400"/>
              <a:gd name="connsiteY165" fmla="*/ 19664 h 2212952"/>
              <a:gd name="connsiteX166" fmla="*/ 973393 w 3962400"/>
              <a:gd name="connsiteY166" fmla="*/ 0 h 2212952"/>
              <a:gd name="connsiteX167" fmla="*/ 865238 w 3962400"/>
              <a:gd name="connsiteY167" fmla="*/ 9832 h 2212952"/>
              <a:gd name="connsiteX168" fmla="*/ 688258 w 3962400"/>
              <a:gd name="connsiteY168" fmla="*/ 0 h 2212952"/>
              <a:gd name="connsiteX169" fmla="*/ 589935 w 3962400"/>
              <a:gd name="connsiteY169" fmla="*/ 19664 h 2212952"/>
              <a:gd name="connsiteX170" fmla="*/ 570271 w 3962400"/>
              <a:gd name="connsiteY170" fmla="*/ 49161 h 2212952"/>
              <a:gd name="connsiteX171" fmla="*/ 442451 w 3962400"/>
              <a:gd name="connsiteY171" fmla="*/ 78658 h 2212952"/>
              <a:gd name="connsiteX172" fmla="*/ 363793 w 3962400"/>
              <a:gd name="connsiteY172" fmla="*/ 108154 h 2212952"/>
              <a:gd name="connsiteX173" fmla="*/ 324464 w 3962400"/>
              <a:gd name="connsiteY173" fmla="*/ 117987 h 2212952"/>
              <a:gd name="connsiteX174" fmla="*/ 235974 w 3962400"/>
              <a:gd name="connsiteY174" fmla="*/ 147483 h 2212952"/>
              <a:gd name="connsiteX175" fmla="*/ 196645 w 3962400"/>
              <a:gd name="connsiteY175" fmla="*/ 226141 h 2212952"/>
              <a:gd name="connsiteX176" fmla="*/ 147484 w 3962400"/>
              <a:gd name="connsiteY176" fmla="*/ 294967 h 2212952"/>
              <a:gd name="connsiteX177" fmla="*/ 98322 w 3962400"/>
              <a:gd name="connsiteY177" fmla="*/ 373625 h 2212952"/>
              <a:gd name="connsiteX178" fmla="*/ 88490 w 3962400"/>
              <a:gd name="connsiteY178" fmla="*/ 442451 h 2212952"/>
              <a:gd name="connsiteX179" fmla="*/ 68826 w 3962400"/>
              <a:gd name="connsiteY179" fmla="*/ 491612 h 2212952"/>
              <a:gd name="connsiteX180" fmla="*/ 98322 w 3962400"/>
              <a:gd name="connsiteY180" fmla="*/ 511277 h 2212952"/>
              <a:gd name="connsiteX181" fmla="*/ 88490 w 3962400"/>
              <a:gd name="connsiteY181" fmla="*/ 560438 h 2212952"/>
              <a:gd name="connsiteX182" fmla="*/ 49161 w 3962400"/>
              <a:gd name="connsiteY182" fmla="*/ 707922 h 2212952"/>
              <a:gd name="connsiteX183" fmla="*/ 39329 w 3962400"/>
              <a:gd name="connsiteY183" fmla="*/ 737419 h 2212952"/>
              <a:gd name="connsiteX184" fmla="*/ 49161 w 3962400"/>
              <a:gd name="connsiteY184" fmla="*/ 855406 h 2212952"/>
              <a:gd name="connsiteX185" fmla="*/ 0 w 3962400"/>
              <a:gd name="connsiteY185" fmla="*/ 894735 h 2212952"/>
              <a:gd name="connsiteX186" fmla="*/ 9832 w 3962400"/>
              <a:gd name="connsiteY186" fmla="*/ 983225 h 2212952"/>
              <a:gd name="connsiteX187" fmla="*/ 19664 w 3962400"/>
              <a:gd name="connsiteY187" fmla="*/ 1061883 h 2212952"/>
              <a:gd name="connsiteX188" fmla="*/ 29496 w 3962400"/>
              <a:gd name="connsiteY188" fmla="*/ 1160206 h 2212952"/>
              <a:gd name="connsiteX189" fmla="*/ 49161 w 3962400"/>
              <a:gd name="connsiteY189" fmla="*/ 1229032 h 2212952"/>
              <a:gd name="connsiteX190" fmla="*/ 78658 w 3962400"/>
              <a:gd name="connsiteY190" fmla="*/ 1337187 h 2212952"/>
              <a:gd name="connsiteX191" fmla="*/ 117987 w 3962400"/>
              <a:gd name="connsiteY191" fmla="*/ 1386348 h 2212952"/>
              <a:gd name="connsiteX192" fmla="*/ 167148 w 3962400"/>
              <a:gd name="connsiteY192" fmla="*/ 1484670 h 2212952"/>
              <a:gd name="connsiteX193" fmla="*/ 196645 w 3962400"/>
              <a:gd name="connsiteY193" fmla="*/ 1494503 h 2212952"/>
              <a:gd name="connsiteX194" fmla="*/ 216309 w 3962400"/>
              <a:gd name="connsiteY194" fmla="*/ 1543664 h 2212952"/>
              <a:gd name="connsiteX195" fmla="*/ 245806 w 3962400"/>
              <a:gd name="connsiteY195" fmla="*/ 1592825 h 2212952"/>
              <a:gd name="connsiteX196" fmla="*/ 275303 w 3962400"/>
              <a:gd name="connsiteY196" fmla="*/ 1671483 h 2212952"/>
              <a:gd name="connsiteX197" fmla="*/ 304800 w 3962400"/>
              <a:gd name="connsiteY197" fmla="*/ 1681316 h 2212952"/>
              <a:gd name="connsiteX198" fmla="*/ 344129 w 3962400"/>
              <a:gd name="connsiteY198" fmla="*/ 1720645 h 2212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3962400" h="2212952">
                <a:moveTo>
                  <a:pt x="2153264" y="314632"/>
                </a:moveTo>
                <a:cubicBezTo>
                  <a:pt x="1934871" y="223634"/>
                  <a:pt x="2130731" y="295053"/>
                  <a:pt x="1809135" y="226141"/>
                </a:cubicBezTo>
                <a:lnTo>
                  <a:pt x="1671484" y="196645"/>
                </a:lnTo>
                <a:cubicBezTo>
                  <a:pt x="1637359" y="189820"/>
                  <a:pt x="1576743" y="181705"/>
                  <a:pt x="1543664" y="176980"/>
                </a:cubicBezTo>
                <a:lnTo>
                  <a:pt x="835742" y="196645"/>
                </a:lnTo>
                <a:cubicBezTo>
                  <a:pt x="715735" y="201036"/>
                  <a:pt x="768386" y="227122"/>
                  <a:pt x="707922" y="186812"/>
                </a:cubicBezTo>
                <a:cubicBezTo>
                  <a:pt x="694812" y="190090"/>
                  <a:pt x="681784" y="193713"/>
                  <a:pt x="668593" y="196645"/>
                </a:cubicBezTo>
                <a:cubicBezTo>
                  <a:pt x="652279" y="200270"/>
                  <a:pt x="635555" y="202080"/>
                  <a:pt x="619432" y="206477"/>
                </a:cubicBezTo>
                <a:cubicBezTo>
                  <a:pt x="583590" y="216252"/>
                  <a:pt x="483231" y="254291"/>
                  <a:pt x="462116" y="265470"/>
                </a:cubicBezTo>
                <a:cubicBezTo>
                  <a:pt x="333433" y="333597"/>
                  <a:pt x="448355" y="303619"/>
                  <a:pt x="344129" y="324464"/>
                </a:cubicBezTo>
                <a:cubicBezTo>
                  <a:pt x="324464" y="337574"/>
                  <a:pt x="303868" y="349383"/>
                  <a:pt x="285135" y="363793"/>
                </a:cubicBezTo>
                <a:cubicBezTo>
                  <a:pt x="237398" y="400514"/>
                  <a:pt x="201284" y="449390"/>
                  <a:pt x="137651" y="462116"/>
                </a:cubicBezTo>
                <a:cubicBezTo>
                  <a:pt x="124016" y="464843"/>
                  <a:pt x="167148" y="418714"/>
                  <a:pt x="167148" y="432619"/>
                </a:cubicBezTo>
                <a:cubicBezTo>
                  <a:pt x="167148" y="449006"/>
                  <a:pt x="147176" y="458613"/>
                  <a:pt x="137651" y="471948"/>
                </a:cubicBezTo>
                <a:cubicBezTo>
                  <a:pt x="130783" y="481564"/>
                  <a:pt x="123272" y="490876"/>
                  <a:pt x="117987" y="501445"/>
                </a:cubicBezTo>
                <a:cubicBezTo>
                  <a:pt x="88969" y="559482"/>
                  <a:pt x="91402" y="558621"/>
                  <a:pt x="78658" y="609600"/>
                </a:cubicBezTo>
                <a:cubicBezTo>
                  <a:pt x="75381" y="652206"/>
                  <a:pt x="75851" y="695268"/>
                  <a:pt x="68826" y="737419"/>
                </a:cubicBezTo>
                <a:cubicBezTo>
                  <a:pt x="65924" y="754828"/>
                  <a:pt x="53805" y="769552"/>
                  <a:pt x="49161" y="786580"/>
                </a:cubicBezTo>
                <a:cubicBezTo>
                  <a:pt x="43915" y="805813"/>
                  <a:pt x="42606" y="825909"/>
                  <a:pt x="39329" y="845574"/>
                </a:cubicBezTo>
                <a:cubicBezTo>
                  <a:pt x="39561" y="847658"/>
                  <a:pt x="49786" y="962969"/>
                  <a:pt x="58993" y="983225"/>
                </a:cubicBezTo>
                <a:cubicBezTo>
                  <a:pt x="68773" y="1004741"/>
                  <a:pt x="98322" y="1042219"/>
                  <a:pt x="98322" y="1042219"/>
                </a:cubicBezTo>
                <a:cubicBezTo>
                  <a:pt x="103279" y="1067004"/>
                  <a:pt x="113961" y="1130972"/>
                  <a:pt x="127819" y="1150374"/>
                </a:cubicBezTo>
                <a:cubicBezTo>
                  <a:pt x="133843" y="1158808"/>
                  <a:pt x="147484" y="1156929"/>
                  <a:pt x="157316" y="1160206"/>
                </a:cubicBezTo>
                <a:cubicBezTo>
                  <a:pt x="184320" y="1268226"/>
                  <a:pt x="143393" y="1133177"/>
                  <a:pt x="196645" y="1229032"/>
                </a:cubicBezTo>
                <a:cubicBezTo>
                  <a:pt x="238358" y="1304115"/>
                  <a:pt x="187259" y="1278341"/>
                  <a:pt x="245806" y="1297858"/>
                </a:cubicBezTo>
                <a:cubicBezTo>
                  <a:pt x="247362" y="1305639"/>
                  <a:pt x="260420" y="1374982"/>
                  <a:pt x="265471" y="1386348"/>
                </a:cubicBezTo>
                <a:cubicBezTo>
                  <a:pt x="273232" y="1403811"/>
                  <a:pt x="285135" y="1419122"/>
                  <a:pt x="294967" y="1435509"/>
                </a:cubicBezTo>
                <a:cubicBezTo>
                  <a:pt x="301522" y="1458451"/>
                  <a:pt x="305455" y="1482310"/>
                  <a:pt x="314632" y="1504335"/>
                </a:cubicBezTo>
                <a:cubicBezTo>
                  <a:pt x="321982" y="1521975"/>
                  <a:pt x="338509" y="1535231"/>
                  <a:pt x="344129" y="1553496"/>
                </a:cubicBezTo>
                <a:cubicBezTo>
                  <a:pt x="351900" y="1578751"/>
                  <a:pt x="348425" y="1606317"/>
                  <a:pt x="353961" y="1632154"/>
                </a:cubicBezTo>
                <a:cubicBezTo>
                  <a:pt x="357491" y="1648626"/>
                  <a:pt x="400108" y="1765069"/>
                  <a:pt x="403122" y="1769806"/>
                </a:cubicBezTo>
                <a:cubicBezTo>
                  <a:pt x="411920" y="1783631"/>
                  <a:pt x="429341" y="1789471"/>
                  <a:pt x="442451" y="1799303"/>
                </a:cubicBezTo>
                <a:cubicBezTo>
                  <a:pt x="442973" y="1801392"/>
                  <a:pt x="457080" y="1862086"/>
                  <a:pt x="462116" y="1868129"/>
                </a:cubicBezTo>
                <a:cubicBezTo>
                  <a:pt x="472607" y="1880718"/>
                  <a:pt x="488335" y="1887793"/>
                  <a:pt x="501445" y="1897625"/>
                </a:cubicBezTo>
                <a:cubicBezTo>
                  <a:pt x="537369" y="1951513"/>
                  <a:pt x="510539" y="1921837"/>
                  <a:pt x="599767" y="1966451"/>
                </a:cubicBezTo>
                <a:cubicBezTo>
                  <a:pt x="712986" y="2023061"/>
                  <a:pt x="552473" y="1941548"/>
                  <a:pt x="688258" y="2015612"/>
                </a:cubicBezTo>
                <a:cubicBezTo>
                  <a:pt x="707559" y="2026140"/>
                  <a:pt x="727587" y="2035277"/>
                  <a:pt x="747251" y="2045109"/>
                </a:cubicBezTo>
                <a:lnTo>
                  <a:pt x="1789471" y="2035277"/>
                </a:lnTo>
                <a:cubicBezTo>
                  <a:pt x="2147728" y="2028955"/>
                  <a:pt x="2327117" y="2019776"/>
                  <a:pt x="2635045" y="2005780"/>
                </a:cubicBezTo>
                <a:cubicBezTo>
                  <a:pt x="2651432" y="2002503"/>
                  <a:pt x="2668059" y="2000254"/>
                  <a:pt x="2684206" y="1995948"/>
                </a:cubicBezTo>
                <a:cubicBezTo>
                  <a:pt x="2717268" y="1987131"/>
                  <a:pt x="2749628" y="1975851"/>
                  <a:pt x="2782529" y="1966451"/>
                </a:cubicBezTo>
                <a:cubicBezTo>
                  <a:pt x="2795522" y="1962739"/>
                  <a:pt x="2808529" y="1958840"/>
                  <a:pt x="2821858" y="1956619"/>
                </a:cubicBezTo>
                <a:cubicBezTo>
                  <a:pt x="2847922" y="1952275"/>
                  <a:pt x="2874324" y="1950279"/>
                  <a:pt x="2900516" y="1946787"/>
                </a:cubicBezTo>
                <a:cubicBezTo>
                  <a:pt x="2923488" y="1943724"/>
                  <a:pt x="2946482" y="1940764"/>
                  <a:pt x="2969342" y="1936954"/>
                </a:cubicBezTo>
                <a:cubicBezTo>
                  <a:pt x="3152251" y="1906469"/>
                  <a:pt x="3005976" y="1926230"/>
                  <a:pt x="3156155" y="1907458"/>
                </a:cubicBezTo>
                <a:cubicBezTo>
                  <a:pt x="3169265" y="1904180"/>
                  <a:pt x="3184240" y="1905121"/>
                  <a:pt x="3195484" y="1897625"/>
                </a:cubicBezTo>
                <a:cubicBezTo>
                  <a:pt x="3205316" y="1891070"/>
                  <a:pt x="3204579" y="1873414"/>
                  <a:pt x="3215148" y="1868129"/>
                </a:cubicBezTo>
                <a:cubicBezTo>
                  <a:pt x="3239321" y="1856042"/>
                  <a:pt x="3268167" y="1857010"/>
                  <a:pt x="3293806" y="1848464"/>
                </a:cubicBezTo>
                <a:lnTo>
                  <a:pt x="3323303" y="1838632"/>
                </a:lnTo>
                <a:cubicBezTo>
                  <a:pt x="3336413" y="1828800"/>
                  <a:pt x="3347975" y="1816464"/>
                  <a:pt x="3362632" y="1809135"/>
                </a:cubicBezTo>
                <a:cubicBezTo>
                  <a:pt x="3374718" y="1803092"/>
                  <a:pt x="3390717" y="1806799"/>
                  <a:pt x="3401961" y="1799303"/>
                </a:cubicBezTo>
                <a:cubicBezTo>
                  <a:pt x="3411793" y="1792748"/>
                  <a:pt x="3412010" y="1776675"/>
                  <a:pt x="3421626" y="1769806"/>
                </a:cubicBezTo>
                <a:cubicBezTo>
                  <a:pt x="3435988" y="1759547"/>
                  <a:pt x="3455359" y="1758712"/>
                  <a:pt x="3470787" y="1750141"/>
                </a:cubicBezTo>
                <a:cubicBezTo>
                  <a:pt x="3485112" y="1742183"/>
                  <a:pt x="3495888" y="1728775"/>
                  <a:pt x="3510116" y="1720645"/>
                </a:cubicBezTo>
                <a:cubicBezTo>
                  <a:pt x="3519115" y="1715503"/>
                  <a:pt x="3530343" y="1715447"/>
                  <a:pt x="3539613" y="1710812"/>
                </a:cubicBezTo>
                <a:cubicBezTo>
                  <a:pt x="3573150" y="1694043"/>
                  <a:pt x="3569612" y="1687021"/>
                  <a:pt x="3598606" y="1661651"/>
                </a:cubicBezTo>
                <a:cubicBezTo>
                  <a:pt x="3645213" y="1620870"/>
                  <a:pt x="3645687" y="1623570"/>
                  <a:pt x="3696929" y="1592825"/>
                </a:cubicBezTo>
                <a:cubicBezTo>
                  <a:pt x="3700206" y="1582993"/>
                  <a:pt x="3704513" y="1573446"/>
                  <a:pt x="3706761" y="1563329"/>
                </a:cubicBezTo>
                <a:cubicBezTo>
                  <a:pt x="3711086" y="1543868"/>
                  <a:pt x="3710289" y="1523248"/>
                  <a:pt x="3716593" y="1504335"/>
                </a:cubicBezTo>
                <a:cubicBezTo>
                  <a:pt x="3720330" y="1493124"/>
                  <a:pt x="3729703" y="1484670"/>
                  <a:pt x="3736258" y="1474838"/>
                </a:cubicBezTo>
                <a:cubicBezTo>
                  <a:pt x="3748140" y="1225310"/>
                  <a:pt x="3753975" y="1278378"/>
                  <a:pt x="3726426" y="1002890"/>
                </a:cubicBezTo>
                <a:cubicBezTo>
                  <a:pt x="3725395" y="992577"/>
                  <a:pt x="3719440" y="983358"/>
                  <a:pt x="3716593" y="973393"/>
                </a:cubicBezTo>
                <a:cubicBezTo>
                  <a:pt x="3704150" y="929844"/>
                  <a:pt x="3695785" y="861197"/>
                  <a:pt x="3657600" y="835741"/>
                </a:cubicBezTo>
                <a:lnTo>
                  <a:pt x="3628103" y="816077"/>
                </a:lnTo>
                <a:cubicBezTo>
                  <a:pt x="3603249" y="666946"/>
                  <a:pt x="3640366" y="833837"/>
                  <a:pt x="3588774" y="717754"/>
                </a:cubicBezTo>
                <a:cubicBezTo>
                  <a:pt x="3581987" y="702483"/>
                  <a:pt x="3584810" y="684240"/>
                  <a:pt x="3578942" y="668593"/>
                </a:cubicBezTo>
                <a:cubicBezTo>
                  <a:pt x="3573548" y="654210"/>
                  <a:pt x="3520643" y="590475"/>
                  <a:pt x="3519948" y="589935"/>
                </a:cubicBezTo>
                <a:cubicBezTo>
                  <a:pt x="3506016" y="579099"/>
                  <a:pt x="3487174" y="576825"/>
                  <a:pt x="3470787" y="570270"/>
                </a:cubicBezTo>
                <a:cubicBezTo>
                  <a:pt x="3459398" y="551289"/>
                  <a:pt x="3429999" y="498469"/>
                  <a:pt x="3411793" y="481780"/>
                </a:cubicBezTo>
                <a:cubicBezTo>
                  <a:pt x="3364798" y="438701"/>
                  <a:pt x="3322102" y="406575"/>
                  <a:pt x="3264309" y="383458"/>
                </a:cubicBezTo>
                <a:cubicBezTo>
                  <a:pt x="3250417" y="377901"/>
                  <a:pt x="3186723" y="365974"/>
                  <a:pt x="3175819" y="363793"/>
                </a:cubicBezTo>
                <a:cubicBezTo>
                  <a:pt x="3162709" y="353961"/>
                  <a:pt x="3150386" y="342981"/>
                  <a:pt x="3136490" y="334296"/>
                </a:cubicBezTo>
                <a:cubicBezTo>
                  <a:pt x="3118616" y="323125"/>
                  <a:pt x="3065925" y="300345"/>
                  <a:pt x="3048000" y="294967"/>
                </a:cubicBezTo>
                <a:cubicBezTo>
                  <a:pt x="3031993" y="290165"/>
                  <a:pt x="3014961" y="289532"/>
                  <a:pt x="2998838" y="285135"/>
                </a:cubicBezTo>
                <a:cubicBezTo>
                  <a:pt x="2978840" y="279681"/>
                  <a:pt x="2959509" y="272025"/>
                  <a:pt x="2939845" y="265470"/>
                </a:cubicBezTo>
                <a:cubicBezTo>
                  <a:pt x="2933290" y="255638"/>
                  <a:pt x="2929407" y="243356"/>
                  <a:pt x="2920180" y="235974"/>
                </a:cubicBezTo>
                <a:cubicBezTo>
                  <a:pt x="2910099" y="227909"/>
                  <a:pt x="2843975" y="216800"/>
                  <a:pt x="2841522" y="216309"/>
                </a:cubicBezTo>
                <a:cubicBezTo>
                  <a:pt x="2825135" y="209754"/>
                  <a:pt x="2809388" y="201289"/>
                  <a:pt x="2792361" y="196645"/>
                </a:cubicBezTo>
                <a:cubicBezTo>
                  <a:pt x="2732354" y="180279"/>
                  <a:pt x="2583548" y="178489"/>
                  <a:pt x="2556387" y="176980"/>
                </a:cubicBezTo>
                <a:cubicBezTo>
                  <a:pt x="2540000" y="173703"/>
                  <a:pt x="2523349" y="171545"/>
                  <a:pt x="2507226" y="167148"/>
                </a:cubicBezTo>
                <a:cubicBezTo>
                  <a:pt x="2487228" y="161694"/>
                  <a:pt x="2468558" y="151548"/>
                  <a:pt x="2448232" y="147483"/>
                </a:cubicBezTo>
                <a:cubicBezTo>
                  <a:pt x="2419130" y="141663"/>
                  <a:pt x="2389160" y="141573"/>
                  <a:pt x="2359742" y="137651"/>
                </a:cubicBezTo>
                <a:cubicBezTo>
                  <a:pt x="2339981" y="135016"/>
                  <a:pt x="2320643" y="129103"/>
                  <a:pt x="2300748" y="127819"/>
                </a:cubicBezTo>
                <a:cubicBezTo>
                  <a:pt x="2117331" y="115986"/>
                  <a:pt x="1933677" y="108154"/>
                  <a:pt x="1750142" y="98322"/>
                </a:cubicBezTo>
                <a:cubicBezTo>
                  <a:pt x="1437866" y="120627"/>
                  <a:pt x="1822914" y="98322"/>
                  <a:pt x="1376516" y="98322"/>
                </a:cubicBezTo>
                <a:cubicBezTo>
                  <a:pt x="1219967" y="98322"/>
                  <a:pt x="1086799" y="109948"/>
                  <a:pt x="934064" y="117987"/>
                </a:cubicBezTo>
                <a:lnTo>
                  <a:pt x="727587" y="127819"/>
                </a:lnTo>
                <a:cubicBezTo>
                  <a:pt x="714477" y="134374"/>
                  <a:pt x="702477" y="143928"/>
                  <a:pt x="688258" y="147483"/>
                </a:cubicBezTo>
                <a:cubicBezTo>
                  <a:pt x="570759" y="176858"/>
                  <a:pt x="643712" y="134575"/>
                  <a:pt x="580103" y="176980"/>
                </a:cubicBezTo>
                <a:cubicBezTo>
                  <a:pt x="560439" y="255638"/>
                  <a:pt x="589935" y="186812"/>
                  <a:pt x="530942" y="226141"/>
                </a:cubicBezTo>
                <a:cubicBezTo>
                  <a:pt x="511659" y="238996"/>
                  <a:pt x="498167" y="258916"/>
                  <a:pt x="481780" y="275303"/>
                </a:cubicBezTo>
                <a:cubicBezTo>
                  <a:pt x="475225" y="288413"/>
                  <a:pt x="473376" y="305249"/>
                  <a:pt x="462116" y="314632"/>
                </a:cubicBezTo>
                <a:cubicBezTo>
                  <a:pt x="451735" y="323283"/>
                  <a:pt x="431083" y="313797"/>
                  <a:pt x="422787" y="324464"/>
                </a:cubicBezTo>
                <a:cubicBezTo>
                  <a:pt x="332687" y="440306"/>
                  <a:pt x="459328" y="381109"/>
                  <a:pt x="334296" y="422787"/>
                </a:cubicBezTo>
                <a:cubicBezTo>
                  <a:pt x="321186" y="439174"/>
                  <a:pt x="307558" y="455159"/>
                  <a:pt x="294967" y="471948"/>
                </a:cubicBezTo>
                <a:cubicBezTo>
                  <a:pt x="282137" y="489054"/>
                  <a:pt x="260310" y="528083"/>
                  <a:pt x="245806" y="540774"/>
                </a:cubicBezTo>
                <a:cubicBezTo>
                  <a:pt x="231424" y="553358"/>
                  <a:pt x="213032" y="560438"/>
                  <a:pt x="196645" y="570270"/>
                </a:cubicBezTo>
                <a:cubicBezTo>
                  <a:pt x="190090" y="583380"/>
                  <a:pt x="184098" y="596787"/>
                  <a:pt x="176980" y="609600"/>
                </a:cubicBezTo>
                <a:cubicBezTo>
                  <a:pt x="167699" y="626305"/>
                  <a:pt x="156030" y="641668"/>
                  <a:pt x="147484" y="658761"/>
                </a:cubicBezTo>
                <a:cubicBezTo>
                  <a:pt x="142849" y="668031"/>
                  <a:pt x="142684" y="679198"/>
                  <a:pt x="137651" y="688258"/>
                </a:cubicBezTo>
                <a:cubicBezTo>
                  <a:pt x="126173" y="708917"/>
                  <a:pt x="98322" y="747251"/>
                  <a:pt x="98322" y="747251"/>
                </a:cubicBezTo>
                <a:cubicBezTo>
                  <a:pt x="75964" y="881402"/>
                  <a:pt x="102581" y="833341"/>
                  <a:pt x="49161" y="904567"/>
                </a:cubicBezTo>
                <a:cubicBezTo>
                  <a:pt x="75380" y="983226"/>
                  <a:pt x="49161" y="884902"/>
                  <a:pt x="49161" y="963561"/>
                </a:cubicBezTo>
                <a:cubicBezTo>
                  <a:pt x="49161" y="977074"/>
                  <a:pt x="55716" y="989780"/>
                  <a:pt x="58993" y="1002890"/>
                </a:cubicBezTo>
                <a:cubicBezTo>
                  <a:pt x="55716" y="1019277"/>
                  <a:pt x="49161" y="1035339"/>
                  <a:pt x="49161" y="1052051"/>
                </a:cubicBezTo>
                <a:cubicBezTo>
                  <a:pt x="49161" y="1199270"/>
                  <a:pt x="71347" y="1091124"/>
                  <a:pt x="49161" y="1179870"/>
                </a:cubicBezTo>
                <a:cubicBezTo>
                  <a:pt x="52438" y="1199535"/>
                  <a:pt x="58993" y="1218928"/>
                  <a:pt x="58993" y="1238864"/>
                </a:cubicBezTo>
                <a:cubicBezTo>
                  <a:pt x="58993" y="1252377"/>
                  <a:pt x="49161" y="1264680"/>
                  <a:pt x="49161" y="1278193"/>
                </a:cubicBezTo>
                <a:cubicBezTo>
                  <a:pt x="49161" y="1288557"/>
                  <a:pt x="56266" y="1297691"/>
                  <a:pt x="58993" y="1307690"/>
                </a:cubicBezTo>
                <a:cubicBezTo>
                  <a:pt x="66104" y="1333764"/>
                  <a:pt x="68621" y="1361255"/>
                  <a:pt x="78658" y="1386348"/>
                </a:cubicBezTo>
                <a:cubicBezTo>
                  <a:pt x="94243" y="1425312"/>
                  <a:pt x="101343" y="1450629"/>
                  <a:pt x="127819" y="1484670"/>
                </a:cubicBezTo>
                <a:cubicBezTo>
                  <a:pt x="153498" y="1517686"/>
                  <a:pt x="165747" y="1523066"/>
                  <a:pt x="196645" y="1543664"/>
                </a:cubicBezTo>
                <a:cubicBezTo>
                  <a:pt x="203200" y="1553496"/>
                  <a:pt x="211024" y="1562592"/>
                  <a:pt x="216309" y="1573161"/>
                </a:cubicBezTo>
                <a:cubicBezTo>
                  <a:pt x="220944" y="1582431"/>
                  <a:pt x="221000" y="1593659"/>
                  <a:pt x="226142" y="1602658"/>
                </a:cubicBezTo>
                <a:cubicBezTo>
                  <a:pt x="234272" y="1616886"/>
                  <a:pt x="246953" y="1628091"/>
                  <a:pt x="255638" y="1641987"/>
                </a:cubicBezTo>
                <a:cubicBezTo>
                  <a:pt x="263406" y="1654416"/>
                  <a:pt x="265920" y="1670056"/>
                  <a:pt x="275303" y="1681316"/>
                </a:cubicBezTo>
                <a:cubicBezTo>
                  <a:pt x="282868" y="1690394"/>
                  <a:pt x="295828" y="1693290"/>
                  <a:pt x="304800" y="1700980"/>
                </a:cubicBezTo>
                <a:cubicBezTo>
                  <a:pt x="318877" y="1713046"/>
                  <a:pt x="331019" y="1727199"/>
                  <a:pt x="344129" y="1740309"/>
                </a:cubicBezTo>
                <a:cubicBezTo>
                  <a:pt x="365513" y="1804465"/>
                  <a:pt x="335597" y="1733368"/>
                  <a:pt x="393290" y="1799303"/>
                </a:cubicBezTo>
                <a:cubicBezTo>
                  <a:pt x="405874" y="1813685"/>
                  <a:pt x="407996" y="1836363"/>
                  <a:pt x="422787" y="1848464"/>
                </a:cubicBezTo>
                <a:cubicBezTo>
                  <a:pt x="445475" y="1867027"/>
                  <a:pt x="501445" y="1887793"/>
                  <a:pt x="501445" y="1887793"/>
                </a:cubicBezTo>
                <a:cubicBezTo>
                  <a:pt x="514555" y="1904180"/>
                  <a:pt x="525089" y="1923012"/>
                  <a:pt x="540774" y="1936954"/>
                </a:cubicBezTo>
                <a:cubicBezTo>
                  <a:pt x="561226" y="1955134"/>
                  <a:pt x="612683" y="1978192"/>
                  <a:pt x="639096" y="1986116"/>
                </a:cubicBezTo>
                <a:cubicBezTo>
                  <a:pt x="655103" y="1990918"/>
                  <a:pt x="672135" y="1991551"/>
                  <a:pt x="688258" y="1995948"/>
                </a:cubicBezTo>
                <a:cubicBezTo>
                  <a:pt x="708256" y="2001402"/>
                  <a:pt x="727142" y="2010585"/>
                  <a:pt x="747251" y="2015612"/>
                </a:cubicBezTo>
                <a:cubicBezTo>
                  <a:pt x="766592" y="2020447"/>
                  <a:pt x="786631" y="2021879"/>
                  <a:pt x="806245" y="2025445"/>
                </a:cubicBezTo>
                <a:cubicBezTo>
                  <a:pt x="822687" y="2028435"/>
                  <a:pt x="839019" y="2032000"/>
                  <a:pt x="855406" y="2035277"/>
                </a:cubicBezTo>
                <a:cubicBezTo>
                  <a:pt x="979244" y="2097196"/>
                  <a:pt x="843075" y="2034444"/>
                  <a:pt x="993058" y="2084438"/>
                </a:cubicBezTo>
                <a:cubicBezTo>
                  <a:pt x="1167157" y="2142471"/>
                  <a:pt x="987400" y="2095314"/>
                  <a:pt x="1101213" y="2123767"/>
                </a:cubicBezTo>
                <a:cubicBezTo>
                  <a:pt x="1114323" y="2130322"/>
                  <a:pt x="1126767" y="2138423"/>
                  <a:pt x="1140542" y="2143432"/>
                </a:cubicBezTo>
                <a:cubicBezTo>
                  <a:pt x="1217956" y="2171583"/>
                  <a:pt x="1243783" y="2167091"/>
                  <a:pt x="1337187" y="2172929"/>
                </a:cubicBezTo>
                <a:cubicBezTo>
                  <a:pt x="1399423" y="2176819"/>
                  <a:pt x="1461659" y="2181328"/>
                  <a:pt x="1524000" y="2182761"/>
                </a:cubicBezTo>
                <a:lnTo>
                  <a:pt x="2192593" y="2192593"/>
                </a:lnTo>
                <a:cubicBezTo>
                  <a:pt x="2286650" y="2230216"/>
                  <a:pt x="2196631" y="2204593"/>
                  <a:pt x="2290916" y="2202425"/>
                </a:cubicBezTo>
                <a:cubicBezTo>
                  <a:pt x="2559613" y="2196248"/>
                  <a:pt x="2828413" y="2195870"/>
                  <a:pt x="3097161" y="2192593"/>
                </a:cubicBezTo>
                <a:cubicBezTo>
                  <a:pt x="3316053" y="2172694"/>
                  <a:pt x="3085388" y="2195186"/>
                  <a:pt x="3352800" y="2163096"/>
                </a:cubicBezTo>
                <a:cubicBezTo>
                  <a:pt x="3496497" y="2145852"/>
                  <a:pt x="3404239" y="2162640"/>
                  <a:pt x="3500284" y="2143432"/>
                </a:cubicBezTo>
                <a:cubicBezTo>
                  <a:pt x="3650070" y="2023603"/>
                  <a:pt x="3459128" y="2164010"/>
                  <a:pt x="3598606" y="2094270"/>
                </a:cubicBezTo>
                <a:cubicBezTo>
                  <a:pt x="3629845" y="2078650"/>
                  <a:pt x="3661551" y="2038602"/>
                  <a:pt x="3687096" y="2015612"/>
                </a:cubicBezTo>
                <a:cubicBezTo>
                  <a:pt x="3706123" y="1998488"/>
                  <a:pt x="3727450" y="1983995"/>
                  <a:pt x="3746090" y="1966451"/>
                </a:cubicBezTo>
                <a:cubicBezTo>
                  <a:pt x="3783217" y="1931508"/>
                  <a:pt x="3854245" y="1858296"/>
                  <a:pt x="3854245" y="1858296"/>
                </a:cubicBezTo>
                <a:cubicBezTo>
                  <a:pt x="3857522" y="1841909"/>
                  <a:pt x="3857870" y="1824651"/>
                  <a:pt x="3864077" y="1809135"/>
                </a:cubicBezTo>
                <a:cubicBezTo>
                  <a:pt x="3871174" y="1791391"/>
                  <a:pt x="3887531" y="1778104"/>
                  <a:pt x="3893574" y="1759974"/>
                </a:cubicBezTo>
                <a:cubicBezTo>
                  <a:pt x="3928970" y="1653785"/>
                  <a:pt x="3872860" y="1721694"/>
                  <a:pt x="3932903" y="1661651"/>
                </a:cubicBezTo>
                <a:cubicBezTo>
                  <a:pt x="3936180" y="1641987"/>
                  <a:pt x="3939169" y="1622272"/>
                  <a:pt x="3942735" y="1602658"/>
                </a:cubicBezTo>
                <a:cubicBezTo>
                  <a:pt x="3945724" y="1586216"/>
                  <a:pt x="3951871" y="1570193"/>
                  <a:pt x="3952567" y="1553496"/>
                </a:cubicBezTo>
                <a:cubicBezTo>
                  <a:pt x="3958436" y="1412651"/>
                  <a:pt x="3959122" y="1271638"/>
                  <a:pt x="3962400" y="1130709"/>
                </a:cubicBezTo>
                <a:cubicBezTo>
                  <a:pt x="3939814" y="950033"/>
                  <a:pt x="3972272" y="1114417"/>
                  <a:pt x="3932903" y="1022554"/>
                </a:cubicBezTo>
                <a:cubicBezTo>
                  <a:pt x="3896947" y="938655"/>
                  <a:pt x="3956619" y="1031620"/>
                  <a:pt x="3903406" y="934064"/>
                </a:cubicBezTo>
                <a:cubicBezTo>
                  <a:pt x="3892089" y="913316"/>
                  <a:pt x="3878257" y="893977"/>
                  <a:pt x="3864077" y="875070"/>
                </a:cubicBezTo>
                <a:cubicBezTo>
                  <a:pt x="3812945" y="806894"/>
                  <a:pt x="3779493" y="775863"/>
                  <a:pt x="3736258" y="707922"/>
                </a:cubicBezTo>
                <a:cubicBezTo>
                  <a:pt x="3728389" y="695556"/>
                  <a:pt x="3724723" y="680788"/>
                  <a:pt x="3716593" y="668593"/>
                </a:cubicBezTo>
                <a:cubicBezTo>
                  <a:pt x="3704952" y="651132"/>
                  <a:pt x="3688905" y="636893"/>
                  <a:pt x="3677264" y="619432"/>
                </a:cubicBezTo>
                <a:cubicBezTo>
                  <a:pt x="3626073" y="542646"/>
                  <a:pt x="3699523" y="618611"/>
                  <a:pt x="3618271" y="521109"/>
                </a:cubicBezTo>
                <a:cubicBezTo>
                  <a:pt x="3600468" y="499745"/>
                  <a:pt x="3575963" y="484364"/>
                  <a:pt x="3559277" y="462116"/>
                </a:cubicBezTo>
                <a:cubicBezTo>
                  <a:pt x="3519948" y="409677"/>
                  <a:pt x="3542890" y="432619"/>
                  <a:pt x="3490451" y="393290"/>
                </a:cubicBezTo>
                <a:cubicBezTo>
                  <a:pt x="3483896" y="383458"/>
                  <a:pt x="3478568" y="372686"/>
                  <a:pt x="3470787" y="363793"/>
                </a:cubicBezTo>
                <a:cubicBezTo>
                  <a:pt x="3455526" y="346352"/>
                  <a:pt x="3435531" y="333172"/>
                  <a:pt x="3421626" y="314632"/>
                </a:cubicBezTo>
                <a:cubicBezTo>
                  <a:pt x="3415407" y="306341"/>
                  <a:pt x="3419122" y="292464"/>
                  <a:pt x="3411793" y="285135"/>
                </a:cubicBezTo>
                <a:cubicBezTo>
                  <a:pt x="3401429" y="274771"/>
                  <a:pt x="3384391" y="273989"/>
                  <a:pt x="3372464" y="265470"/>
                </a:cubicBezTo>
                <a:cubicBezTo>
                  <a:pt x="3361149" y="257388"/>
                  <a:pt x="3352016" y="246531"/>
                  <a:pt x="3342967" y="235974"/>
                </a:cubicBezTo>
                <a:cubicBezTo>
                  <a:pt x="3332303" y="223532"/>
                  <a:pt x="3326896" y="206042"/>
                  <a:pt x="3313471" y="196645"/>
                </a:cubicBezTo>
                <a:cubicBezTo>
                  <a:pt x="3293023" y="182331"/>
                  <a:pt x="3267587" y="176980"/>
                  <a:pt x="3244645" y="167148"/>
                </a:cubicBezTo>
                <a:cubicBezTo>
                  <a:pt x="3234813" y="157316"/>
                  <a:pt x="3227391" y="144243"/>
                  <a:pt x="3215148" y="137651"/>
                </a:cubicBezTo>
                <a:cubicBezTo>
                  <a:pt x="3133087" y="93464"/>
                  <a:pt x="3089167" y="95171"/>
                  <a:pt x="2998838" y="68825"/>
                </a:cubicBezTo>
                <a:cubicBezTo>
                  <a:pt x="2781973" y="5573"/>
                  <a:pt x="2959259" y="24830"/>
                  <a:pt x="2625213" y="19664"/>
                </a:cubicBezTo>
                <a:lnTo>
                  <a:pt x="973393" y="0"/>
                </a:lnTo>
                <a:cubicBezTo>
                  <a:pt x="937341" y="3277"/>
                  <a:pt x="901438" y="9832"/>
                  <a:pt x="865238" y="9832"/>
                </a:cubicBezTo>
                <a:cubicBezTo>
                  <a:pt x="806154" y="9832"/>
                  <a:pt x="747342" y="0"/>
                  <a:pt x="688258" y="0"/>
                </a:cubicBezTo>
                <a:cubicBezTo>
                  <a:pt x="664150" y="0"/>
                  <a:pt x="615923" y="13167"/>
                  <a:pt x="589935" y="19664"/>
                </a:cubicBezTo>
                <a:cubicBezTo>
                  <a:pt x="583380" y="29496"/>
                  <a:pt x="580840" y="43876"/>
                  <a:pt x="570271" y="49161"/>
                </a:cubicBezTo>
                <a:cubicBezTo>
                  <a:pt x="530221" y="69186"/>
                  <a:pt x="484215" y="65808"/>
                  <a:pt x="442451" y="78658"/>
                </a:cubicBezTo>
                <a:cubicBezTo>
                  <a:pt x="415687" y="86893"/>
                  <a:pt x="390358" y="99299"/>
                  <a:pt x="363793" y="108154"/>
                </a:cubicBezTo>
                <a:cubicBezTo>
                  <a:pt x="350973" y="112427"/>
                  <a:pt x="337380" y="114013"/>
                  <a:pt x="324464" y="117987"/>
                </a:cubicBezTo>
                <a:cubicBezTo>
                  <a:pt x="294747" y="127131"/>
                  <a:pt x="265471" y="137651"/>
                  <a:pt x="235974" y="147483"/>
                </a:cubicBezTo>
                <a:cubicBezTo>
                  <a:pt x="190414" y="215822"/>
                  <a:pt x="244752" y="129928"/>
                  <a:pt x="196645" y="226141"/>
                </a:cubicBezTo>
                <a:cubicBezTo>
                  <a:pt x="188924" y="241584"/>
                  <a:pt x="154902" y="284581"/>
                  <a:pt x="147484" y="294967"/>
                </a:cubicBezTo>
                <a:cubicBezTo>
                  <a:pt x="128565" y="321454"/>
                  <a:pt x="115549" y="344914"/>
                  <a:pt x="98322" y="373625"/>
                </a:cubicBezTo>
                <a:cubicBezTo>
                  <a:pt x="95045" y="396567"/>
                  <a:pt x="94111" y="419968"/>
                  <a:pt x="88490" y="442451"/>
                </a:cubicBezTo>
                <a:cubicBezTo>
                  <a:pt x="84210" y="459573"/>
                  <a:pt x="66330" y="474140"/>
                  <a:pt x="68826" y="491612"/>
                </a:cubicBezTo>
                <a:cubicBezTo>
                  <a:pt x="70497" y="503310"/>
                  <a:pt x="88490" y="504722"/>
                  <a:pt x="98322" y="511277"/>
                </a:cubicBezTo>
                <a:cubicBezTo>
                  <a:pt x="95045" y="527664"/>
                  <a:pt x="92248" y="544154"/>
                  <a:pt x="88490" y="560438"/>
                </a:cubicBezTo>
                <a:cubicBezTo>
                  <a:pt x="76633" y="611818"/>
                  <a:pt x="64249" y="657628"/>
                  <a:pt x="49161" y="707922"/>
                </a:cubicBezTo>
                <a:cubicBezTo>
                  <a:pt x="46183" y="717849"/>
                  <a:pt x="42606" y="727587"/>
                  <a:pt x="39329" y="737419"/>
                </a:cubicBezTo>
                <a:cubicBezTo>
                  <a:pt x="45883" y="763637"/>
                  <a:pt x="73741" y="822632"/>
                  <a:pt x="49161" y="855406"/>
                </a:cubicBezTo>
                <a:cubicBezTo>
                  <a:pt x="36570" y="872195"/>
                  <a:pt x="16387" y="881625"/>
                  <a:pt x="0" y="894735"/>
                </a:cubicBezTo>
                <a:cubicBezTo>
                  <a:pt x="3277" y="924232"/>
                  <a:pt x="6364" y="953750"/>
                  <a:pt x="9832" y="983225"/>
                </a:cubicBezTo>
                <a:cubicBezTo>
                  <a:pt x="12919" y="1009467"/>
                  <a:pt x="16746" y="1035621"/>
                  <a:pt x="19664" y="1061883"/>
                </a:cubicBezTo>
                <a:cubicBezTo>
                  <a:pt x="23301" y="1094619"/>
                  <a:pt x="24838" y="1127599"/>
                  <a:pt x="29496" y="1160206"/>
                </a:cubicBezTo>
                <a:cubicBezTo>
                  <a:pt x="38060" y="1220153"/>
                  <a:pt x="37957" y="1178614"/>
                  <a:pt x="49161" y="1229032"/>
                </a:cubicBezTo>
                <a:cubicBezTo>
                  <a:pt x="59644" y="1276205"/>
                  <a:pt x="53582" y="1295394"/>
                  <a:pt x="78658" y="1337187"/>
                </a:cubicBezTo>
                <a:cubicBezTo>
                  <a:pt x="89455" y="1355182"/>
                  <a:pt x="104877" y="1369961"/>
                  <a:pt x="117987" y="1386348"/>
                </a:cubicBezTo>
                <a:cubicBezTo>
                  <a:pt x="128176" y="1437297"/>
                  <a:pt x="122099" y="1446056"/>
                  <a:pt x="167148" y="1484670"/>
                </a:cubicBezTo>
                <a:cubicBezTo>
                  <a:pt x="175017" y="1491415"/>
                  <a:pt x="186813" y="1491225"/>
                  <a:pt x="196645" y="1494503"/>
                </a:cubicBezTo>
                <a:cubicBezTo>
                  <a:pt x="203200" y="1510890"/>
                  <a:pt x="208416" y="1527878"/>
                  <a:pt x="216309" y="1543664"/>
                </a:cubicBezTo>
                <a:cubicBezTo>
                  <a:pt x="224855" y="1560757"/>
                  <a:pt x="238045" y="1575362"/>
                  <a:pt x="245806" y="1592825"/>
                </a:cubicBezTo>
                <a:cubicBezTo>
                  <a:pt x="258975" y="1622455"/>
                  <a:pt x="249831" y="1646011"/>
                  <a:pt x="275303" y="1671483"/>
                </a:cubicBezTo>
                <a:cubicBezTo>
                  <a:pt x="282632" y="1678812"/>
                  <a:pt x="294968" y="1678038"/>
                  <a:pt x="304800" y="1681316"/>
                </a:cubicBezTo>
                <a:lnTo>
                  <a:pt x="344129" y="1720645"/>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580756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757F317-6B77-4D73-95C4-51DC07BF0622}"/>
              </a:ext>
            </a:extLst>
          </p:cNvPr>
          <p:cNvSpPr>
            <a:spLocks noGrp="1"/>
          </p:cNvSpPr>
          <p:nvPr>
            <p:ph type="title"/>
          </p:nvPr>
        </p:nvSpPr>
        <p:spPr/>
        <p:txBody>
          <a:bodyPr/>
          <a:lstStyle/>
          <a:p>
            <a:r>
              <a:rPr lang="nb-NO" dirty="0"/>
              <a:t>Barnevernreformen – hva betyr den for fosterhjem?</a:t>
            </a:r>
          </a:p>
        </p:txBody>
      </p:sp>
      <p:sp>
        <p:nvSpPr>
          <p:cNvPr id="5" name="Plassholder for innhold 4">
            <a:extLst>
              <a:ext uri="{FF2B5EF4-FFF2-40B4-BE49-F238E27FC236}">
                <a16:creationId xmlns:a16="http://schemas.microsoft.com/office/drawing/2014/main" id="{AF01CC89-A3A5-4B33-89C2-C1ADB11BFCAD}"/>
              </a:ext>
            </a:extLst>
          </p:cNvPr>
          <p:cNvSpPr>
            <a:spLocks noGrp="1"/>
          </p:cNvSpPr>
          <p:nvPr>
            <p:ph idx="1"/>
          </p:nvPr>
        </p:nvSpPr>
        <p:spPr/>
        <p:txBody>
          <a:bodyPr/>
          <a:lstStyle/>
          <a:p>
            <a:pPr>
              <a:buFont typeface="Wingdings" panose="05000000000000000000" pitchFamily="2" charset="2"/>
              <a:buChar char="Ø"/>
            </a:pPr>
            <a:r>
              <a:rPr lang="nb-NO" sz="2000" b="1" dirty="0">
                <a:solidFill>
                  <a:schemeClr val="accent1">
                    <a:lumMod val="50000"/>
                  </a:schemeClr>
                </a:solidFill>
                <a:effectLst/>
                <a:latin typeface="Times New Roman" panose="02020603050405020304" pitchFamily="18" charset="0"/>
                <a:ea typeface="Calibri" panose="020F0502020204030204" pitchFamily="34" charset="0"/>
                <a:hlinkClick r:id="rId3">
                  <a:extLst>
                    <a:ext uri="{A12FA001-AC4F-418D-AE19-62706E023703}">
                      <ahyp:hlinkClr xmlns:ahyp="http://schemas.microsoft.com/office/drawing/2018/hyperlinkcolor" val="tx"/>
                    </a:ext>
                  </a:extLst>
                </a:hlinkClick>
              </a:rPr>
              <a:t>Bufetats betalingsansvar for ordinære fosterhjem (refusjonsordningen) oppheves</a:t>
            </a:r>
            <a:endParaRPr lang="nb-NO" sz="2000" b="1" dirty="0">
              <a:solidFill>
                <a:schemeClr val="accent1">
                  <a:lumMod val="50000"/>
                </a:schemeClr>
              </a:solidFill>
              <a:effectLst/>
              <a:latin typeface="Calibri" panose="020F0502020204030204" pitchFamily="34" charset="0"/>
              <a:ea typeface="Calibri" panose="020F0502020204030204" pitchFamily="34" charset="0"/>
            </a:endParaRPr>
          </a:p>
          <a:p>
            <a:pPr marL="457200" lvl="1" indent="0">
              <a:lnSpc>
                <a:spcPct val="150000"/>
              </a:lnSpc>
              <a:buNone/>
            </a:pPr>
            <a:r>
              <a:rPr lang="nb-NO" sz="2000" dirty="0">
                <a:solidFill>
                  <a:srgbClr val="212529"/>
                </a:solidFill>
                <a:effectLst/>
                <a:ea typeface="Calibri" panose="020F0502020204030204" pitchFamily="34" charset="0"/>
              </a:rPr>
              <a:t>I dag har </a:t>
            </a:r>
            <a:r>
              <a:rPr lang="nb-NO" sz="2000" dirty="0" err="1">
                <a:solidFill>
                  <a:srgbClr val="212529"/>
                </a:solidFill>
                <a:effectLst/>
                <a:ea typeface="Calibri" panose="020F0502020204030204" pitchFamily="34" charset="0"/>
              </a:rPr>
              <a:t>Bufetat</a:t>
            </a:r>
            <a:r>
              <a:rPr lang="nb-NO" sz="2000" dirty="0">
                <a:solidFill>
                  <a:srgbClr val="212529"/>
                </a:solidFill>
                <a:effectLst/>
                <a:ea typeface="Calibri" panose="020F0502020204030204" pitchFamily="34" charset="0"/>
              </a:rPr>
              <a:t> medfinansieringsansvar for fosterhjem. Kommunen betaler utgifter opp til en fastsatt sats, og det fosterhjemmet koster utover denne satsen kan de søke om refusjon for. </a:t>
            </a:r>
            <a:r>
              <a:rPr lang="nb-NO" sz="2000" dirty="0">
                <a:effectLst/>
                <a:ea typeface="Calibri" panose="020F0502020204030204" pitchFamily="34" charset="0"/>
              </a:rPr>
              <a:t>Refusjonsordningen avvikles som følge av reformen, og kommunen får fullt finansieringsansvar for ordinære fosterhjem. Kommunene kompenseres gjennom en økning i rammetilskuddet når reformen trer i kraft.</a:t>
            </a:r>
          </a:p>
          <a:p>
            <a:endParaRPr lang="nb-NO" dirty="0"/>
          </a:p>
        </p:txBody>
      </p:sp>
      <p:pic>
        <p:nvPicPr>
          <p:cNvPr id="4" name="Bilde 3">
            <a:extLst>
              <a:ext uri="{FF2B5EF4-FFF2-40B4-BE49-F238E27FC236}">
                <a16:creationId xmlns:a16="http://schemas.microsoft.com/office/drawing/2014/main" id="{CB908764-2091-4D45-B671-58D1042134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5662" y="168976"/>
            <a:ext cx="789477" cy="789477"/>
          </a:xfrm>
          <a:prstGeom prst="rect">
            <a:avLst/>
          </a:prstGeom>
        </p:spPr>
      </p:pic>
    </p:spTree>
    <p:extLst>
      <p:ext uri="{BB962C8B-B14F-4D97-AF65-F5344CB8AC3E}">
        <p14:creationId xmlns:p14="http://schemas.microsoft.com/office/powerpoint/2010/main" val="3619594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757F317-6B77-4D73-95C4-51DC07BF0622}"/>
              </a:ext>
            </a:extLst>
          </p:cNvPr>
          <p:cNvSpPr>
            <a:spLocks noGrp="1"/>
          </p:cNvSpPr>
          <p:nvPr>
            <p:ph type="title"/>
          </p:nvPr>
        </p:nvSpPr>
        <p:spPr/>
        <p:txBody>
          <a:bodyPr/>
          <a:lstStyle/>
          <a:p>
            <a:r>
              <a:rPr lang="nb-NO" dirty="0"/>
              <a:t>Barnevernreformen – hva betyr den for fosterhjem?</a:t>
            </a:r>
          </a:p>
        </p:txBody>
      </p:sp>
      <p:sp>
        <p:nvSpPr>
          <p:cNvPr id="6" name="Plassholder for innhold 5">
            <a:extLst>
              <a:ext uri="{FF2B5EF4-FFF2-40B4-BE49-F238E27FC236}">
                <a16:creationId xmlns:a16="http://schemas.microsoft.com/office/drawing/2014/main" id="{45091DF2-5D97-440D-A956-9D6CF36534BD}"/>
              </a:ext>
            </a:extLst>
          </p:cNvPr>
          <p:cNvSpPr>
            <a:spLocks noGrp="1"/>
          </p:cNvSpPr>
          <p:nvPr>
            <p:ph idx="1"/>
          </p:nvPr>
        </p:nvSpPr>
        <p:spPr>
          <a:xfrm>
            <a:off x="685800" y="1981200"/>
            <a:ext cx="7772400" cy="4616152"/>
          </a:xfrm>
        </p:spPr>
        <p:txBody>
          <a:bodyPr/>
          <a:lstStyle/>
          <a:p>
            <a:pPr>
              <a:buFont typeface="Wingdings" panose="05000000000000000000" pitchFamily="2" charset="2"/>
              <a:buChar char="Ø"/>
            </a:pPr>
            <a:r>
              <a:rPr lang="nb-NO" sz="2000" b="1" dirty="0">
                <a:solidFill>
                  <a:schemeClr val="accent1">
                    <a:lumMod val="50000"/>
                  </a:schemeClr>
                </a:solidFill>
                <a:hlinkClick r:id="rId3">
                  <a:extLst>
                    <a:ext uri="{A12FA001-AC4F-418D-AE19-62706E023703}">
                      <ahyp:hlinkClr xmlns:ahyp="http://schemas.microsoft.com/office/drawing/2018/hyperlinkcolor" val="tx"/>
                    </a:ext>
                  </a:extLst>
                </a:hlinkClick>
              </a:rPr>
              <a:t>Kommunen får et helhetlig ansvar for oppfølging og veiledning av fosterhjemmet (fra 2022)</a:t>
            </a:r>
            <a:endParaRPr lang="nb-NO" sz="2000" b="1" dirty="0">
              <a:solidFill>
                <a:schemeClr val="accent1">
                  <a:lumMod val="50000"/>
                </a:schemeClr>
              </a:solidFill>
            </a:endParaRPr>
          </a:p>
          <a:p>
            <a:pPr marL="400050" lvl="1" indent="0">
              <a:lnSpc>
                <a:spcPct val="150000"/>
              </a:lnSpc>
              <a:buNone/>
            </a:pPr>
            <a:r>
              <a:rPr lang="nb-NO" sz="1600" dirty="0"/>
              <a:t>Som følge av barnevernsreformen blir omsorgskommunens ansvar for oppfølging av fosterhjemmet presisert i loven. Innholdet i oppfølgingsansvaret følger av fosterhjemsforskriften. Fra 2022 vil kommunen ha ansvar for all veiledning og oppfølging etter at barnet har flyttet inn i fosterhjemmet. </a:t>
            </a:r>
            <a:r>
              <a:rPr lang="nb-NO" sz="1600" dirty="0" err="1"/>
              <a:t>Bufetat</a:t>
            </a:r>
            <a:r>
              <a:rPr lang="nb-NO" sz="1600" dirty="0"/>
              <a:t> skal ikke lenger tilby generell veiledning av fosterhjem. Dette ansvaret ivaretas i dag ved at </a:t>
            </a:r>
            <a:r>
              <a:rPr lang="nb-NO" sz="1600" dirty="0" err="1"/>
              <a:t>Bufetat</a:t>
            </a:r>
            <a:r>
              <a:rPr lang="nb-NO" sz="1600" dirty="0"/>
              <a:t> tilbyr gruppeveiledning til alle fosterhjem det første året etter at barnet har flyttet inn i fosterhjemmet. Departementet vil revidere fosterhjemsforskriften med sikte på å gi mer utdypende bestemmelser om kommunens oppfølgings- og veiledningsansvar for fosterhjem. </a:t>
            </a:r>
            <a:r>
              <a:rPr lang="nb-NO" sz="1600" dirty="0" err="1"/>
              <a:t>Bufetat</a:t>
            </a:r>
            <a:r>
              <a:rPr lang="nb-NO" sz="1600" dirty="0"/>
              <a:t> skal fortsatt ha ansvar for at fosterhjem får grunnleggende opplæring.</a:t>
            </a:r>
          </a:p>
          <a:p>
            <a:pPr marL="0" indent="0">
              <a:buNone/>
            </a:pPr>
            <a:endParaRPr lang="nb-NO" dirty="0"/>
          </a:p>
        </p:txBody>
      </p:sp>
      <p:pic>
        <p:nvPicPr>
          <p:cNvPr id="4" name="Bilde 3">
            <a:extLst>
              <a:ext uri="{FF2B5EF4-FFF2-40B4-BE49-F238E27FC236}">
                <a16:creationId xmlns:a16="http://schemas.microsoft.com/office/drawing/2014/main" id="{CB908764-2091-4D45-B671-58D1042134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5662" y="168976"/>
            <a:ext cx="789477" cy="789477"/>
          </a:xfrm>
          <a:prstGeom prst="rect">
            <a:avLst/>
          </a:prstGeom>
        </p:spPr>
      </p:pic>
    </p:spTree>
    <p:extLst>
      <p:ext uri="{BB962C8B-B14F-4D97-AF65-F5344CB8AC3E}">
        <p14:creationId xmlns:p14="http://schemas.microsoft.com/office/powerpoint/2010/main" val="32485984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757F317-6B77-4D73-95C4-51DC07BF0622}"/>
              </a:ext>
            </a:extLst>
          </p:cNvPr>
          <p:cNvSpPr>
            <a:spLocks noGrp="1"/>
          </p:cNvSpPr>
          <p:nvPr>
            <p:ph type="title"/>
          </p:nvPr>
        </p:nvSpPr>
        <p:spPr/>
        <p:txBody>
          <a:bodyPr/>
          <a:lstStyle/>
          <a:p>
            <a:r>
              <a:rPr lang="nb-NO" dirty="0"/>
              <a:t>Barnevernreformen – hva betyr den for fosterhjem?</a:t>
            </a:r>
          </a:p>
        </p:txBody>
      </p:sp>
      <p:sp>
        <p:nvSpPr>
          <p:cNvPr id="6" name="Plassholder for innhold 5">
            <a:extLst>
              <a:ext uri="{FF2B5EF4-FFF2-40B4-BE49-F238E27FC236}">
                <a16:creationId xmlns:a16="http://schemas.microsoft.com/office/drawing/2014/main" id="{45091DF2-5D97-440D-A956-9D6CF36534BD}"/>
              </a:ext>
            </a:extLst>
          </p:cNvPr>
          <p:cNvSpPr>
            <a:spLocks noGrp="1"/>
          </p:cNvSpPr>
          <p:nvPr>
            <p:ph idx="1"/>
          </p:nvPr>
        </p:nvSpPr>
        <p:spPr>
          <a:xfrm>
            <a:off x="685800" y="1981200"/>
            <a:ext cx="7772400" cy="4616152"/>
          </a:xfrm>
        </p:spPr>
        <p:txBody>
          <a:bodyPr/>
          <a:lstStyle/>
          <a:p>
            <a:pPr>
              <a:buFont typeface="Wingdings" panose="05000000000000000000" pitchFamily="2" charset="2"/>
              <a:buChar char="Ø"/>
            </a:pPr>
            <a:r>
              <a:rPr lang="nb-NO" sz="2000" b="1" dirty="0">
                <a:solidFill>
                  <a:schemeClr val="accent1">
                    <a:lumMod val="50000"/>
                  </a:schemeClr>
                </a:solidFill>
                <a:effectLst/>
                <a:latin typeface="Times New Roman" panose="02020603050405020304" pitchFamily="18" charset="0"/>
                <a:ea typeface="Calibri" panose="020F0502020204030204" pitchFamily="34" charset="0"/>
                <a:hlinkClick r:id="rId3">
                  <a:extLst>
                    <a:ext uri="{A12FA001-AC4F-418D-AE19-62706E023703}">
                      <ahyp:hlinkClr xmlns:ahyp="http://schemas.microsoft.com/office/drawing/2018/hyperlinkcolor" val="tx"/>
                    </a:ext>
                  </a:extLst>
                </a:hlinkClick>
              </a:rPr>
              <a:t>Samlet ansvar for valg og godkjenning av fosterhjem i én kommune (omsorgskommunen) (fra 2022)</a:t>
            </a:r>
            <a:endParaRPr lang="nb-NO" sz="2000" b="1" dirty="0">
              <a:solidFill>
                <a:schemeClr val="accent1">
                  <a:lumMod val="50000"/>
                </a:schemeClr>
              </a:solidFill>
              <a:effectLst/>
              <a:latin typeface="Calibri" panose="020F0502020204030204" pitchFamily="34" charset="0"/>
              <a:ea typeface="Calibri" panose="020F0502020204030204" pitchFamily="34" charset="0"/>
            </a:endParaRPr>
          </a:p>
          <a:p>
            <a:pPr marL="400050" lvl="1" indent="0">
              <a:lnSpc>
                <a:spcPct val="150000"/>
              </a:lnSpc>
              <a:buNone/>
            </a:pPr>
            <a:endParaRPr lang="nb-NO" sz="1800" dirty="0">
              <a:solidFill>
                <a:srgbClr val="212529"/>
              </a:solidFill>
              <a:effectLst/>
              <a:latin typeface="Times New Roman" panose="02020603050405020304" pitchFamily="18" charset="0"/>
              <a:ea typeface="Calibri" panose="020F0502020204030204" pitchFamily="34" charset="0"/>
            </a:endParaRPr>
          </a:p>
          <a:p>
            <a:pPr marL="400050" lvl="1" indent="0">
              <a:lnSpc>
                <a:spcPct val="150000"/>
              </a:lnSpc>
              <a:buNone/>
            </a:pPr>
            <a:r>
              <a:rPr lang="nb-NO" sz="1800" dirty="0">
                <a:solidFill>
                  <a:srgbClr val="212529"/>
                </a:solidFill>
                <a:effectLst/>
                <a:latin typeface="Times New Roman" panose="02020603050405020304" pitchFamily="18" charset="0"/>
                <a:ea typeface="Calibri" panose="020F0502020204030204" pitchFamily="34" charset="0"/>
              </a:rPr>
              <a:t>I dag er det omsorgskommunen (der barnet bor fra før) som har ansvar for valg av fosterhjem, mens det er fosterhjemskommunen (det fosterhjemmet ligger) som har ansvaret for godkjenning av fosterhjemmet. Ansvaret er derfor ofte delt mellom to kommuner. Som følge av barnevernsreformen skal ansvaret for både valg og godkjenning av fosterhjem samles hos omsorgskommunen.</a:t>
            </a:r>
            <a:endParaRPr lang="nb-NO" sz="1800" dirty="0">
              <a:effectLst/>
              <a:latin typeface="Calibri" panose="020F0502020204030204" pitchFamily="34" charset="0"/>
              <a:ea typeface="Calibri" panose="020F0502020204030204" pitchFamily="34" charset="0"/>
            </a:endParaRPr>
          </a:p>
          <a:p>
            <a:pPr marL="0" indent="0">
              <a:buNone/>
            </a:pPr>
            <a:endParaRPr lang="nb-NO" dirty="0"/>
          </a:p>
        </p:txBody>
      </p:sp>
      <p:pic>
        <p:nvPicPr>
          <p:cNvPr id="4" name="Bilde 3">
            <a:extLst>
              <a:ext uri="{FF2B5EF4-FFF2-40B4-BE49-F238E27FC236}">
                <a16:creationId xmlns:a16="http://schemas.microsoft.com/office/drawing/2014/main" id="{CB908764-2091-4D45-B671-58D1042134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5662" y="168976"/>
            <a:ext cx="789477" cy="789477"/>
          </a:xfrm>
          <a:prstGeom prst="rect">
            <a:avLst/>
          </a:prstGeom>
        </p:spPr>
      </p:pic>
    </p:spTree>
    <p:extLst>
      <p:ext uri="{BB962C8B-B14F-4D97-AF65-F5344CB8AC3E}">
        <p14:creationId xmlns:p14="http://schemas.microsoft.com/office/powerpoint/2010/main" val="1271938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757F317-6B77-4D73-95C4-51DC07BF0622}"/>
              </a:ext>
            </a:extLst>
          </p:cNvPr>
          <p:cNvSpPr>
            <a:spLocks noGrp="1"/>
          </p:cNvSpPr>
          <p:nvPr>
            <p:ph type="title"/>
          </p:nvPr>
        </p:nvSpPr>
        <p:spPr/>
        <p:txBody>
          <a:bodyPr/>
          <a:lstStyle/>
          <a:p>
            <a:r>
              <a:rPr lang="nb-NO" dirty="0"/>
              <a:t>Barnevernreformen – hva betyr den for fosterhjem?</a:t>
            </a:r>
          </a:p>
        </p:txBody>
      </p:sp>
      <p:sp>
        <p:nvSpPr>
          <p:cNvPr id="6" name="Plassholder for innhold 5">
            <a:extLst>
              <a:ext uri="{FF2B5EF4-FFF2-40B4-BE49-F238E27FC236}">
                <a16:creationId xmlns:a16="http://schemas.microsoft.com/office/drawing/2014/main" id="{45091DF2-5D97-440D-A956-9D6CF36534BD}"/>
              </a:ext>
            </a:extLst>
          </p:cNvPr>
          <p:cNvSpPr>
            <a:spLocks noGrp="1"/>
          </p:cNvSpPr>
          <p:nvPr>
            <p:ph idx="1"/>
          </p:nvPr>
        </p:nvSpPr>
        <p:spPr>
          <a:xfrm>
            <a:off x="685800" y="1981200"/>
            <a:ext cx="7772400" cy="4616152"/>
          </a:xfrm>
        </p:spPr>
        <p:txBody>
          <a:bodyPr/>
          <a:lstStyle/>
          <a:p>
            <a:pPr>
              <a:buFont typeface="Wingdings" panose="05000000000000000000" pitchFamily="2" charset="2"/>
              <a:buChar char="Ø"/>
            </a:pPr>
            <a:r>
              <a:rPr lang="nb-NO" sz="2000" b="1" dirty="0">
                <a:solidFill>
                  <a:schemeClr val="accent1">
                    <a:lumMod val="50000"/>
                  </a:schemeClr>
                </a:solidFill>
                <a:effectLst/>
                <a:latin typeface="Times New Roman" panose="02020603050405020304" pitchFamily="18" charset="0"/>
                <a:ea typeface="Calibri" panose="020F0502020204030204" pitchFamily="34" charset="0"/>
                <a:hlinkClick r:id="rId3">
                  <a:extLst>
                    <a:ext uri="{A12FA001-AC4F-418D-AE19-62706E023703}">
                      <ahyp:hlinkClr xmlns:ahyp="http://schemas.microsoft.com/office/drawing/2018/hyperlinkcolor" val="tx"/>
                    </a:ext>
                  </a:extLst>
                </a:hlinkClick>
              </a:rPr>
              <a:t>Lovfestet kommunal plikt til alltid å søke etter fosterhjem i barnets familie og nære nettverk (fra 1. juli 2018)</a:t>
            </a:r>
            <a:endParaRPr lang="nb-NO" sz="2000" b="1" dirty="0">
              <a:solidFill>
                <a:schemeClr val="accent1">
                  <a:lumMod val="50000"/>
                </a:schemeClr>
              </a:solidFill>
              <a:effectLst/>
              <a:latin typeface="Times New Roman" panose="02020603050405020304" pitchFamily="18" charset="0"/>
              <a:ea typeface="Calibri" panose="020F0502020204030204" pitchFamily="34" charset="0"/>
            </a:endParaRPr>
          </a:p>
          <a:p>
            <a:pPr marL="0" indent="0">
              <a:lnSpc>
                <a:spcPts val="1680"/>
              </a:lnSpc>
              <a:buNone/>
            </a:pPr>
            <a:endParaRPr lang="nb-NO" sz="1800" dirty="0">
              <a:effectLst/>
              <a:latin typeface="Calibri" panose="020F0502020204030204" pitchFamily="34" charset="0"/>
              <a:ea typeface="Calibri" panose="020F0502020204030204" pitchFamily="34" charset="0"/>
            </a:endParaRPr>
          </a:p>
          <a:p>
            <a:pPr marL="400050" lvl="1" indent="0">
              <a:lnSpc>
                <a:spcPct val="150000"/>
              </a:lnSpc>
              <a:buNone/>
            </a:pPr>
            <a:r>
              <a:rPr lang="nb-NO" sz="1800" dirty="0">
                <a:solidFill>
                  <a:srgbClr val="212529"/>
                </a:solidFill>
                <a:effectLst/>
                <a:ea typeface="Calibri" panose="020F0502020204030204" pitchFamily="34" charset="0"/>
              </a:rPr>
              <a:t>Barneverntjenesten skal alltid vurdere om noen i barnets familie eller nære nettverk kan velges som fosterhjem. Barnevernstjenesten skal ved slike vurderinger legge til rette for bruk av verktøy og metoder for nettverksinvolvering, dersom det er hensiktsmessig. </a:t>
            </a:r>
            <a:r>
              <a:rPr lang="nb-NO" sz="1800" dirty="0" err="1">
                <a:solidFill>
                  <a:srgbClr val="212529"/>
                </a:solidFill>
                <a:effectLst/>
                <a:ea typeface="Calibri" panose="020F0502020204030204" pitchFamily="34" charset="0"/>
              </a:rPr>
              <a:t>Bufetat</a:t>
            </a:r>
            <a:r>
              <a:rPr lang="nb-NO" sz="1800" dirty="0">
                <a:solidFill>
                  <a:srgbClr val="212529"/>
                </a:solidFill>
                <a:effectLst/>
                <a:ea typeface="Calibri" panose="020F0502020204030204" pitchFamily="34" charset="0"/>
              </a:rPr>
              <a:t> har bistandsplikt og skal bistå kommunene med å skaffe fosterhjem når kommunene har vurdert at det ikke er muligheter til å finne fosterhjem i slekt og nettverk. Kommunen skal gi en kort begrunnelse når den ber </a:t>
            </a:r>
            <a:r>
              <a:rPr lang="nb-NO" sz="1800" dirty="0" err="1">
                <a:solidFill>
                  <a:srgbClr val="212529"/>
                </a:solidFill>
                <a:effectLst/>
                <a:ea typeface="Calibri" panose="020F0502020204030204" pitchFamily="34" charset="0"/>
              </a:rPr>
              <a:t>Bufetat</a:t>
            </a:r>
            <a:r>
              <a:rPr lang="nb-NO" sz="1800" dirty="0">
                <a:solidFill>
                  <a:srgbClr val="212529"/>
                </a:solidFill>
                <a:effectLst/>
                <a:ea typeface="Calibri" panose="020F0502020204030204" pitchFamily="34" charset="0"/>
              </a:rPr>
              <a:t> om bistand. </a:t>
            </a:r>
            <a:r>
              <a:rPr lang="nb-NO" sz="1800" dirty="0" err="1">
                <a:solidFill>
                  <a:srgbClr val="212529"/>
                </a:solidFill>
                <a:effectLst/>
                <a:ea typeface="Calibri" panose="020F0502020204030204" pitchFamily="34" charset="0"/>
              </a:rPr>
              <a:t>Bufetat</a:t>
            </a:r>
            <a:r>
              <a:rPr lang="nb-NO" sz="1800" dirty="0">
                <a:solidFill>
                  <a:srgbClr val="212529"/>
                </a:solidFill>
                <a:effectLst/>
                <a:ea typeface="Calibri" panose="020F0502020204030204" pitchFamily="34" charset="0"/>
              </a:rPr>
              <a:t> skal da legge kommunens vurdering til grunn.</a:t>
            </a:r>
            <a:endParaRPr lang="nb-NO" sz="1800" dirty="0">
              <a:effectLst/>
              <a:ea typeface="Calibri" panose="020F0502020204030204" pitchFamily="34" charset="0"/>
            </a:endParaRPr>
          </a:p>
          <a:p>
            <a:pPr marL="0" indent="0">
              <a:buNone/>
            </a:pPr>
            <a:endParaRPr lang="nb-NO" dirty="0"/>
          </a:p>
        </p:txBody>
      </p:sp>
      <p:pic>
        <p:nvPicPr>
          <p:cNvPr id="4" name="Bilde 3">
            <a:extLst>
              <a:ext uri="{FF2B5EF4-FFF2-40B4-BE49-F238E27FC236}">
                <a16:creationId xmlns:a16="http://schemas.microsoft.com/office/drawing/2014/main" id="{CB908764-2091-4D45-B671-58D1042134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5662" y="168976"/>
            <a:ext cx="789477" cy="789477"/>
          </a:xfrm>
          <a:prstGeom prst="rect">
            <a:avLst/>
          </a:prstGeom>
        </p:spPr>
      </p:pic>
    </p:spTree>
    <p:extLst>
      <p:ext uri="{BB962C8B-B14F-4D97-AF65-F5344CB8AC3E}">
        <p14:creationId xmlns:p14="http://schemas.microsoft.com/office/powerpoint/2010/main" val="521969248"/>
      </p:ext>
    </p:extLst>
  </p:cSld>
  <p:clrMapOvr>
    <a:masterClrMapping/>
  </p:clrMapOvr>
</p:sld>
</file>

<file path=ppt/theme/theme1.xml><?xml version="1.0" encoding="utf-8"?>
<a:theme xmlns:a="http://schemas.openxmlformats.org/drawingml/2006/main" name="Coaching spørsmål Fylkesledersamling">
  <a:themeElements>
    <a:clrScheme name="Standard utforming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 utforming">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 utforming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 utforming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 utforming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 utforming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 utforming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 utforming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 utforming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FE6F83EA433FA446894EF72E4B4D6432" ma:contentTypeVersion="12" ma:contentTypeDescription="Opprett et nytt dokument." ma:contentTypeScope="" ma:versionID="cbf2535bae56f6ce90c40052cbac9638">
  <xsd:schema xmlns:xsd="http://www.w3.org/2001/XMLSchema" xmlns:xs="http://www.w3.org/2001/XMLSchema" xmlns:p="http://schemas.microsoft.com/office/2006/metadata/properties" xmlns:ns2="03b1ce42-9d93-4dee-87db-cddd7a532754" xmlns:ns3="a236ad03-2ad6-437f-80b4-8d6594590e6a" targetNamespace="http://schemas.microsoft.com/office/2006/metadata/properties" ma:root="true" ma:fieldsID="581bd95d28a99a5b7dfca66d10c731b2" ns2:_="" ns3:_="">
    <xsd:import namespace="03b1ce42-9d93-4dee-87db-cddd7a532754"/>
    <xsd:import namespace="a236ad03-2ad6-437f-80b4-8d6594590e6a"/>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DateTaken" minOccurs="0"/>
                <xsd:element ref="ns3:MediaServiceOCR" minOccurs="0"/>
                <xsd:element ref="ns3:MediaServiceLocation"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b1ce42-9d93-4dee-87db-cddd7a532754" elementFormDefault="qualified">
    <xsd:import namespace="http://schemas.microsoft.com/office/2006/documentManagement/types"/>
    <xsd:import namespace="http://schemas.microsoft.com/office/infopath/2007/PartnerControls"/>
    <xsd:element name="SharedWithUsers" ma:index="8" nillable="true" ma:displayName="Delt med"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ingsdetaljer" ma:description="" ma:internalName="SharedWithDetails" ma:readOnly="true">
      <xsd:simpleType>
        <xsd:restriction base="dms:Note">
          <xsd:maxLength value="255"/>
        </xsd:restriction>
      </xsd:simpleType>
    </xsd:element>
    <xsd:element name="LastSharedByUser" ma:index="10" nillable="true" ma:displayName="Sist delt etter bruker" ma:internalName="LastSharedByUser" ma:readOnly="true">
      <xsd:simpleType>
        <xsd:restriction base="dms:Note">
          <xsd:maxLength value="255"/>
        </xsd:restriction>
      </xsd:simpleType>
    </xsd:element>
    <xsd:element name="LastSharedByTime" ma:index="11" nillable="true" ma:displayName="Sist delt etter klokkeslett"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a236ad03-2ad6-437f-80b4-8d6594590e6a"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description="" ma:internalName="MediaServiceAutoTags"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Location" ma:index="17" nillable="true" ma:displayName="MediaServic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FE972CA-5985-4DEC-B557-C863B64BC436}">
  <ds:schemaRefs>
    <ds:schemaRef ds:uri="http://purl.org/dc/dcmitype/"/>
    <ds:schemaRef ds:uri="http://purl.org/dc/elements/1.1/"/>
    <ds:schemaRef ds:uri="http://purl.org/dc/terms/"/>
    <ds:schemaRef ds:uri="http://schemas.microsoft.com/office/infopath/2007/PartnerControls"/>
    <ds:schemaRef ds:uri="http://schemas.openxmlformats.org/package/2006/metadata/core-properties"/>
    <ds:schemaRef ds:uri="http://schemas.microsoft.com/office/2006/documentManagement/types"/>
    <ds:schemaRef ds:uri="http://schemas.microsoft.com/office/2006/metadata/properties"/>
    <ds:schemaRef ds:uri="a236ad03-2ad6-437f-80b4-8d6594590e6a"/>
    <ds:schemaRef ds:uri="03b1ce42-9d93-4dee-87db-cddd7a532754"/>
    <ds:schemaRef ds:uri="http://www.w3.org/XML/1998/namespace"/>
  </ds:schemaRefs>
</ds:datastoreItem>
</file>

<file path=customXml/itemProps2.xml><?xml version="1.0" encoding="utf-8"?>
<ds:datastoreItem xmlns:ds="http://schemas.openxmlformats.org/officeDocument/2006/customXml" ds:itemID="{67986005-F2A3-447A-9B52-099C248252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3b1ce42-9d93-4dee-87db-cddd7a532754"/>
    <ds:schemaRef ds:uri="a236ad03-2ad6-437f-80b4-8d6594590e6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B268383-4B31-4C12-8C4F-D8A51C771BB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Coaching spørsmål Fylkesledersamling</Template>
  <TotalTime>3871</TotalTime>
  <Words>2020</Words>
  <Application>Microsoft Office PowerPoint</Application>
  <PresentationFormat>Skjermfremvisning (4:3)</PresentationFormat>
  <Paragraphs>165</Paragraphs>
  <Slides>23</Slides>
  <Notes>23</Notes>
  <HiddenSlides>0</HiddenSlides>
  <MMClips>0</MMClips>
  <ScaleCrop>false</ScaleCrop>
  <HeadingPairs>
    <vt:vector size="6" baseType="variant">
      <vt:variant>
        <vt:lpstr>Brukte skrifter</vt:lpstr>
      </vt:variant>
      <vt:variant>
        <vt:i4>7</vt:i4>
      </vt:variant>
      <vt:variant>
        <vt:lpstr>Tema</vt:lpstr>
      </vt:variant>
      <vt:variant>
        <vt:i4>1</vt:i4>
      </vt:variant>
      <vt:variant>
        <vt:lpstr>Lysbildetitler</vt:lpstr>
      </vt:variant>
      <vt:variant>
        <vt:i4>23</vt:i4>
      </vt:variant>
    </vt:vector>
  </HeadingPairs>
  <TitlesOfParts>
    <vt:vector size="31" baseType="lpstr">
      <vt:lpstr>Arial</vt:lpstr>
      <vt:lpstr>Calibri</vt:lpstr>
      <vt:lpstr>inherit</vt:lpstr>
      <vt:lpstr>open sans</vt:lpstr>
      <vt:lpstr>open sans</vt:lpstr>
      <vt:lpstr>Times New Roman</vt:lpstr>
      <vt:lpstr>Wingdings</vt:lpstr>
      <vt:lpstr>Coaching spørsmål Fylkesledersamling</vt:lpstr>
      <vt:lpstr> Norsk Fosterhjemsforening </vt:lpstr>
      <vt:lpstr>PowerPoint-presentasjon</vt:lpstr>
      <vt:lpstr>PowerPoint-presentasjon</vt:lpstr>
      <vt:lpstr>PowerPoint-presentasjon</vt:lpstr>
      <vt:lpstr> Kunnskapsbasertpraksis - for å få bedre og mer treffsikre tjenester og rammer i fosterhjemsomsorgen, til barnas beste </vt:lpstr>
      <vt:lpstr>Barnevernreformen – hva betyr den for fosterhjem?</vt:lpstr>
      <vt:lpstr>Barnevernreformen – hva betyr den for fosterhjem?</vt:lpstr>
      <vt:lpstr>Barnevernreformen – hva betyr den for fosterhjem?</vt:lpstr>
      <vt:lpstr>Barnevernreformen – hva betyr den for fosterhjem?</vt:lpstr>
      <vt:lpstr>Barnevernreformen – hva betyr den for fosterhjem?</vt:lpstr>
      <vt:lpstr> Dette har vi fokus på og jobber med! </vt:lpstr>
      <vt:lpstr>Påvirkningsarbeid!</vt:lpstr>
      <vt:lpstr>Hjelp i hverdagen!</vt:lpstr>
      <vt:lpstr>Hjelp i hverdagen!</vt:lpstr>
      <vt:lpstr>Hjelp i hverdagen!</vt:lpstr>
      <vt:lpstr>Flere medlemsfordeler…</vt:lpstr>
      <vt:lpstr>  </vt:lpstr>
      <vt:lpstr>Brobyggerprogrammet Raushet - stort nasjonalt prosjekt</vt:lpstr>
      <vt:lpstr>Brobyggerprogrammet Raushet</vt:lpstr>
      <vt:lpstr>Medlemskap</vt:lpstr>
      <vt:lpstr> Fosterhjem – anerkjennelse av det viktigste samfunnsoppdraget! </vt:lpstr>
      <vt:lpstr>PowerPoint-presentasjon</vt:lpstr>
      <vt:lpstr> Hva skulle Norge gjort uten fosterhjemmene? </vt:lpstr>
    </vt:vector>
  </TitlesOfParts>
  <Company>Norsk Revmatikerforbund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NRF rammebudsjett 2016 - 2018</dc:title>
  <dc:creator>Tone Graanas</dc:creator>
  <cp:lastModifiedBy>Sandra Szymanska</cp:lastModifiedBy>
  <cp:revision>136</cp:revision>
  <cp:lastPrinted>2019-10-24T08:06:54Z</cp:lastPrinted>
  <dcterms:created xsi:type="dcterms:W3CDTF">2015-09-05T07:59:17Z</dcterms:created>
  <dcterms:modified xsi:type="dcterms:W3CDTF">2021-03-11T13:33:23Z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0x010100FE6F83EA433FA446894EF72E4B4D6432</vt:lpwstr>
  </property>
</Properties>
</file>