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13" r:id="rId2"/>
    <p:sldId id="461" r:id="rId3"/>
    <p:sldId id="396" r:id="rId4"/>
    <p:sldId id="412" r:id="rId5"/>
    <p:sldId id="420" r:id="rId6"/>
    <p:sldId id="406" r:id="rId7"/>
    <p:sldId id="414" r:id="rId8"/>
    <p:sldId id="421" r:id="rId9"/>
    <p:sldId id="422" r:id="rId10"/>
    <p:sldId id="423" r:id="rId11"/>
    <p:sldId id="460" r:id="rId12"/>
    <p:sldId id="459" r:id="rId13"/>
    <p:sldId id="450" r:id="rId14"/>
    <p:sldId id="429" r:id="rId15"/>
    <p:sldId id="427" r:id="rId16"/>
    <p:sldId id="426" r:id="rId17"/>
    <p:sldId id="298" r:id="rId18"/>
    <p:sldId id="299" r:id="rId19"/>
    <p:sldId id="301" r:id="rId20"/>
    <p:sldId id="302" r:id="rId21"/>
    <p:sldId id="303" r:id="rId22"/>
    <p:sldId id="449" r:id="rId23"/>
    <p:sldId id="434" r:id="rId24"/>
    <p:sldId id="28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e Granaas" initials="TG" lastIdx="1" clrIdx="0">
    <p:extLst>
      <p:ext uri="{19B8F6BF-5375-455C-9EA6-DF929625EA0E}">
        <p15:presenceInfo xmlns:p15="http://schemas.microsoft.com/office/powerpoint/2012/main" userId="S::tone@fosterhjemsforening.no::3f31c3f8-b954-4458-890d-52d26af3a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6T22:09:59.642" idx="1">
    <p:pos x="2465" y="392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DD4E1-A203-4DE0-9904-EA15D03E4515}" type="datetimeFigureOut">
              <a:rPr lang="nb-NO" smtClean="0"/>
              <a:t>17.03.2021</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DB4CB-36B7-43CB-9CEF-A2BE616D3E09}" type="slidenum">
              <a:rPr lang="nb-NO" smtClean="0"/>
              <a:t>‹#›</a:t>
            </a:fld>
            <a:endParaRPr lang="nb-NO" dirty="0"/>
          </a:p>
        </p:txBody>
      </p:sp>
    </p:spTree>
    <p:extLst>
      <p:ext uri="{BB962C8B-B14F-4D97-AF65-F5344CB8AC3E}">
        <p14:creationId xmlns:p14="http://schemas.microsoft.com/office/powerpoint/2010/main" val="219459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1</a:t>
            </a:fld>
            <a:endParaRPr lang="nb-NO" dirty="0"/>
          </a:p>
        </p:txBody>
      </p:sp>
    </p:spTree>
    <p:extLst>
      <p:ext uri="{BB962C8B-B14F-4D97-AF65-F5344CB8AC3E}">
        <p14:creationId xmlns:p14="http://schemas.microsoft.com/office/powerpoint/2010/main" val="241009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a typeface="Calibri" panose="020F0502020204030204" pitchFamily="34" charset="0"/>
              </a:rPr>
              <a:t>Kommunene kompenseres gjennom en økning i rammetilskuddet når reformen trer i kraft. Disse midlene blir imidlertid ikke øremerket. Det er dette punktet vi er spesielt bekymret for i forhold til barnevernreformen. </a:t>
            </a:r>
          </a:p>
          <a:p>
            <a:endParaRPr lang="nb-NO" dirty="0"/>
          </a:p>
        </p:txBody>
      </p:sp>
      <p:sp>
        <p:nvSpPr>
          <p:cNvPr id="4" name="Plassholder for lysbildenummer 3"/>
          <p:cNvSpPr>
            <a:spLocks noGrp="1"/>
          </p:cNvSpPr>
          <p:nvPr>
            <p:ph type="sldNum" sz="quarter" idx="5"/>
          </p:nvPr>
        </p:nvSpPr>
        <p:spPr/>
        <p:txBody>
          <a:bodyPr/>
          <a:lstStyle/>
          <a:p>
            <a:fld id="{DCB410DC-BFE4-4B32-BDA2-5D83FBAC5C63}" type="slidenum">
              <a:rPr lang="nn-NO" smtClean="0"/>
              <a:pPr/>
              <a:t>17</a:t>
            </a:fld>
            <a:endParaRPr lang="nn-NO" dirty="0"/>
          </a:p>
        </p:txBody>
      </p:sp>
    </p:spTree>
    <p:extLst>
      <p:ext uri="{BB962C8B-B14F-4D97-AF65-F5344CB8AC3E}">
        <p14:creationId xmlns:p14="http://schemas.microsoft.com/office/powerpoint/2010/main" val="369250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Som følge av barnevernsreformen blir omsorgskommunens ansvar for oppfølging av fosterhjemmet presisert i loven. Innholdet i oppfølgingsansvaret følger av fosterhjemsforskriften. </a:t>
            </a:r>
            <a:endParaRPr lang="nb-NO" dirty="0"/>
          </a:p>
        </p:txBody>
      </p:sp>
      <p:sp>
        <p:nvSpPr>
          <p:cNvPr id="4" name="Plassholder for lysbildenummer 3"/>
          <p:cNvSpPr>
            <a:spLocks noGrp="1"/>
          </p:cNvSpPr>
          <p:nvPr>
            <p:ph type="sldNum" sz="quarter" idx="5"/>
          </p:nvPr>
        </p:nvSpPr>
        <p:spPr/>
        <p:txBody>
          <a:bodyPr/>
          <a:lstStyle/>
          <a:p>
            <a:fld id="{DCB410DC-BFE4-4B32-BDA2-5D83FBAC5C63}" type="slidenum">
              <a:rPr lang="nn-NO" smtClean="0"/>
              <a:pPr/>
              <a:t>18</a:t>
            </a:fld>
            <a:endParaRPr lang="nn-NO" dirty="0"/>
          </a:p>
        </p:txBody>
      </p:sp>
    </p:spTree>
    <p:extLst>
      <p:ext uri="{BB962C8B-B14F-4D97-AF65-F5344CB8AC3E}">
        <p14:creationId xmlns:p14="http://schemas.microsoft.com/office/powerpoint/2010/main" val="106608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CB410DC-BFE4-4B32-BDA2-5D83FBAC5C63}" type="slidenum">
              <a:rPr lang="nn-NO" smtClean="0"/>
              <a:pPr/>
              <a:t>19</a:t>
            </a:fld>
            <a:endParaRPr lang="nn-NO" dirty="0"/>
          </a:p>
        </p:txBody>
      </p:sp>
    </p:spTree>
    <p:extLst>
      <p:ext uri="{BB962C8B-B14F-4D97-AF65-F5344CB8AC3E}">
        <p14:creationId xmlns:p14="http://schemas.microsoft.com/office/powerpoint/2010/main" val="105120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212529"/>
                </a:solidFill>
                <a:ea typeface="Calibri" panose="020F0502020204030204" pitchFamily="34" charset="0"/>
              </a:rPr>
              <a:t>Barnevernstjenesten skal ved slike vurderinger legge til rette for bruk av verktøy og metoder for nettverksinvolvering, dersom det er hensiktsmessig. Bufetat har bistandsplikt og skal bistå kommunene med å skaffe fosterhjem når kommunene har vurdert at det ikke er muligheter til å finne fosterhjem i slekt og nettverk. Kommunen skal gi en kort begrunnelse når den ber Bufetat om bistand. Bufetat skal da legge kommunens vurdering til grunn.</a:t>
            </a:r>
            <a:endParaRPr lang="nb-NO" sz="1200" dirty="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DCB410DC-BFE4-4B32-BDA2-5D83FBAC5C63}" type="slidenum">
              <a:rPr lang="nn-NO" smtClean="0"/>
              <a:pPr/>
              <a:t>20</a:t>
            </a:fld>
            <a:endParaRPr lang="nn-NO" dirty="0"/>
          </a:p>
        </p:txBody>
      </p:sp>
    </p:spTree>
    <p:extLst>
      <p:ext uri="{BB962C8B-B14F-4D97-AF65-F5344CB8AC3E}">
        <p14:creationId xmlns:p14="http://schemas.microsoft.com/office/powerpoint/2010/main" val="305023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CB410DC-BFE4-4B32-BDA2-5D83FBAC5C63}" type="slidenum">
              <a:rPr lang="nn-NO" smtClean="0"/>
              <a:pPr/>
              <a:t>21</a:t>
            </a:fld>
            <a:endParaRPr lang="nn-NO" dirty="0"/>
          </a:p>
        </p:txBody>
      </p:sp>
    </p:spTree>
    <p:extLst>
      <p:ext uri="{BB962C8B-B14F-4D97-AF65-F5344CB8AC3E}">
        <p14:creationId xmlns:p14="http://schemas.microsoft.com/office/powerpoint/2010/main" val="389917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7D43EA8B-F8E8-4D7C-9818-386DE9973020}"/>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37461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EE7D659-19A6-4F5F-82B4-CE6EBE599D23}" type="slidenum">
              <a:rPr lang="nb-NO" smtClean="0"/>
              <a:pPr/>
              <a:t>24</a:t>
            </a:fld>
            <a:endParaRPr lang="nb-NO" dirty="0"/>
          </a:p>
        </p:txBody>
      </p:sp>
    </p:spTree>
    <p:extLst>
      <p:ext uri="{BB962C8B-B14F-4D97-AF65-F5344CB8AC3E}">
        <p14:creationId xmlns:p14="http://schemas.microsoft.com/office/powerpoint/2010/main" val="287916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2</a:t>
            </a:fld>
            <a:endParaRPr lang="nb-NO" dirty="0"/>
          </a:p>
        </p:txBody>
      </p:sp>
    </p:spTree>
    <p:extLst>
      <p:ext uri="{BB962C8B-B14F-4D97-AF65-F5344CB8AC3E}">
        <p14:creationId xmlns:p14="http://schemas.microsoft.com/office/powerpoint/2010/main" val="306142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3</a:t>
            </a:fld>
            <a:endParaRPr lang="nb-NO" dirty="0"/>
          </a:p>
        </p:txBody>
      </p:sp>
    </p:spTree>
    <p:extLst>
      <p:ext uri="{BB962C8B-B14F-4D97-AF65-F5344CB8AC3E}">
        <p14:creationId xmlns:p14="http://schemas.microsoft.com/office/powerpoint/2010/main" val="93343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4</a:t>
            </a:fld>
            <a:endParaRPr lang="nb-NO" dirty="0"/>
          </a:p>
        </p:txBody>
      </p:sp>
    </p:spTree>
    <p:extLst>
      <p:ext uri="{BB962C8B-B14F-4D97-AF65-F5344CB8AC3E}">
        <p14:creationId xmlns:p14="http://schemas.microsoft.com/office/powerpoint/2010/main" val="259541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5</a:t>
            </a:fld>
            <a:endParaRPr lang="nb-NO" dirty="0"/>
          </a:p>
        </p:txBody>
      </p:sp>
    </p:spTree>
    <p:extLst>
      <p:ext uri="{BB962C8B-B14F-4D97-AF65-F5344CB8AC3E}">
        <p14:creationId xmlns:p14="http://schemas.microsoft.com/office/powerpoint/2010/main" val="332778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Reformen er også kalt en oppvekstreform. </a:t>
            </a:r>
          </a:p>
        </p:txBody>
      </p:sp>
      <p:sp>
        <p:nvSpPr>
          <p:cNvPr id="4" name="Plassholder for lysbildenummer 3"/>
          <p:cNvSpPr>
            <a:spLocks noGrp="1"/>
          </p:cNvSpPr>
          <p:nvPr>
            <p:ph type="sldNum" sz="quarter" idx="5"/>
          </p:nvPr>
        </p:nvSpPr>
        <p:spPr/>
        <p:txBody>
          <a:bodyPr/>
          <a:lstStyle/>
          <a:p>
            <a:fld id="{B92DB4CB-36B7-43CB-9CEF-A2BE616D3E09}" type="slidenum">
              <a:rPr lang="nb-NO" smtClean="0"/>
              <a:t>11</a:t>
            </a:fld>
            <a:endParaRPr lang="nb-NO" dirty="0"/>
          </a:p>
        </p:txBody>
      </p:sp>
    </p:spTree>
    <p:extLst>
      <p:ext uri="{BB962C8B-B14F-4D97-AF65-F5344CB8AC3E}">
        <p14:creationId xmlns:p14="http://schemas.microsoft.com/office/powerpoint/2010/main" val="68195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mange som er usikre på hvordan det vil gå når reformen trer i kraft, og hva det vil si for tiltak og oppfølging til barn i fosterhjem. Staten vil overføre midler til kommunene, men disse vil ikke bli øremerket.</a:t>
            </a:r>
          </a:p>
          <a:p>
            <a:r>
              <a:rPr lang="nb-NO" dirty="0"/>
              <a:t>Når kommunene sliter økonomisk og skal prioritere blant trengende grupper – blir det harde prioriteringer – skal man prioritere ungdomsklubben eller forsterkning til fosterhjemmet? </a:t>
            </a:r>
          </a:p>
        </p:txBody>
      </p:sp>
      <p:sp>
        <p:nvSpPr>
          <p:cNvPr id="4" name="Plassholder for lysbildenummer 3"/>
          <p:cNvSpPr>
            <a:spLocks noGrp="1"/>
          </p:cNvSpPr>
          <p:nvPr>
            <p:ph type="sldNum" sz="quarter" idx="5"/>
          </p:nvPr>
        </p:nvSpPr>
        <p:spPr/>
        <p:txBody>
          <a:bodyPr/>
          <a:lstStyle/>
          <a:p>
            <a:fld id="{B92DB4CB-36B7-43CB-9CEF-A2BE616D3E09}" type="slidenum">
              <a:rPr lang="nb-NO" smtClean="0"/>
              <a:t>13</a:t>
            </a:fld>
            <a:endParaRPr lang="nb-NO" dirty="0"/>
          </a:p>
        </p:txBody>
      </p:sp>
    </p:spTree>
    <p:extLst>
      <p:ext uri="{BB962C8B-B14F-4D97-AF65-F5344CB8AC3E}">
        <p14:creationId xmlns:p14="http://schemas.microsoft.com/office/powerpoint/2010/main" val="5736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14</a:t>
            </a:fld>
            <a:endParaRPr lang="nb-NO" dirty="0"/>
          </a:p>
        </p:txBody>
      </p:sp>
    </p:spTree>
    <p:extLst>
      <p:ext uri="{BB962C8B-B14F-4D97-AF65-F5344CB8AC3E}">
        <p14:creationId xmlns:p14="http://schemas.microsoft.com/office/powerpoint/2010/main" val="267455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Barnevernsreformen er også blitt benevnt en «oppvekstreform». </a:t>
            </a:r>
          </a:p>
        </p:txBody>
      </p:sp>
      <p:sp>
        <p:nvSpPr>
          <p:cNvPr id="4" name="Plassholder for lysbildenummer 3"/>
          <p:cNvSpPr>
            <a:spLocks noGrp="1"/>
          </p:cNvSpPr>
          <p:nvPr>
            <p:ph type="sldNum" sz="quarter" idx="5"/>
          </p:nvPr>
        </p:nvSpPr>
        <p:spPr/>
        <p:txBody>
          <a:bodyPr/>
          <a:lstStyle/>
          <a:p>
            <a:fld id="{B92DB4CB-36B7-43CB-9CEF-A2BE616D3E09}" type="slidenum">
              <a:rPr lang="nb-NO" smtClean="0"/>
              <a:t>16</a:t>
            </a:fld>
            <a:endParaRPr lang="nb-NO" dirty="0"/>
          </a:p>
        </p:txBody>
      </p:sp>
    </p:spTree>
    <p:extLst>
      <p:ext uri="{BB962C8B-B14F-4D97-AF65-F5344CB8AC3E}">
        <p14:creationId xmlns:p14="http://schemas.microsoft.com/office/powerpoint/2010/main" val="34014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4F910-A9ED-4232-8CF7-1B99CF8CE83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DAC915D-81BB-4197-9F66-042E6F25F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18E6761-EA1F-4198-B03D-52A8D4DC24EA}"/>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5" name="Plassholder for bunntekst 4">
            <a:extLst>
              <a:ext uri="{FF2B5EF4-FFF2-40B4-BE49-F238E27FC236}">
                <a16:creationId xmlns:a16="http://schemas.microsoft.com/office/drawing/2014/main" id="{BC04E05F-2BAC-46C8-91EC-FB4F3B215CB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6F92C377-0EA8-49D9-921F-6C93BD1A7D47}"/>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137504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36895-FA3B-4730-A2FD-271B0975598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5DC076D-EA6F-47D0-9F4A-258051F0C11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0DA8E5-2D5A-4386-B3FA-B35B524B7A82}"/>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5" name="Plassholder for bunntekst 4">
            <a:extLst>
              <a:ext uri="{FF2B5EF4-FFF2-40B4-BE49-F238E27FC236}">
                <a16:creationId xmlns:a16="http://schemas.microsoft.com/office/drawing/2014/main" id="{A54A11EB-E444-44FA-B92D-0D1D7FD6A207}"/>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CE3F54A4-E6CF-4554-BB05-DC3EFD8DCDE3}"/>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255907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743D065-FEEB-4174-9D2D-77FCE78806D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06F1C9B-8FFC-4E24-ACE1-8EDB5C02265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CA37805-4BFA-4BEC-BA23-8390C5877F0E}"/>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5" name="Plassholder for bunntekst 4">
            <a:extLst>
              <a:ext uri="{FF2B5EF4-FFF2-40B4-BE49-F238E27FC236}">
                <a16:creationId xmlns:a16="http://schemas.microsoft.com/office/drawing/2014/main" id="{EFA33F98-BB25-476C-BD92-F53FB3D96646}"/>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CA4BED82-237A-488B-8F7A-307A5039490C}"/>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117720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BE600B-1F09-44E3-8984-0CC0F089005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0C76AD-A577-46E0-80E6-76BCAC4CE67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271E88-1760-48EF-800B-96C39D23FBE3}"/>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5" name="Plassholder for bunntekst 4">
            <a:extLst>
              <a:ext uri="{FF2B5EF4-FFF2-40B4-BE49-F238E27FC236}">
                <a16:creationId xmlns:a16="http://schemas.microsoft.com/office/drawing/2014/main" id="{08065E06-DBEE-42C1-B4AB-44DF5FC03F8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0E475E33-6179-4461-BD1F-A7C2033951B6}"/>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353765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BD2D04-F3A9-42F7-AD7C-1C7025AEB30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484A1CA-70F3-46A1-A8BD-77B5A6DFA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7CF81B3-B0D7-493E-93D8-04C1A9BAD485}"/>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5" name="Plassholder for bunntekst 4">
            <a:extLst>
              <a:ext uri="{FF2B5EF4-FFF2-40B4-BE49-F238E27FC236}">
                <a16:creationId xmlns:a16="http://schemas.microsoft.com/office/drawing/2014/main" id="{957ACB64-14EE-46B8-AAA3-E2EA39F32BE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541C14F6-BAD1-48E8-AA9F-3C51ECE8538B}"/>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38750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18E55-B113-4572-B0A7-03712F871FD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37831C4-1312-4818-8518-AEBE1D3F6D7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52BBAB6-4A35-463E-B8A1-4E14DFAE346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36D4C19-27D7-4574-B702-68742C013846}"/>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6" name="Plassholder for bunntekst 5">
            <a:extLst>
              <a:ext uri="{FF2B5EF4-FFF2-40B4-BE49-F238E27FC236}">
                <a16:creationId xmlns:a16="http://schemas.microsoft.com/office/drawing/2014/main" id="{A09EB9D6-415A-4579-82B5-4CFEE3926C18}"/>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E516C74-A407-4B03-88D7-73701338F629}"/>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26126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6C3F8E-1621-4ECE-98A9-5C413493FB0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4700815-D111-4784-BAE8-818039DE7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0670B94-338C-4D82-B13A-2FD57929551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E639CF8-0572-4895-BDCA-F565A7A50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706D387-EDD7-48A6-9CD2-2807B1F273C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914B118-42B1-45C8-844F-354BBAAF4A68}"/>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8" name="Plassholder for bunntekst 7">
            <a:extLst>
              <a:ext uri="{FF2B5EF4-FFF2-40B4-BE49-F238E27FC236}">
                <a16:creationId xmlns:a16="http://schemas.microsoft.com/office/drawing/2014/main" id="{D864578F-CD31-40DD-B594-7C9A4773F6BD}"/>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041E44D6-0470-40E8-A334-1A31602B1DB3}"/>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325493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2FAF88-5517-41CB-8E9B-A7F3C398741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07A4517-2124-4FD5-9B11-8FF8857BFF36}"/>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4" name="Plassholder for bunntekst 3">
            <a:extLst>
              <a:ext uri="{FF2B5EF4-FFF2-40B4-BE49-F238E27FC236}">
                <a16:creationId xmlns:a16="http://schemas.microsoft.com/office/drawing/2014/main" id="{31C7353B-48A7-4833-98CF-9D08AB5907A0}"/>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B380A659-79BE-43B1-B4C9-C7D18923907A}"/>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15438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B2E30C4-3909-4743-96ED-AB0ABCDA604F}"/>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3" name="Plassholder for bunntekst 2">
            <a:extLst>
              <a:ext uri="{FF2B5EF4-FFF2-40B4-BE49-F238E27FC236}">
                <a16:creationId xmlns:a16="http://schemas.microsoft.com/office/drawing/2014/main" id="{1E907C4D-A2CE-48C8-9644-35D88562295F}"/>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BC290007-DD95-47C5-9D30-AA69BFDB8200}"/>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379697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587734-FED6-43D5-90B5-9700A2B51F3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65216A6-FF5C-45AF-A7FC-A65FCB20A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8806FD3-863B-401A-A550-CC593D9BF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86E8CC3-9F17-4145-B5BA-194013B51F8C}"/>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6" name="Plassholder for bunntekst 5">
            <a:extLst>
              <a:ext uri="{FF2B5EF4-FFF2-40B4-BE49-F238E27FC236}">
                <a16:creationId xmlns:a16="http://schemas.microsoft.com/office/drawing/2014/main" id="{4AA56DC4-2028-453B-9249-B3E248861A5E}"/>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A61F8748-FBE6-42B1-96FF-1B405699F566}"/>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183193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88D462-2413-4AB2-8D11-955859F49A0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2CB03D8-DFFF-4D41-BA41-C0A2DDF94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a:extLst>
              <a:ext uri="{FF2B5EF4-FFF2-40B4-BE49-F238E27FC236}">
                <a16:creationId xmlns:a16="http://schemas.microsoft.com/office/drawing/2014/main" id="{95B25E3A-D1A4-4B66-AD14-849F8190A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EA6ABEC-DAAE-42AD-AA84-39604755C50E}"/>
              </a:ext>
            </a:extLst>
          </p:cNvPr>
          <p:cNvSpPr>
            <a:spLocks noGrp="1"/>
          </p:cNvSpPr>
          <p:nvPr>
            <p:ph type="dt" sz="half" idx="10"/>
          </p:nvPr>
        </p:nvSpPr>
        <p:spPr/>
        <p:txBody>
          <a:bodyPr/>
          <a:lstStyle/>
          <a:p>
            <a:fld id="{410EC89B-CAC3-4832-80A6-93DDDE642D1D}" type="datetimeFigureOut">
              <a:rPr lang="nb-NO" smtClean="0"/>
              <a:t>17.03.2021</a:t>
            </a:fld>
            <a:endParaRPr lang="nb-NO" dirty="0"/>
          </a:p>
        </p:txBody>
      </p:sp>
      <p:sp>
        <p:nvSpPr>
          <p:cNvPr id="6" name="Plassholder for bunntekst 5">
            <a:extLst>
              <a:ext uri="{FF2B5EF4-FFF2-40B4-BE49-F238E27FC236}">
                <a16:creationId xmlns:a16="http://schemas.microsoft.com/office/drawing/2014/main" id="{75791E03-8F7D-48C9-8EBD-5B5187532278}"/>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CBAF1A9B-D7F9-4FDE-8893-56668D97BAD4}"/>
              </a:ext>
            </a:extLst>
          </p:cNvPr>
          <p:cNvSpPr>
            <a:spLocks noGrp="1"/>
          </p:cNvSpPr>
          <p:nvPr>
            <p:ph type="sldNum" sz="quarter" idx="12"/>
          </p:nvPr>
        </p:nvSpPr>
        <p:spPr/>
        <p:txBody>
          <a:bodyPr/>
          <a:lstStyle/>
          <a:p>
            <a:fld id="{83342B41-7089-4C92-945C-21B188939D8D}" type="slidenum">
              <a:rPr lang="nb-NO" smtClean="0"/>
              <a:t>‹#›</a:t>
            </a:fld>
            <a:endParaRPr lang="nb-NO" dirty="0"/>
          </a:p>
        </p:txBody>
      </p:sp>
    </p:spTree>
    <p:extLst>
      <p:ext uri="{BB962C8B-B14F-4D97-AF65-F5344CB8AC3E}">
        <p14:creationId xmlns:p14="http://schemas.microsoft.com/office/powerpoint/2010/main" val="331077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E2BEC71-E342-4812-9D4E-B7C32636F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8005C1E-5784-4B7C-A2BC-ADBC1768A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D597CE-BAD1-42B4-BC6E-44EB31CCF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EC89B-CAC3-4832-80A6-93DDDE642D1D}" type="datetimeFigureOut">
              <a:rPr lang="nb-NO" smtClean="0"/>
              <a:t>17.03.2021</a:t>
            </a:fld>
            <a:endParaRPr lang="nb-NO" dirty="0"/>
          </a:p>
        </p:txBody>
      </p:sp>
      <p:sp>
        <p:nvSpPr>
          <p:cNvPr id="5" name="Plassholder for bunntekst 4">
            <a:extLst>
              <a:ext uri="{FF2B5EF4-FFF2-40B4-BE49-F238E27FC236}">
                <a16:creationId xmlns:a16="http://schemas.microsoft.com/office/drawing/2014/main" id="{C8408B7E-5B36-40C7-A6A7-2A00E1EDE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44028132-942A-4B84-9012-21BBD6C02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42B41-7089-4C92-945C-21B188939D8D}" type="slidenum">
              <a:rPr lang="nb-NO" smtClean="0"/>
              <a:t>‹#›</a:t>
            </a:fld>
            <a:endParaRPr lang="nb-NO" dirty="0"/>
          </a:p>
        </p:txBody>
      </p:sp>
    </p:spTree>
    <p:extLst>
      <p:ext uri="{BB962C8B-B14F-4D97-AF65-F5344CB8AC3E}">
        <p14:creationId xmlns:p14="http://schemas.microsoft.com/office/powerpoint/2010/main" val="186239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s://www.fosterhjemsforening.no/organisasjon/vart-arbeid/fagkunnskap/lobbyvirksomhet/politiske-innspill/"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s://www.fosterhjemsforening.no/organisasjon/vart-arbeid/fagkunnskap/lobbyvirksomhet/politiske-innspill/"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ufdir.no/Barnevern/reform/de_konkrete_endringene/kommunene_far_et_okt_finansieringsansvar_for_barnevernstilta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bufdir.no/Barnevern/reform/de_konkrete_endringene/okt_kommunalt_ansva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bufdir.no/Barnevern/reform/de_konkrete_endringene/okt_kommunalt_ansv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ufdir.no/Barnevern/reform/de_konkrete_endringene/okt_kommunalt_ansva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bufdir.no/Barnevern/Fagstotte/tilstandsrapporter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osterhjemsforening.no/wp-content/uploads/2020/04/en-fremtidsrettet-og-sterk-norsk-fosterhjemsforening.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sterhjemsforening.no/organisasjon/vart-arbeid/fagkunnskap/lobbyvirksomhet/horinger/" TargetMode="External"/><Relationship Id="rId2" Type="http://schemas.openxmlformats.org/officeDocument/2006/relationships/hyperlink" Target="https://www.fosterhjemsforening.no/organisasjon/vart-arbeid/fagkunnskap/lobbyvirksomhet/politiske-innspill/"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hyperlink" Target="https://www.fosterhjemsforening.no/tillitsvalgte/lokalt-pavirkningsarbeid/mote-med-politikere/" TargetMode="External"/><Relationship Id="rId3" Type="http://schemas.openxmlformats.org/officeDocument/2006/relationships/hyperlink" Target="https://www.fosterhjemsforening.no/tillitsvalgte/lokalt-pavirkningsarbeid/" TargetMode="External"/><Relationship Id="rId7" Type="http://schemas.openxmlformats.org/officeDocument/2006/relationships/hyperlink" Target="https://www.fosterhjemsforening.no/tillitsvalgte/lokalt-pavirkningsarbeid/mediearbeid/"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fosterhjemsforening.no/tillitsvalgte/lokalt-pavirkningsarbeid/lokalt-i-din-kommune/" TargetMode="External"/><Relationship Id="rId5" Type="http://schemas.openxmlformats.org/officeDocument/2006/relationships/hyperlink" Target="https://www.fosterhjemsforening.no/tillitsvalgte/lokalt-pavirkningsarbeid/interessepolitisk-arshjul/" TargetMode="External"/><Relationship Id="rId4" Type="http://schemas.openxmlformats.org/officeDocument/2006/relationships/hyperlink" Target="https://www.fosterhjemsforening.no/tillitsvalgte/lokalt-pavirkningsarbeid/bakgrunn-for-lokalt-pavirkningsarbeid/" TargetMode="Externa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a:xfrm>
            <a:off x="838200" y="377872"/>
            <a:ext cx="10515600" cy="1325563"/>
          </a:xfrm>
        </p:spPr>
        <p:txBody>
          <a:bodyPr>
            <a:normAutofit/>
          </a:bodyPr>
          <a:lstStyle/>
          <a:p>
            <a:r>
              <a:rPr lang="nb-NO" dirty="0">
                <a:solidFill>
                  <a:srgbClr val="383838"/>
                </a:solidFill>
                <a:latin typeface="open sans" panose="020B0606030504020204" pitchFamily="34" charset="0"/>
              </a:rPr>
              <a:t>P</a:t>
            </a:r>
            <a:r>
              <a:rPr lang="nb-NO" b="0" i="0" dirty="0">
                <a:solidFill>
                  <a:srgbClr val="383838"/>
                </a:solidFill>
                <a:effectLst/>
                <a:latin typeface="open sans" panose="020B0606030504020204" pitchFamily="34" charset="0"/>
              </a:rPr>
              <a:t>åvirkningsarbeid lokalt</a:t>
            </a:r>
            <a:br>
              <a:rPr lang="nb-NO" b="0" i="0" dirty="0">
                <a:solidFill>
                  <a:srgbClr val="383838"/>
                </a:solidFill>
                <a:effectLst/>
                <a:latin typeface="open sans" panose="020B0606030504020204" pitchFamily="34" charset="0"/>
              </a:rPr>
            </a:br>
            <a:r>
              <a:rPr lang="nb-NO" sz="2800" b="0" i="0" dirty="0">
                <a:solidFill>
                  <a:srgbClr val="383838"/>
                </a:solidFill>
                <a:effectLst/>
                <a:latin typeface="open sans" panose="020B0606030504020204" pitchFamily="34" charset="0"/>
              </a:rPr>
              <a:t>- webinar om interessepolitikk i Norsk Fosterhjemsforening</a:t>
            </a:r>
            <a:endParaRPr lang="nb-NO" sz="2800" dirty="0"/>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b="1" smtClean="0"/>
              <a:t>17.03.2021</a:t>
            </a:fld>
            <a:r>
              <a:rPr lang="nb-NO" b="1" dirty="0"/>
              <a:t> - TG</a:t>
            </a:r>
          </a:p>
        </p:txBody>
      </p:sp>
      <p:pic>
        <p:nvPicPr>
          <p:cNvPr id="6" name="Plassholder for innhold 5">
            <a:extLst>
              <a:ext uri="{FF2B5EF4-FFF2-40B4-BE49-F238E27FC236}">
                <a16:creationId xmlns:a16="http://schemas.microsoft.com/office/drawing/2014/main" id="{854EAE62-67C7-418B-8D54-15B729926BC5}"/>
              </a:ext>
            </a:extLst>
          </p:cNvPr>
          <p:cNvPicPr>
            <a:picLocks noGrp="1" noChangeAspect="1"/>
          </p:cNvPicPr>
          <p:nvPr>
            <p:ph idx="1"/>
          </p:nvPr>
        </p:nvPicPr>
        <p:blipFill>
          <a:blip r:embed="rId4"/>
          <a:stretch>
            <a:fillRect/>
          </a:stretch>
        </p:blipFill>
        <p:spPr>
          <a:xfrm>
            <a:off x="2305050" y="2228502"/>
            <a:ext cx="6814690" cy="3823230"/>
          </a:xfrm>
          <a:prstGeom prst="rect">
            <a:avLst/>
          </a:prstGeom>
        </p:spPr>
      </p:pic>
    </p:spTree>
    <p:extLst>
      <p:ext uri="{BB962C8B-B14F-4D97-AF65-F5344CB8AC3E}">
        <p14:creationId xmlns:p14="http://schemas.microsoft.com/office/powerpoint/2010/main" val="237242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E4877A1-AEBA-4338-BA33-C832127FE4F3}"/>
              </a:ext>
            </a:extLst>
          </p:cNvPr>
          <p:cNvSpPr>
            <a:spLocks noGrp="1"/>
          </p:cNvSpPr>
          <p:nvPr>
            <p:ph type="title"/>
          </p:nvPr>
        </p:nvSpPr>
        <p:spPr>
          <a:xfrm>
            <a:off x="5000438" y="1014188"/>
            <a:ext cx="6981824" cy="1913551"/>
          </a:xfrm>
        </p:spPr>
        <p:txBody>
          <a:bodyPr>
            <a:normAutofit fontScale="90000"/>
          </a:bodyPr>
          <a:lstStyle/>
          <a:p>
            <a:r>
              <a:rPr lang="nb-NO" sz="4900" dirty="0">
                <a:solidFill>
                  <a:srgbClr val="000000"/>
                </a:solidFill>
                <a:latin typeface="+mn-lt"/>
              </a:rPr>
              <a:t>Webinar om målnedbryting </a:t>
            </a:r>
            <a:br>
              <a:rPr lang="nb-NO" dirty="0">
                <a:solidFill>
                  <a:srgbClr val="000000"/>
                </a:solidFill>
                <a:latin typeface="+mn-lt"/>
              </a:rPr>
            </a:br>
            <a:r>
              <a:rPr lang="nb-NO" sz="4000" dirty="0">
                <a:solidFill>
                  <a:srgbClr val="000000"/>
                </a:solidFill>
                <a:latin typeface="+mn-lt"/>
              </a:rPr>
              <a:t>- fra nasjonal handlingsplan til </a:t>
            </a:r>
            <a:br>
              <a:rPr lang="nb-NO" sz="4000" dirty="0">
                <a:solidFill>
                  <a:srgbClr val="000000"/>
                </a:solidFill>
                <a:latin typeface="+mn-lt"/>
              </a:rPr>
            </a:br>
            <a:r>
              <a:rPr lang="nb-NO" sz="4000" dirty="0">
                <a:solidFill>
                  <a:srgbClr val="000000"/>
                </a:solidFill>
                <a:latin typeface="+mn-lt"/>
              </a:rPr>
              <a:t>   fylkets aktivitetsplan og lokale</a:t>
            </a:r>
            <a:br>
              <a:rPr lang="nb-NO" sz="4000" dirty="0">
                <a:solidFill>
                  <a:srgbClr val="000000"/>
                </a:solidFill>
                <a:latin typeface="+mn-lt"/>
              </a:rPr>
            </a:br>
            <a:r>
              <a:rPr lang="nb-NO" sz="4000" dirty="0">
                <a:solidFill>
                  <a:srgbClr val="000000"/>
                </a:solidFill>
                <a:latin typeface="+mn-lt"/>
              </a:rPr>
              <a:t>   ambisjoner</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lassholder for innhold 4">
            <a:extLst>
              <a:ext uri="{FF2B5EF4-FFF2-40B4-BE49-F238E27FC236}">
                <a16:creationId xmlns:a16="http://schemas.microsoft.com/office/drawing/2014/main" id="{73C7D3FF-1A2C-4ACE-BA02-C69262918435}"/>
              </a:ext>
            </a:extLst>
          </p:cNvPr>
          <p:cNvPicPr>
            <a:picLocks noChangeAspect="1"/>
          </p:cNvPicPr>
          <p:nvPr/>
        </p:nvPicPr>
        <p:blipFill rotWithShape="1">
          <a:blip r:embed="rId3">
            <a:extLst>
              <a:ext uri="{28A0092B-C50C-407E-A947-70E740481C1C}">
                <a14:useLocalDpi xmlns:a14="http://schemas.microsoft.com/office/drawing/2010/main" val="0"/>
              </a:ext>
            </a:extLst>
          </a:blip>
          <a:srcRect t="1486" b="1486"/>
          <a:stretch/>
        </p:blipFill>
        <p:spPr>
          <a:xfrm>
            <a:off x="20" y="1300839"/>
            <a:ext cx="4195917" cy="439167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9" name="Plassholder for innhold 8" descr="Klokke med heldekkende fyll">
            <a:extLst>
              <a:ext uri="{FF2B5EF4-FFF2-40B4-BE49-F238E27FC236}">
                <a16:creationId xmlns:a16="http://schemas.microsoft.com/office/drawing/2014/main" id="{1BE4C532-C6A9-41AD-8E97-D973F4DA6AD0}"/>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213" y="3124200"/>
            <a:ext cx="1962150" cy="1962150"/>
          </a:xfrm>
        </p:spPr>
      </p:pic>
      <p:sp>
        <p:nvSpPr>
          <p:cNvPr id="4" name="Plassholder for dato 3">
            <a:extLst>
              <a:ext uri="{FF2B5EF4-FFF2-40B4-BE49-F238E27FC236}">
                <a16:creationId xmlns:a16="http://schemas.microsoft.com/office/drawing/2014/main" id="{8C113282-8540-4147-B125-1222E002F69B}"/>
              </a:ext>
            </a:extLst>
          </p:cNvPr>
          <p:cNvSpPr>
            <a:spLocks noGrp="1"/>
          </p:cNvSpPr>
          <p:nvPr>
            <p:ph type="dt" sz="half" idx="10"/>
          </p:nvPr>
        </p:nvSpPr>
        <p:spPr>
          <a:xfrm>
            <a:off x="805659" y="6223702"/>
            <a:ext cx="3108065" cy="314067"/>
          </a:xfrm>
        </p:spPr>
        <p:txBody>
          <a:bodyPr>
            <a:normAutofit/>
          </a:bodyPr>
          <a:lstStyle/>
          <a:p>
            <a:pPr>
              <a:spcAft>
                <a:spcPts val="600"/>
              </a:spcAft>
            </a:pPr>
            <a:fld id="{09C0DF01-8719-4159-B327-41889CE8A614}" type="datetime1">
              <a:rPr lang="nb-NO" sz="1100">
                <a:solidFill>
                  <a:srgbClr val="898989"/>
                </a:solidFill>
              </a:rPr>
              <a:pPr>
                <a:spcAft>
                  <a:spcPts val="600"/>
                </a:spcAft>
              </a:pPr>
              <a:t>17.03.2021</a:t>
            </a:fld>
            <a:endParaRPr lang="nb-NO" sz="1100" dirty="0">
              <a:solidFill>
                <a:srgbClr val="898989"/>
              </a:solidFill>
            </a:endParaRPr>
          </a:p>
        </p:txBody>
      </p:sp>
      <p:pic>
        <p:nvPicPr>
          <p:cNvPr id="6" name="Bilde 5">
            <a:extLst>
              <a:ext uri="{FF2B5EF4-FFF2-40B4-BE49-F238E27FC236}">
                <a16:creationId xmlns:a16="http://schemas.microsoft.com/office/drawing/2014/main" id="{D3ADE681-C052-4788-917C-E47AC17BF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11" name="TekstSylinder 10">
            <a:extLst>
              <a:ext uri="{FF2B5EF4-FFF2-40B4-BE49-F238E27FC236}">
                <a16:creationId xmlns:a16="http://schemas.microsoft.com/office/drawing/2014/main" id="{DC25D310-924E-4667-A224-B846A89692AF}"/>
              </a:ext>
            </a:extLst>
          </p:cNvPr>
          <p:cNvSpPr txBox="1"/>
          <p:nvPr/>
        </p:nvSpPr>
        <p:spPr>
          <a:xfrm>
            <a:off x="8124924" y="3643610"/>
            <a:ext cx="1809750" cy="923330"/>
          </a:xfrm>
          <a:prstGeom prst="rect">
            <a:avLst/>
          </a:prstGeom>
          <a:noFill/>
        </p:spPr>
        <p:txBody>
          <a:bodyPr wrap="square" rtlCol="0">
            <a:spAutoFit/>
          </a:bodyPr>
          <a:lstStyle/>
          <a:p>
            <a:r>
              <a:rPr lang="nb-NO" sz="5400" dirty="0"/>
              <a:t>19.30</a:t>
            </a:r>
          </a:p>
        </p:txBody>
      </p:sp>
    </p:spTree>
    <p:extLst>
      <p:ext uri="{BB962C8B-B14F-4D97-AF65-F5344CB8AC3E}">
        <p14:creationId xmlns:p14="http://schemas.microsoft.com/office/powerpoint/2010/main" val="285467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B61BCA-867F-42CB-9FF7-03B1DA386F53}"/>
              </a:ext>
            </a:extLst>
          </p:cNvPr>
          <p:cNvSpPr>
            <a:spLocks noGrp="1"/>
          </p:cNvSpPr>
          <p:nvPr>
            <p:ph type="ctrTitle"/>
          </p:nvPr>
        </p:nvSpPr>
        <p:spPr>
          <a:xfrm>
            <a:off x="6230271" y="3794336"/>
            <a:ext cx="5242259" cy="1922251"/>
          </a:xfrm>
        </p:spPr>
        <p:txBody>
          <a:bodyPr anchor="t">
            <a:normAutofit fontScale="90000"/>
          </a:bodyPr>
          <a:lstStyle/>
          <a:p>
            <a:pPr lvl="0" algn="l">
              <a:spcBef>
                <a:spcPts val="1000"/>
              </a:spcBef>
            </a:pPr>
            <a:r>
              <a:rPr lang="nb-NO" sz="4400" dirty="0"/>
              <a:t>Barnevernsreformen </a:t>
            </a:r>
            <a:br>
              <a:rPr lang="nb-NO" sz="4400" dirty="0"/>
            </a:br>
            <a:br>
              <a:rPr lang="nb-NO" sz="4400" dirty="0"/>
            </a:br>
            <a:r>
              <a:rPr lang="nb-NO" sz="2800" dirty="0">
                <a:solidFill>
                  <a:prstClr val="black"/>
                </a:solidFill>
                <a:latin typeface="Calibri" panose="020F0502020204030204"/>
                <a:ea typeface="+mn-ea"/>
                <a:cs typeface="+mn-cs"/>
              </a:rPr>
              <a:t>Reformen trer i kraft 1.1. 2022</a:t>
            </a:r>
            <a:br>
              <a:rPr lang="nb-NO" sz="2800" dirty="0">
                <a:solidFill>
                  <a:prstClr val="black"/>
                </a:solidFill>
                <a:latin typeface="Calibri" panose="020F0502020204030204"/>
                <a:ea typeface="+mn-ea"/>
                <a:cs typeface="+mn-cs"/>
              </a:rPr>
            </a:br>
            <a:endParaRPr lang="nb-NO" sz="4400" dirty="0"/>
          </a:p>
        </p:txBody>
      </p:sp>
      <p:sp>
        <p:nvSpPr>
          <p:cNvPr id="3" name="Undertittel 2">
            <a:extLst>
              <a:ext uri="{FF2B5EF4-FFF2-40B4-BE49-F238E27FC236}">
                <a16:creationId xmlns:a16="http://schemas.microsoft.com/office/drawing/2014/main" id="{E0D130F0-B3C9-41AE-A937-0102886BCB2B}"/>
              </a:ext>
            </a:extLst>
          </p:cNvPr>
          <p:cNvSpPr>
            <a:spLocks noGrp="1"/>
          </p:cNvSpPr>
          <p:nvPr>
            <p:ph type="subTitle" idx="1"/>
          </p:nvPr>
        </p:nvSpPr>
        <p:spPr>
          <a:xfrm>
            <a:off x="6230271" y="2793291"/>
            <a:ext cx="5161606" cy="972180"/>
          </a:xfrm>
        </p:spPr>
        <p:txBody>
          <a:bodyPr anchor="b">
            <a:normAutofit/>
          </a:bodyPr>
          <a:lstStyle/>
          <a:p>
            <a:pPr algn="l"/>
            <a:r>
              <a:rPr lang="nb-NO" sz="2000" dirty="0"/>
              <a:t>Overføring av mer ansvar til kommunene økonomisk og faglig :</a:t>
            </a:r>
          </a:p>
        </p:txBody>
      </p:sp>
      <p:pic>
        <p:nvPicPr>
          <p:cNvPr id="3076" name="Picture 4" descr="kommunereformen – Store norske leksikon">
            <a:extLst>
              <a:ext uri="{FF2B5EF4-FFF2-40B4-BE49-F238E27FC236}">
                <a16:creationId xmlns:a16="http://schemas.microsoft.com/office/drawing/2014/main" id="{C37B889D-3B08-42BF-B18D-CB9F472B26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028"/>
          <a:stretch/>
        </p:blipFill>
        <p:spPr bwMode="auto">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extLst>
            <a:ext uri="{909E8E84-426E-40DD-AFC4-6F175D3DCCD1}">
              <a14:hiddenFill xmlns:a14="http://schemas.microsoft.com/office/drawing/2010/main">
                <a:solidFill>
                  <a:srgbClr val="FFFFFF"/>
                </a:solidFill>
              </a14:hiddenFill>
            </a:ext>
          </a:extLst>
        </p:spPr>
      </p:pic>
      <p:pic>
        <p:nvPicPr>
          <p:cNvPr id="3074" name="Picture 2" descr="Forsiden - stortinget.no - stortinget.no">
            <a:extLst>
              <a:ext uri="{FF2B5EF4-FFF2-40B4-BE49-F238E27FC236}">
                <a16:creationId xmlns:a16="http://schemas.microsoft.com/office/drawing/2014/main" id="{925E0F62-E742-4373-9369-AB2410A9F1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7" r="3" b="3"/>
          <a:stretch/>
        </p:blipFill>
        <p:spPr bwMode="auto">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extLst>
            <a:ext uri="{909E8E84-426E-40DD-AFC4-6F175D3DCCD1}">
              <a14:hiddenFill xmlns:a14="http://schemas.microsoft.com/office/drawing/2010/main">
                <a:solidFill>
                  <a:srgbClr val="FFFFFF"/>
                </a:solidFill>
              </a14:hiddenFill>
            </a:ext>
          </a:extLst>
        </p:spPr>
      </p:pic>
      <p:pic>
        <p:nvPicPr>
          <p:cNvPr id="8" name="Bilde 7">
            <a:extLst>
              <a:ext uri="{FF2B5EF4-FFF2-40B4-BE49-F238E27FC236}">
                <a16:creationId xmlns:a16="http://schemas.microsoft.com/office/drawing/2014/main" id="{DBE52988-5304-4E38-A4CF-ABD809B78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314751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8297E-06F3-40CD-B7F7-EA2DDA2D0BB4}"/>
              </a:ext>
            </a:extLst>
          </p:cNvPr>
          <p:cNvSpPr>
            <a:spLocks noGrp="1"/>
          </p:cNvSpPr>
          <p:nvPr>
            <p:ph type="title"/>
          </p:nvPr>
        </p:nvSpPr>
        <p:spPr>
          <a:xfrm>
            <a:off x="762001" y="355600"/>
            <a:ext cx="10515600" cy="1325563"/>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Hva som skjer denne våren av betydning for fosterhjem: </a:t>
            </a:r>
          </a:p>
        </p:txBody>
      </p:sp>
      <p:sp>
        <p:nvSpPr>
          <p:cNvPr id="7" name="Plassholder for tekst 6">
            <a:extLst>
              <a:ext uri="{FF2B5EF4-FFF2-40B4-BE49-F238E27FC236}">
                <a16:creationId xmlns:a16="http://schemas.microsoft.com/office/drawing/2014/main" id="{316822B8-A3F0-4012-A4F0-270B7302E979}"/>
              </a:ext>
            </a:extLst>
          </p:cNvPr>
          <p:cNvSpPr>
            <a:spLocks noGrp="1"/>
          </p:cNvSpPr>
          <p:nvPr>
            <p:ph type="body" idx="1"/>
          </p:nvPr>
        </p:nvSpPr>
        <p:spPr/>
        <p:txBody>
          <a:bodyPr/>
          <a:lstStyle/>
          <a:p>
            <a:r>
              <a:rPr lang="nb-NO" dirty="0"/>
              <a:t>Regjeringen vil legge frem :</a:t>
            </a:r>
          </a:p>
        </p:txBody>
      </p:sp>
      <p:sp>
        <p:nvSpPr>
          <p:cNvPr id="10" name="Plassholder for innhold 9">
            <a:extLst>
              <a:ext uri="{FF2B5EF4-FFF2-40B4-BE49-F238E27FC236}">
                <a16:creationId xmlns:a16="http://schemas.microsoft.com/office/drawing/2014/main" id="{98675BD2-02A7-458C-8A0C-C4B01691642A}"/>
              </a:ext>
            </a:extLst>
          </p:cNvPr>
          <p:cNvSpPr>
            <a:spLocks noGrp="1"/>
          </p:cNvSpPr>
          <p:nvPr>
            <p:ph sz="half" idx="2"/>
          </p:nvPr>
        </p:nvSpPr>
        <p:spPr/>
        <p:txBody>
          <a:bodyPr>
            <a:normAutofit/>
          </a:bodyPr>
          <a:lstStyle/>
          <a:p>
            <a:pPr marL="0" indent="0">
              <a:buNone/>
            </a:pPr>
            <a:endParaRPr lang="nb-NO" dirty="0">
              <a:hlinkClick r:id="rId2"/>
            </a:endParaRPr>
          </a:p>
          <a:p>
            <a:pPr marL="0" indent="0">
              <a:buNone/>
            </a:pPr>
            <a:r>
              <a:rPr lang="nb-NO" dirty="0">
                <a:hlinkClick r:id="rId2"/>
              </a:rPr>
              <a:t>Ny barnevernlov </a:t>
            </a:r>
          </a:p>
          <a:p>
            <a:pPr marL="0" indent="0">
              <a:buNone/>
            </a:pPr>
            <a:endParaRPr lang="nb-NO" dirty="0">
              <a:hlinkClick r:id="rId2"/>
            </a:endParaRPr>
          </a:p>
          <a:p>
            <a:pPr marL="0" indent="0">
              <a:buNone/>
            </a:pPr>
            <a:r>
              <a:rPr lang="nb-NO" dirty="0">
                <a:hlinkClick r:id="rId2"/>
              </a:rPr>
              <a:t>En fosterhjemsstrategi, som skal være oppfølging av NOU 2018:18 fosterhjemsutvalgets rapport </a:t>
            </a:r>
          </a:p>
          <a:p>
            <a:endParaRPr lang="nb-NO" dirty="0"/>
          </a:p>
        </p:txBody>
      </p:sp>
      <p:sp>
        <p:nvSpPr>
          <p:cNvPr id="11" name="Plassholder for tekst 10">
            <a:extLst>
              <a:ext uri="{FF2B5EF4-FFF2-40B4-BE49-F238E27FC236}">
                <a16:creationId xmlns:a16="http://schemas.microsoft.com/office/drawing/2014/main" id="{682FA4E4-C257-462B-B68E-170B90028FA2}"/>
              </a:ext>
            </a:extLst>
          </p:cNvPr>
          <p:cNvSpPr>
            <a:spLocks noGrp="1"/>
          </p:cNvSpPr>
          <p:nvPr>
            <p:ph type="body" sz="quarter" idx="3"/>
          </p:nvPr>
        </p:nvSpPr>
        <p:spPr/>
        <p:txBody>
          <a:bodyPr/>
          <a:lstStyle/>
          <a:p>
            <a:r>
              <a:rPr lang="nb-NO" dirty="0"/>
              <a:t>Stortingets rolle</a:t>
            </a:r>
          </a:p>
        </p:txBody>
      </p:sp>
      <p:sp>
        <p:nvSpPr>
          <p:cNvPr id="12" name="Plassholder for innhold 11">
            <a:extLst>
              <a:ext uri="{FF2B5EF4-FFF2-40B4-BE49-F238E27FC236}">
                <a16:creationId xmlns:a16="http://schemas.microsoft.com/office/drawing/2014/main" id="{AB87379E-AC4B-47F1-B1A2-7C33216A4D66}"/>
              </a:ext>
            </a:extLst>
          </p:cNvPr>
          <p:cNvSpPr>
            <a:spLocks noGrp="1"/>
          </p:cNvSpPr>
          <p:nvPr>
            <p:ph sz="quarter" idx="4"/>
          </p:nvPr>
        </p:nvSpPr>
        <p:spPr/>
        <p:txBody>
          <a:bodyPr>
            <a:normAutofit/>
          </a:bodyPr>
          <a:lstStyle/>
          <a:p>
            <a:r>
              <a:rPr lang="nb-NO" dirty="0"/>
              <a:t>Storting skal vedta ny barnevernlov før sommeren.</a:t>
            </a:r>
          </a:p>
          <a:p>
            <a:pPr marL="0" indent="0">
              <a:buNone/>
            </a:pPr>
            <a:endParaRPr lang="nb-NO" dirty="0"/>
          </a:p>
          <a:p>
            <a:r>
              <a:rPr lang="nb-NO" dirty="0"/>
              <a:t> Strategien skal iht opplyste ikke behandles av Stortinget, men vi håper at vi får denne inn til vurdering på Stortinget, dersom et flertall ber om det. </a:t>
            </a:r>
          </a:p>
        </p:txBody>
      </p:sp>
      <p:sp>
        <p:nvSpPr>
          <p:cNvPr id="3" name="Plassholder for dato 2">
            <a:extLst>
              <a:ext uri="{FF2B5EF4-FFF2-40B4-BE49-F238E27FC236}">
                <a16:creationId xmlns:a16="http://schemas.microsoft.com/office/drawing/2014/main" id="{FC4311BB-A3A6-40EF-A0EA-82624E82F4EF}"/>
              </a:ext>
            </a:extLst>
          </p:cNvPr>
          <p:cNvSpPr>
            <a:spLocks noGrp="1"/>
          </p:cNvSpPr>
          <p:nvPr>
            <p:ph type="dt" sz="half" idx="10"/>
          </p:nvPr>
        </p:nvSpPr>
        <p:spPr/>
        <p:txBody>
          <a:bodyPr vert="horz" lIns="91440" tIns="45720" rIns="91440" bIns="45720" rtlCol="0" anchor="ctr">
            <a:normAutofit/>
          </a:bodyPr>
          <a:lstStyle/>
          <a:p>
            <a:pPr>
              <a:spcAft>
                <a:spcPts val="600"/>
              </a:spcAft>
            </a:pPr>
            <a:fld id="{21881BCD-4AE8-4B30-8235-17AB10D283CD}" type="datetime1">
              <a:rPr lang="en-US" smtClean="0"/>
              <a:pPr>
                <a:spcAft>
                  <a:spcPts val="600"/>
                </a:spcAft>
              </a:pPr>
              <a:t>3/17/2021</a:t>
            </a:fld>
            <a:endParaRPr lang="en-US" dirty="0"/>
          </a:p>
        </p:txBody>
      </p:sp>
      <p:pic>
        <p:nvPicPr>
          <p:cNvPr id="6" name="Bilde 5">
            <a:extLst>
              <a:ext uri="{FF2B5EF4-FFF2-40B4-BE49-F238E27FC236}">
                <a16:creationId xmlns:a16="http://schemas.microsoft.com/office/drawing/2014/main" id="{0E08030A-18C3-4D38-8606-755B377C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4" name="AutoShape 2" descr="Valg">
            <a:extLst>
              <a:ext uri="{FF2B5EF4-FFF2-40B4-BE49-F238E27FC236}">
                <a16:creationId xmlns:a16="http://schemas.microsoft.com/office/drawing/2014/main" id="{1935DB3B-0CC4-4565-886B-3AA10B385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5" name="AutoShape 4" descr="Valg">
            <a:extLst>
              <a:ext uri="{FF2B5EF4-FFF2-40B4-BE49-F238E27FC236}">
                <a16:creationId xmlns:a16="http://schemas.microsoft.com/office/drawing/2014/main" id="{AAC367B6-5A53-44BE-8E96-6F65464CEBB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8" name="AutoShape 6" descr="Valg">
            <a:extLst>
              <a:ext uri="{FF2B5EF4-FFF2-40B4-BE49-F238E27FC236}">
                <a16:creationId xmlns:a16="http://schemas.microsoft.com/office/drawing/2014/main" id="{AD72A076-78AF-4E11-A767-0284F53CB0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pic>
        <p:nvPicPr>
          <p:cNvPr id="13" name="Bilde 12">
            <a:extLst>
              <a:ext uri="{FF2B5EF4-FFF2-40B4-BE49-F238E27FC236}">
                <a16:creationId xmlns:a16="http://schemas.microsoft.com/office/drawing/2014/main" id="{26255347-8EE2-4411-8A13-D44D363D2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70242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E4A102-0C6B-4D28-9AD7-7928192ED8DF}"/>
              </a:ext>
            </a:extLst>
          </p:cNvPr>
          <p:cNvSpPr>
            <a:spLocks noGrp="1"/>
          </p:cNvSpPr>
          <p:nvPr>
            <p:ph type="title"/>
          </p:nvPr>
        </p:nvSpPr>
        <p:spPr>
          <a:xfrm>
            <a:off x="838200" y="365126"/>
            <a:ext cx="10515600" cy="766762"/>
          </a:xfrm>
        </p:spPr>
        <p:txBody>
          <a:bodyPr vert="horz" lIns="91440" tIns="45720" rIns="91440" bIns="45720" rtlCol="0" anchor="b">
            <a:normAutofit fontScale="90000"/>
          </a:bodyPr>
          <a:lstStyle/>
          <a:p>
            <a:pPr algn="ctr"/>
            <a:br>
              <a:rPr lang="en-US" sz="3000" dirty="0">
                <a:solidFill>
                  <a:srgbClr val="FFFFFF"/>
                </a:solidFill>
              </a:rPr>
            </a:br>
            <a:br>
              <a:rPr lang="nb-NO" sz="4900" dirty="0">
                <a:latin typeface="+mn-lt"/>
              </a:rPr>
            </a:br>
            <a:r>
              <a:rPr lang="nb-NO" sz="4900" dirty="0">
                <a:latin typeface="+mn-lt"/>
              </a:rPr>
              <a:t>Barnevernreformen betyr:</a:t>
            </a:r>
            <a:endParaRPr lang="en-US" sz="4900" dirty="0">
              <a:solidFill>
                <a:srgbClr val="FFFFFF"/>
              </a:solidFill>
              <a:latin typeface="+mn-lt"/>
            </a:endParaRPr>
          </a:p>
        </p:txBody>
      </p:sp>
      <p:sp>
        <p:nvSpPr>
          <p:cNvPr id="3" name="Plassholder for innhold 2">
            <a:extLst>
              <a:ext uri="{FF2B5EF4-FFF2-40B4-BE49-F238E27FC236}">
                <a16:creationId xmlns:a16="http://schemas.microsoft.com/office/drawing/2014/main" id="{446C3164-098E-4917-8213-ED3B79463E5B}"/>
              </a:ext>
            </a:extLst>
          </p:cNvPr>
          <p:cNvSpPr>
            <a:spLocks noGrp="1"/>
          </p:cNvSpPr>
          <p:nvPr>
            <p:ph idx="1"/>
          </p:nvPr>
        </p:nvSpPr>
        <p:spPr>
          <a:xfrm>
            <a:off x="838200" y="1825625"/>
            <a:ext cx="6584004" cy="4351338"/>
          </a:xfrm>
        </p:spPr>
        <p:txBody>
          <a:bodyPr/>
          <a:lstStyle/>
          <a:p>
            <a:endParaRPr lang="nb-NO" dirty="0"/>
          </a:p>
          <a:p>
            <a:r>
              <a:rPr lang="nb-NO" dirty="0"/>
              <a:t>Kommunene må finansiere mye mer barnevernstiltak av egen pengesekk</a:t>
            </a:r>
          </a:p>
          <a:p>
            <a:pPr>
              <a:lnSpc>
                <a:spcPct val="100000"/>
              </a:lnSpc>
            </a:pPr>
            <a:r>
              <a:rPr lang="nb-NO" dirty="0"/>
              <a:t>Det kan bli harde prioriteringer mellom ulike grupper som  trenger bevilgninger</a:t>
            </a:r>
          </a:p>
          <a:p>
            <a:pPr marL="0" indent="0">
              <a:buNone/>
            </a:pPr>
            <a:r>
              <a:rPr lang="nb-NO" dirty="0"/>
              <a:t>   </a:t>
            </a:r>
          </a:p>
        </p:txBody>
      </p:sp>
      <p:pic>
        <p:nvPicPr>
          <p:cNvPr id="2052" name="Picture 4" descr="Pengesekk Emoji 💰">
            <a:extLst>
              <a:ext uri="{FF2B5EF4-FFF2-40B4-BE49-F238E27FC236}">
                <a16:creationId xmlns:a16="http://schemas.microsoft.com/office/drawing/2014/main" id="{D18AD776-78DC-48AE-A853-1FA684C4CC0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8200417" y="1582164"/>
            <a:ext cx="3414409" cy="483826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a:extLst>
              <a:ext uri="{FF2B5EF4-FFF2-40B4-BE49-F238E27FC236}">
                <a16:creationId xmlns:a16="http://schemas.microsoft.com/office/drawing/2014/main" id="{1C22A5C1-D9BE-443B-8616-274A29738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363031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a:xfrm>
            <a:off x="594360" y="1954814"/>
            <a:ext cx="4352315" cy="2948371"/>
          </a:xfrm>
        </p:spPr>
        <p:txBody>
          <a:bodyPr>
            <a:normAutofit fontScale="90000"/>
          </a:bodyPr>
          <a:lstStyle/>
          <a:p>
            <a:r>
              <a:rPr lang="nb-NO" sz="4000" dirty="0"/>
              <a:t>Fylkesforeningene kan være en lokal samarbeidspart for politikere og beslutningstakere, og en «vaktbikkje»!</a:t>
            </a:r>
            <a:br>
              <a:rPr lang="nb-NO" sz="4000" dirty="0"/>
            </a:br>
            <a:endParaRPr lang="nb-NO" sz="3700" dirty="0"/>
          </a:p>
        </p:txBody>
      </p:sp>
      <p:pic>
        <p:nvPicPr>
          <p:cNvPr id="6" name="Picture 2" descr="Bakrunner : Saint Bernard, St Bernard, Tønne, virveldyr, hund som pattedyr,  hund krysninger, hunderase, munnkurv, Moskva vaktbikkje 1920x1200 -  CoolWallpapers - 564067 - Bakgrunnsbilder - WallHere">
            <a:extLst>
              <a:ext uri="{FF2B5EF4-FFF2-40B4-BE49-F238E27FC236}">
                <a16:creationId xmlns:a16="http://schemas.microsoft.com/office/drawing/2014/main" id="{EE3D774C-92BC-4E92-8F65-0370314469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4259" y="1616288"/>
            <a:ext cx="5649810" cy="3286897"/>
          </a:xfrm>
          <a:prstGeom prst="rect">
            <a:avLst/>
          </a:prstGeom>
          <a:noFill/>
          <a:extLst>
            <a:ext uri="{909E8E84-426E-40DD-AFC4-6F175D3DCCD1}">
              <a14:hiddenFill xmlns:a14="http://schemas.microsoft.com/office/drawing/2010/main">
                <a:solidFill>
                  <a:srgbClr val="FFFFFF"/>
                </a:solidFill>
              </a14:hiddenFill>
            </a:ext>
          </a:extLst>
        </p:spPr>
      </p:pic>
      <p:sp>
        <p:nvSpPr>
          <p:cNvPr id="10" name="Plassholder for innhold 9">
            <a:extLst>
              <a:ext uri="{FF2B5EF4-FFF2-40B4-BE49-F238E27FC236}">
                <a16:creationId xmlns:a16="http://schemas.microsoft.com/office/drawing/2014/main" id="{9875F9B4-9821-4A5D-8CF6-1BB249CC63DD}"/>
              </a:ext>
            </a:extLst>
          </p:cNvPr>
          <p:cNvSpPr>
            <a:spLocks noGrp="1"/>
          </p:cNvSpPr>
          <p:nvPr>
            <p:ph idx="1"/>
          </p:nvPr>
        </p:nvSpPr>
        <p:spPr>
          <a:xfrm>
            <a:off x="731519" y="4099034"/>
            <a:ext cx="10785191" cy="2196771"/>
          </a:xfrm>
        </p:spPr>
        <p:txBody>
          <a:bodyPr anchor="ctr">
            <a:normAutofit/>
          </a:bodyPr>
          <a:lstStyle/>
          <a:p>
            <a:pPr marL="0" indent="0">
              <a:buNone/>
            </a:pPr>
            <a:r>
              <a:rPr lang="nb-NO" sz="2000" dirty="0"/>
              <a:t> </a:t>
            </a:r>
          </a:p>
          <a:p>
            <a:pPr marL="0" indent="0">
              <a:buNone/>
            </a:pPr>
            <a:r>
              <a:rPr lang="nb-NO" sz="2000" dirty="0"/>
              <a:t>     </a:t>
            </a:r>
          </a:p>
          <a:p>
            <a:pPr marL="0" indent="0">
              <a:buNone/>
            </a:pPr>
            <a:endParaRPr lang="nb-NO" sz="2000" dirty="0"/>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a:xfrm>
            <a:off x="594360" y="6492874"/>
            <a:ext cx="2743200" cy="365125"/>
          </a:xfrm>
        </p:spPr>
        <p:txBody>
          <a:bodyPr>
            <a:normAutofit/>
          </a:bodyPr>
          <a:lstStyle/>
          <a:p>
            <a:pPr>
              <a:spcAft>
                <a:spcPts val="600"/>
              </a:spcAft>
            </a:pPr>
            <a:fld id="{BDF3F974-6982-409E-BDE8-AF1F4548C0C8}" type="datetime1">
              <a:rPr lang="nb-NO">
                <a:solidFill>
                  <a:schemeClr val="bg1"/>
                </a:solidFill>
              </a:rPr>
              <a:pPr>
                <a:spcAft>
                  <a:spcPts val="600"/>
                </a:spcAft>
              </a:pPr>
              <a:t>17.03.2021</a:t>
            </a:fld>
            <a:endParaRPr lang="nb-NO" dirty="0">
              <a:solidFill>
                <a:schemeClr val="bg1"/>
              </a:solidFill>
            </a:endParaRPr>
          </a:p>
        </p:txBody>
      </p:sp>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pic>
        <p:nvPicPr>
          <p:cNvPr id="42" name="Bilde 41">
            <a:extLst>
              <a:ext uri="{FF2B5EF4-FFF2-40B4-BE49-F238E27FC236}">
                <a16:creationId xmlns:a16="http://schemas.microsoft.com/office/drawing/2014/main" id="{AD96A0EB-D483-4632-8C48-3C0B8C8E6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81674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8297E-06F3-40CD-B7F7-EA2DDA2D0BB4}"/>
              </a:ext>
            </a:extLst>
          </p:cNvPr>
          <p:cNvSpPr>
            <a:spLocks noGrp="1"/>
          </p:cNvSpPr>
          <p:nvPr>
            <p:ph type="title"/>
          </p:nvPr>
        </p:nvSpPr>
        <p:spPr>
          <a:xfrm>
            <a:off x="762001" y="355600"/>
            <a:ext cx="10515600" cy="1325563"/>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Barnevernsreformen</a:t>
            </a:r>
          </a:p>
        </p:txBody>
      </p:sp>
      <p:sp>
        <p:nvSpPr>
          <p:cNvPr id="7" name="Plassholder for tekst 6">
            <a:extLst>
              <a:ext uri="{FF2B5EF4-FFF2-40B4-BE49-F238E27FC236}">
                <a16:creationId xmlns:a16="http://schemas.microsoft.com/office/drawing/2014/main" id="{316822B8-A3F0-4012-A4F0-270B7302E979}"/>
              </a:ext>
            </a:extLst>
          </p:cNvPr>
          <p:cNvSpPr>
            <a:spLocks noGrp="1"/>
          </p:cNvSpPr>
          <p:nvPr>
            <p:ph type="body" idx="1"/>
          </p:nvPr>
        </p:nvSpPr>
        <p:spPr/>
        <p:txBody>
          <a:bodyPr/>
          <a:lstStyle/>
          <a:p>
            <a:r>
              <a:rPr lang="nb-NO" dirty="0"/>
              <a:t>Begrunnelse </a:t>
            </a:r>
          </a:p>
        </p:txBody>
      </p:sp>
      <p:sp>
        <p:nvSpPr>
          <p:cNvPr id="10" name="Plassholder for innhold 9">
            <a:extLst>
              <a:ext uri="{FF2B5EF4-FFF2-40B4-BE49-F238E27FC236}">
                <a16:creationId xmlns:a16="http://schemas.microsoft.com/office/drawing/2014/main" id="{98675BD2-02A7-458C-8A0C-C4B01691642A}"/>
              </a:ext>
            </a:extLst>
          </p:cNvPr>
          <p:cNvSpPr>
            <a:spLocks noGrp="1"/>
          </p:cNvSpPr>
          <p:nvPr>
            <p:ph sz="half" idx="2"/>
          </p:nvPr>
        </p:nvSpPr>
        <p:spPr/>
        <p:txBody>
          <a:bodyPr>
            <a:normAutofit/>
          </a:bodyPr>
          <a:lstStyle/>
          <a:p>
            <a:pPr>
              <a:buFont typeface="Wingdings" panose="05000000000000000000" pitchFamily="2" charset="2"/>
              <a:buChar char="ü"/>
            </a:pPr>
            <a:r>
              <a:rPr lang="nb-NO" dirty="0">
                <a:hlinkClick r:id="rId2"/>
              </a:rPr>
              <a:t>Det er uheldig at ansvar for barnevernet er delt mellom stat og kommune – risiko for uklare ansvarsforhold </a:t>
            </a:r>
          </a:p>
          <a:p>
            <a:pPr>
              <a:buFont typeface="Wingdings" panose="05000000000000000000" pitchFamily="2" charset="2"/>
              <a:buChar char="ü"/>
            </a:pPr>
            <a:r>
              <a:rPr lang="nb-NO" dirty="0">
                <a:hlinkClick r:id="rId2"/>
              </a:rPr>
              <a:t>Uklare ansvarsforhold kan ramme tilbudet til barna</a:t>
            </a:r>
          </a:p>
          <a:p>
            <a:pPr>
              <a:buFont typeface="Wingdings" panose="05000000000000000000" pitchFamily="2" charset="2"/>
              <a:buChar char="ü"/>
            </a:pPr>
            <a:r>
              <a:rPr lang="nb-NO" dirty="0">
                <a:hlinkClick r:id="rId2"/>
              </a:rPr>
              <a:t>Beslutninger tas for langt fra de det gjelder</a:t>
            </a:r>
          </a:p>
          <a:p>
            <a:pPr>
              <a:buFont typeface="Wingdings" panose="05000000000000000000" pitchFamily="2" charset="2"/>
              <a:buChar char="ü"/>
            </a:pPr>
            <a:endParaRPr lang="nb-NO" dirty="0">
              <a:hlinkClick r:id="rId2"/>
            </a:endParaRPr>
          </a:p>
          <a:p>
            <a:endParaRPr lang="nb-NO" dirty="0"/>
          </a:p>
        </p:txBody>
      </p:sp>
      <p:sp>
        <p:nvSpPr>
          <p:cNvPr id="11" name="Plassholder for tekst 10">
            <a:extLst>
              <a:ext uri="{FF2B5EF4-FFF2-40B4-BE49-F238E27FC236}">
                <a16:creationId xmlns:a16="http://schemas.microsoft.com/office/drawing/2014/main" id="{682FA4E4-C257-462B-B68E-170B90028FA2}"/>
              </a:ext>
            </a:extLst>
          </p:cNvPr>
          <p:cNvSpPr>
            <a:spLocks noGrp="1"/>
          </p:cNvSpPr>
          <p:nvPr>
            <p:ph type="body" sz="quarter" idx="3"/>
          </p:nvPr>
        </p:nvSpPr>
        <p:spPr/>
        <p:txBody>
          <a:bodyPr/>
          <a:lstStyle/>
          <a:p>
            <a:r>
              <a:rPr lang="nb-NO" dirty="0"/>
              <a:t>Hva man ønsker oppnå</a:t>
            </a:r>
          </a:p>
        </p:txBody>
      </p:sp>
      <p:sp>
        <p:nvSpPr>
          <p:cNvPr id="12" name="Plassholder for innhold 11">
            <a:extLst>
              <a:ext uri="{FF2B5EF4-FFF2-40B4-BE49-F238E27FC236}">
                <a16:creationId xmlns:a16="http://schemas.microsoft.com/office/drawing/2014/main" id="{AB87379E-AC4B-47F1-B1A2-7C33216A4D66}"/>
              </a:ext>
            </a:extLst>
          </p:cNvPr>
          <p:cNvSpPr>
            <a:spLocks noGrp="1"/>
          </p:cNvSpPr>
          <p:nvPr>
            <p:ph sz="quarter" idx="4"/>
          </p:nvPr>
        </p:nvSpPr>
        <p:spPr/>
        <p:txBody>
          <a:bodyPr>
            <a:normAutofit/>
          </a:bodyPr>
          <a:lstStyle/>
          <a:p>
            <a:r>
              <a:rPr lang="nb-NO" dirty="0"/>
              <a:t>Økt faglig og økonomisk ansvar vil bidra til bedre ressursutnyttelse og økt effektivitet</a:t>
            </a:r>
          </a:p>
          <a:p>
            <a:r>
              <a:rPr lang="nb-NO" dirty="0"/>
              <a:t>Når kommunen selv betaler og er nærmest de det gjelder, kan de organisere tidlig innsats og vite hvordan pengene blir best utnyttet</a:t>
            </a:r>
          </a:p>
        </p:txBody>
      </p:sp>
      <p:sp>
        <p:nvSpPr>
          <p:cNvPr id="3" name="Plassholder for dato 2">
            <a:extLst>
              <a:ext uri="{FF2B5EF4-FFF2-40B4-BE49-F238E27FC236}">
                <a16:creationId xmlns:a16="http://schemas.microsoft.com/office/drawing/2014/main" id="{FC4311BB-A3A6-40EF-A0EA-82624E82F4EF}"/>
              </a:ext>
            </a:extLst>
          </p:cNvPr>
          <p:cNvSpPr>
            <a:spLocks noGrp="1"/>
          </p:cNvSpPr>
          <p:nvPr>
            <p:ph type="dt" sz="half" idx="10"/>
          </p:nvPr>
        </p:nvSpPr>
        <p:spPr/>
        <p:txBody>
          <a:bodyPr vert="horz" lIns="91440" tIns="45720" rIns="91440" bIns="45720" rtlCol="0" anchor="ctr">
            <a:normAutofit/>
          </a:bodyPr>
          <a:lstStyle/>
          <a:p>
            <a:pPr>
              <a:spcAft>
                <a:spcPts val="600"/>
              </a:spcAft>
            </a:pPr>
            <a:fld id="{21881BCD-4AE8-4B30-8235-17AB10D283CD}" type="datetime1">
              <a:rPr lang="en-US" smtClean="0"/>
              <a:pPr>
                <a:spcAft>
                  <a:spcPts val="600"/>
                </a:spcAft>
              </a:pPr>
              <a:t>3/17/2021</a:t>
            </a:fld>
            <a:endParaRPr lang="en-US" dirty="0"/>
          </a:p>
        </p:txBody>
      </p:sp>
      <p:pic>
        <p:nvPicPr>
          <p:cNvPr id="6" name="Bilde 5">
            <a:extLst>
              <a:ext uri="{FF2B5EF4-FFF2-40B4-BE49-F238E27FC236}">
                <a16:creationId xmlns:a16="http://schemas.microsoft.com/office/drawing/2014/main" id="{0E08030A-18C3-4D38-8606-755B377C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4" name="AutoShape 2" descr="Valg">
            <a:extLst>
              <a:ext uri="{FF2B5EF4-FFF2-40B4-BE49-F238E27FC236}">
                <a16:creationId xmlns:a16="http://schemas.microsoft.com/office/drawing/2014/main" id="{1935DB3B-0CC4-4565-886B-3AA10B385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5" name="AutoShape 4" descr="Valg">
            <a:extLst>
              <a:ext uri="{FF2B5EF4-FFF2-40B4-BE49-F238E27FC236}">
                <a16:creationId xmlns:a16="http://schemas.microsoft.com/office/drawing/2014/main" id="{AAC367B6-5A53-44BE-8E96-6F65464CEBB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8" name="AutoShape 6" descr="Valg">
            <a:extLst>
              <a:ext uri="{FF2B5EF4-FFF2-40B4-BE49-F238E27FC236}">
                <a16:creationId xmlns:a16="http://schemas.microsoft.com/office/drawing/2014/main" id="{AD72A076-78AF-4E11-A767-0284F53CB0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pic>
        <p:nvPicPr>
          <p:cNvPr id="13" name="Bilde 12">
            <a:extLst>
              <a:ext uri="{FF2B5EF4-FFF2-40B4-BE49-F238E27FC236}">
                <a16:creationId xmlns:a16="http://schemas.microsoft.com/office/drawing/2014/main" id="{26255347-8EE2-4411-8A13-D44D363D2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68729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CEB0429-FCF5-4C9E-AB96-22795C370EDE}"/>
              </a:ext>
            </a:extLst>
          </p:cNvPr>
          <p:cNvSpPr>
            <a:spLocks noGrp="1"/>
          </p:cNvSpPr>
          <p:nvPr>
            <p:ph type="title"/>
          </p:nvPr>
        </p:nvSpPr>
        <p:spPr/>
        <p:txBody>
          <a:bodyPr/>
          <a:lstStyle/>
          <a:p>
            <a:r>
              <a:rPr lang="nb-NO" dirty="0"/>
              <a:t>Mål for reformen : </a:t>
            </a:r>
          </a:p>
        </p:txBody>
      </p:sp>
      <p:sp>
        <p:nvSpPr>
          <p:cNvPr id="8" name="Plassholder for innhold 7">
            <a:extLst>
              <a:ext uri="{FF2B5EF4-FFF2-40B4-BE49-F238E27FC236}">
                <a16:creationId xmlns:a16="http://schemas.microsoft.com/office/drawing/2014/main" id="{65D98590-5342-40B3-A5F4-3C16D1476A55}"/>
              </a:ext>
            </a:extLst>
          </p:cNvPr>
          <p:cNvSpPr>
            <a:spLocks noGrp="1"/>
          </p:cNvSpPr>
          <p:nvPr>
            <p:ph idx="1"/>
          </p:nvPr>
        </p:nvSpPr>
        <p:spPr/>
        <p:txBody>
          <a:bodyPr>
            <a:normAutofit/>
          </a:bodyPr>
          <a:lstStyle/>
          <a:p>
            <a:r>
              <a:rPr lang="nb-NO" dirty="0"/>
              <a:t>forebygge mer og ivareta tidlig innsats-utsatte barn og familier skal få tidligere hjelp</a:t>
            </a:r>
          </a:p>
          <a:p>
            <a:r>
              <a:rPr lang="nb-NO" dirty="0"/>
              <a:t>Kommunene skal få styrket og helhetlig ansvar og mer frihet </a:t>
            </a:r>
          </a:p>
          <a:p>
            <a:r>
              <a:rPr lang="nb-NO" dirty="0"/>
              <a:t>Bruke familie og nettverk mer</a:t>
            </a:r>
          </a:p>
          <a:p>
            <a:r>
              <a:rPr lang="nb-NO" dirty="0"/>
              <a:t>Mer tilpassede tjenester, og mer effektiv ressursbruk</a:t>
            </a:r>
          </a:p>
          <a:p>
            <a:r>
              <a:rPr lang="nb-NO" dirty="0"/>
              <a:t>Styrke kompetansen i barnevernet gjennom kompetansetiltak rettet mot kommunene</a:t>
            </a:r>
          </a:p>
          <a:p>
            <a:r>
              <a:rPr lang="nb-NO" dirty="0"/>
              <a:t>Øke samarbeidet mellom tjenestene i kommunene </a:t>
            </a:r>
          </a:p>
          <a:p>
            <a:r>
              <a:rPr lang="nb-NO" dirty="0"/>
              <a:t>Tydeliggjøre oppgavene til det statlige barnevernet</a:t>
            </a:r>
          </a:p>
          <a:p>
            <a:endParaRPr lang="nb-NO" dirty="0"/>
          </a:p>
        </p:txBody>
      </p:sp>
      <p:pic>
        <p:nvPicPr>
          <p:cNvPr id="10" name="Bilde 9">
            <a:extLst>
              <a:ext uri="{FF2B5EF4-FFF2-40B4-BE49-F238E27FC236}">
                <a16:creationId xmlns:a16="http://schemas.microsoft.com/office/drawing/2014/main" id="{DB7174A5-07B8-44D7-950B-C460AD4DE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103693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7F317-6B77-4D73-95C4-51DC07BF0622}"/>
              </a:ext>
            </a:extLst>
          </p:cNvPr>
          <p:cNvSpPr>
            <a:spLocks noGrp="1"/>
          </p:cNvSpPr>
          <p:nvPr>
            <p:ph type="title"/>
          </p:nvPr>
        </p:nvSpPr>
        <p:spPr>
          <a:xfrm>
            <a:off x="904973" y="710119"/>
            <a:ext cx="9002987" cy="1143000"/>
          </a:xfrm>
        </p:spPr>
        <p:txBody>
          <a:bodyPr>
            <a:normAutofit fontScale="90000"/>
          </a:bodyPr>
          <a:lstStyle/>
          <a:p>
            <a:r>
              <a:rPr lang="nb-NO" dirty="0"/>
              <a:t>Barnevernreformen – hva betyr den for fosterhjem?</a:t>
            </a:r>
          </a:p>
        </p:txBody>
      </p:sp>
      <p:sp>
        <p:nvSpPr>
          <p:cNvPr id="5" name="Plassholder for innhold 4">
            <a:extLst>
              <a:ext uri="{FF2B5EF4-FFF2-40B4-BE49-F238E27FC236}">
                <a16:creationId xmlns:a16="http://schemas.microsoft.com/office/drawing/2014/main" id="{AF01CC89-A3A5-4B33-89C2-C1ADB11BFCAD}"/>
              </a:ext>
            </a:extLst>
          </p:cNvPr>
          <p:cNvSpPr>
            <a:spLocks noGrp="1"/>
          </p:cNvSpPr>
          <p:nvPr>
            <p:ph idx="1"/>
          </p:nvPr>
        </p:nvSpPr>
        <p:spPr>
          <a:xfrm>
            <a:off x="763960" y="2337685"/>
            <a:ext cx="10515600" cy="4351338"/>
          </a:xfrm>
        </p:spPr>
        <p:txBody>
          <a:bodyPr/>
          <a:lstStyle/>
          <a:p>
            <a:pPr>
              <a:buFont typeface="Wingdings" panose="05000000000000000000" pitchFamily="2" charset="2"/>
              <a:buChar char="Ø"/>
            </a:pPr>
            <a:r>
              <a:rPr lang="nb-NO" sz="2000" b="1" dirty="0">
                <a:solidFill>
                  <a:schemeClr val="accent1">
                    <a:lumMod val="50000"/>
                  </a:schemeClr>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Bufetats betalingsansvar for ordinære fosterhjem (refusjonsordningen) oppheves</a:t>
            </a:r>
            <a:endParaRPr lang="nb-NO" sz="2000" b="1" dirty="0">
              <a:solidFill>
                <a:schemeClr val="accent1">
                  <a:lumMod val="50000"/>
                </a:schemeClr>
              </a:solidFill>
              <a:latin typeface="Calibri" panose="020F0502020204030204" pitchFamily="34" charset="0"/>
              <a:ea typeface="Calibri" panose="020F0502020204030204" pitchFamily="34" charset="0"/>
            </a:endParaRPr>
          </a:p>
          <a:p>
            <a:pPr marL="457200" lvl="1" indent="0">
              <a:lnSpc>
                <a:spcPct val="150000"/>
              </a:lnSpc>
              <a:buNone/>
            </a:pPr>
            <a:r>
              <a:rPr lang="nb-NO" sz="2000" dirty="0">
                <a:solidFill>
                  <a:srgbClr val="212529"/>
                </a:solidFill>
                <a:ea typeface="Calibri" panose="020F0502020204030204" pitchFamily="34" charset="0"/>
              </a:rPr>
              <a:t>I dag har Bufetat medfinansieringsansvar for fosterhjem som må forsterkes. Kommunen betaler selv utgifter opp til en fastsatt sats, og det fosterhjemmet koster utover denne satsen kan de søke Bufetat om refusjon for. </a:t>
            </a:r>
          </a:p>
          <a:p>
            <a:pPr marL="457200" lvl="1" indent="0">
              <a:lnSpc>
                <a:spcPct val="150000"/>
              </a:lnSpc>
              <a:buNone/>
            </a:pPr>
            <a:r>
              <a:rPr lang="nb-NO" sz="2000" dirty="0">
                <a:solidFill>
                  <a:srgbClr val="FF0000"/>
                </a:solidFill>
                <a:ea typeface="Calibri" panose="020F0502020204030204" pitchFamily="34" charset="0"/>
              </a:rPr>
              <a:t>Refusjonsordningen avvikles som følge av reformen, og kommunen får fullt finansieringsansvar for ordinære fosterhjem. </a:t>
            </a:r>
          </a:p>
          <a:p>
            <a:pPr marL="457200" lvl="1" indent="0">
              <a:lnSpc>
                <a:spcPct val="150000"/>
              </a:lnSpc>
              <a:buNone/>
            </a:pPr>
            <a:r>
              <a:rPr lang="nb-NO" sz="2000" dirty="0">
                <a:solidFill>
                  <a:srgbClr val="FF0000"/>
                </a:solidFill>
                <a:ea typeface="Calibri" panose="020F0502020204030204" pitchFamily="34" charset="0"/>
              </a:rPr>
              <a:t> Kommunen må også betale høyere egenandel ved bruk av statlige tiltak.</a:t>
            </a:r>
          </a:p>
          <a:p>
            <a:endParaRPr lang="nb-NO" dirty="0"/>
          </a:p>
        </p:txBody>
      </p:sp>
      <p:pic>
        <p:nvPicPr>
          <p:cNvPr id="4" name="Bilde 3">
            <a:extLst>
              <a:ext uri="{FF2B5EF4-FFF2-40B4-BE49-F238E27FC236}">
                <a16:creationId xmlns:a16="http://schemas.microsoft.com/office/drawing/2014/main" id="{CB908764-2091-4D45-B671-58D104213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8905" y="244392"/>
            <a:ext cx="789477" cy="789477"/>
          </a:xfrm>
          <a:prstGeom prst="rect">
            <a:avLst/>
          </a:prstGeom>
        </p:spPr>
      </p:pic>
    </p:spTree>
    <p:extLst>
      <p:ext uri="{BB962C8B-B14F-4D97-AF65-F5344CB8AC3E}">
        <p14:creationId xmlns:p14="http://schemas.microsoft.com/office/powerpoint/2010/main" val="361959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7F317-6B77-4D73-95C4-51DC07BF0622}"/>
              </a:ext>
            </a:extLst>
          </p:cNvPr>
          <p:cNvSpPr>
            <a:spLocks noGrp="1"/>
          </p:cNvSpPr>
          <p:nvPr>
            <p:ph type="title"/>
          </p:nvPr>
        </p:nvSpPr>
        <p:spPr/>
        <p:txBody>
          <a:bodyPr/>
          <a:lstStyle/>
          <a:p>
            <a:r>
              <a:rPr lang="nb-NO" dirty="0"/>
              <a:t>Barnevernreformen – hva betyr den for fosterhjem?</a:t>
            </a:r>
          </a:p>
        </p:txBody>
      </p:sp>
      <p:sp>
        <p:nvSpPr>
          <p:cNvPr id="6" name="Plassholder for innhold 5">
            <a:extLst>
              <a:ext uri="{FF2B5EF4-FFF2-40B4-BE49-F238E27FC236}">
                <a16:creationId xmlns:a16="http://schemas.microsoft.com/office/drawing/2014/main" id="{45091DF2-5D97-440D-A956-9D6CF36534BD}"/>
              </a:ext>
            </a:extLst>
          </p:cNvPr>
          <p:cNvSpPr>
            <a:spLocks noGrp="1"/>
          </p:cNvSpPr>
          <p:nvPr>
            <p:ph idx="1"/>
          </p:nvPr>
        </p:nvSpPr>
        <p:spPr>
          <a:xfrm>
            <a:off x="748645" y="1886836"/>
            <a:ext cx="10120459" cy="4616152"/>
          </a:xfrm>
        </p:spPr>
        <p:txBody>
          <a:bodyPr/>
          <a:lstStyle/>
          <a:p>
            <a:pPr>
              <a:buFont typeface="Wingdings" panose="05000000000000000000" pitchFamily="2" charset="2"/>
              <a:buChar char="Ø"/>
            </a:pPr>
            <a:r>
              <a:rPr lang="nb-NO" sz="2000" b="1" dirty="0">
                <a:solidFill>
                  <a:schemeClr val="accent1">
                    <a:lumMod val="50000"/>
                  </a:schemeClr>
                </a:solidFill>
                <a:hlinkClick r:id="rId3">
                  <a:extLst>
                    <a:ext uri="{A12FA001-AC4F-418D-AE19-62706E023703}">
                      <ahyp:hlinkClr xmlns:ahyp="http://schemas.microsoft.com/office/drawing/2018/hyperlinkcolor" val="tx"/>
                    </a:ext>
                  </a:extLst>
                </a:hlinkClick>
              </a:rPr>
              <a:t>Kommunen får et helhetlig ansvar for oppfølging og veiledning av fosterhjemmet (fra 2022)</a:t>
            </a:r>
            <a:endParaRPr lang="nb-NO" sz="2000" b="1" dirty="0">
              <a:solidFill>
                <a:schemeClr val="accent1">
                  <a:lumMod val="50000"/>
                </a:schemeClr>
              </a:solidFill>
            </a:endParaRPr>
          </a:p>
          <a:p>
            <a:pPr marL="400050" lvl="1" indent="0">
              <a:lnSpc>
                <a:spcPct val="150000"/>
              </a:lnSpc>
              <a:buNone/>
            </a:pPr>
            <a:endParaRPr lang="nb-NO" sz="1600" dirty="0"/>
          </a:p>
          <a:p>
            <a:pPr marL="400050" lvl="1" indent="0">
              <a:lnSpc>
                <a:spcPct val="150000"/>
              </a:lnSpc>
              <a:buNone/>
            </a:pPr>
            <a:r>
              <a:rPr lang="nb-NO" sz="1600" dirty="0"/>
              <a:t>Fra 2022 vil kommunen ha ansvar for all veiledning og oppfølging etter at barnet har flyttet inn i fosterhjemmet. </a:t>
            </a:r>
          </a:p>
          <a:p>
            <a:pPr marL="400050" lvl="1" indent="0">
              <a:lnSpc>
                <a:spcPct val="150000"/>
              </a:lnSpc>
              <a:buNone/>
            </a:pPr>
            <a:r>
              <a:rPr lang="nb-NO" sz="1600" dirty="0"/>
              <a:t>Det betyr at Bufetat ikke lenger har ansvar for generell veiledning, og da ikke lenger tilbyr gruppeveiledning til alle fosterhjem det første året etter at barnet har flyttet inn i fosterhjemmet. </a:t>
            </a:r>
          </a:p>
          <a:p>
            <a:pPr marL="400050" lvl="1" indent="0">
              <a:lnSpc>
                <a:spcPct val="150000"/>
              </a:lnSpc>
              <a:buNone/>
            </a:pPr>
            <a:r>
              <a:rPr lang="nb-NO" sz="1600" dirty="0"/>
              <a:t>Bufetat skal fortsatt ha ansvar for at fosterhjem får grunnleggende opplæring.</a:t>
            </a:r>
          </a:p>
          <a:p>
            <a:pPr marL="0" indent="0">
              <a:buNone/>
            </a:pPr>
            <a:endParaRPr lang="nb-NO" dirty="0"/>
          </a:p>
        </p:txBody>
      </p:sp>
      <p:pic>
        <p:nvPicPr>
          <p:cNvPr id="4" name="Bilde 3">
            <a:extLst>
              <a:ext uri="{FF2B5EF4-FFF2-40B4-BE49-F238E27FC236}">
                <a16:creationId xmlns:a16="http://schemas.microsoft.com/office/drawing/2014/main" id="{CB908764-2091-4D45-B671-58D104213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9104" y="238429"/>
            <a:ext cx="789477" cy="789477"/>
          </a:xfrm>
          <a:prstGeom prst="rect">
            <a:avLst/>
          </a:prstGeom>
        </p:spPr>
      </p:pic>
    </p:spTree>
    <p:extLst>
      <p:ext uri="{BB962C8B-B14F-4D97-AF65-F5344CB8AC3E}">
        <p14:creationId xmlns:p14="http://schemas.microsoft.com/office/powerpoint/2010/main" val="324859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7F317-6B77-4D73-95C4-51DC07BF0622}"/>
              </a:ext>
            </a:extLst>
          </p:cNvPr>
          <p:cNvSpPr>
            <a:spLocks noGrp="1"/>
          </p:cNvSpPr>
          <p:nvPr>
            <p:ph type="title"/>
          </p:nvPr>
        </p:nvSpPr>
        <p:spPr/>
        <p:txBody>
          <a:bodyPr/>
          <a:lstStyle/>
          <a:p>
            <a:r>
              <a:rPr lang="nb-NO" dirty="0"/>
              <a:t>Barnevernreformen – hva betyr den for fosterhjem?</a:t>
            </a:r>
          </a:p>
        </p:txBody>
      </p:sp>
      <p:sp>
        <p:nvSpPr>
          <p:cNvPr id="6" name="Plassholder for innhold 5">
            <a:extLst>
              <a:ext uri="{FF2B5EF4-FFF2-40B4-BE49-F238E27FC236}">
                <a16:creationId xmlns:a16="http://schemas.microsoft.com/office/drawing/2014/main" id="{45091DF2-5D97-440D-A956-9D6CF36534BD}"/>
              </a:ext>
            </a:extLst>
          </p:cNvPr>
          <p:cNvSpPr>
            <a:spLocks noGrp="1"/>
          </p:cNvSpPr>
          <p:nvPr>
            <p:ph idx="1"/>
          </p:nvPr>
        </p:nvSpPr>
        <p:spPr>
          <a:xfrm>
            <a:off x="663803" y="1876723"/>
            <a:ext cx="9941351" cy="4616152"/>
          </a:xfrm>
        </p:spPr>
        <p:txBody>
          <a:bodyPr/>
          <a:lstStyle/>
          <a:p>
            <a:pPr>
              <a:buFont typeface="Wingdings" panose="05000000000000000000" pitchFamily="2" charset="2"/>
              <a:buChar char="Ø"/>
            </a:pPr>
            <a:r>
              <a:rPr lang="nb-NO" sz="2000" b="1" dirty="0">
                <a:solidFill>
                  <a:schemeClr val="accent1">
                    <a:lumMod val="50000"/>
                  </a:schemeClr>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Samlet ansvar for valg og godkjenning av fosterhjem i én kommune (omsorgskommunen) (fra 2022)</a:t>
            </a:r>
            <a:endParaRPr lang="nb-NO" sz="2000" b="1" dirty="0">
              <a:solidFill>
                <a:schemeClr val="accent1">
                  <a:lumMod val="50000"/>
                </a:schemeClr>
              </a:solidFill>
              <a:latin typeface="Calibri" panose="020F0502020204030204" pitchFamily="34" charset="0"/>
              <a:ea typeface="Calibri" panose="020F0502020204030204" pitchFamily="34" charset="0"/>
            </a:endParaRPr>
          </a:p>
          <a:p>
            <a:pPr marL="400050" lvl="1" indent="0">
              <a:lnSpc>
                <a:spcPct val="150000"/>
              </a:lnSpc>
              <a:buNone/>
            </a:pPr>
            <a:endParaRPr lang="nb-NO" sz="1800" dirty="0">
              <a:solidFill>
                <a:srgbClr val="212529"/>
              </a:solidFill>
              <a:latin typeface="Times New Roman" panose="02020603050405020304" pitchFamily="18" charset="0"/>
              <a:ea typeface="Calibri" panose="020F0502020204030204" pitchFamily="34" charset="0"/>
            </a:endParaRPr>
          </a:p>
          <a:p>
            <a:pPr marL="400050" lvl="1" indent="0">
              <a:lnSpc>
                <a:spcPct val="150000"/>
              </a:lnSpc>
              <a:buNone/>
            </a:pPr>
            <a:r>
              <a:rPr lang="nb-NO" sz="1800" dirty="0">
                <a:solidFill>
                  <a:srgbClr val="212529"/>
                </a:solidFill>
                <a:latin typeface="Times New Roman" panose="02020603050405020304" pitchFamily="18" charset="0"/>
                <a:ea typeface="Calibri" panose="020F0502020204030204" pitchFamily="34" charset="0"/>
              </a:rPr>
              <a:t>I dag er det omsorgskommunen (der barnet bor fra før) som har ansvar for valg av fosterhjem, mens det er fosterhjemskommunen (det fosterhjemmet ligger) som har ansvaret for godkjenning av fosterhjemmet. Ansvaret er derfor ofte delt mellom to kommuner. Som følge av barnevernsreformen skal ansvaret for både valg og godkjenning av fosterhjem samles hos omsorgskommunen.</a:t>
            </a:r>
            <a:endParaRPr lang="nb-NO" sz="1800" dirty="0">
              <a:latin typeface="Calibri" panose="020F0502020204030204" pitchFamily="34" charset="0"/>
              <a:ea typeface="Calibri" panose="020F0502020204030204" pitchFamily="34" charset="0"/>
            </a:endParaRPr>
          </a:p>
          <a:p>
            <a:pPr marL="0" indent="0">
              <a:buNone/>
            </a:pPr>
            <a:endParaRPr lang="nb-NO" dirty="0"/>
          </a:p>
        </p:txBody>
      </p:sp>
      <p:pic>
        <p:nvPicPr>
          <p:cNvPr id="4" name="Bilde 3">
            <a:extLst>
              <a:ext uri="{FF2B5EF4-FFF2-40B4-BE49-F238E27FC236}">
                <a16:creationId xmlns:a16="http://schemas.microsoft.com/office/drawing/2014/main" id="{CB908764-2091-4D45-B671-58D104213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6038" y="179090"/>
            <a:ext cx="789477" cy="789477"/>
          </a:xfrm>
          <a:prstGeom prst="rect">
            <a:avLst/>
          </a:prstGeom>
        </p:spPr>
      </p:pic>
    </p:spTree>
    <p:extLst>
      <p:ext uri="{BB962C8B-B14F-4D97-AF65-F5344CB8AC3E}">
        <p14:creationId xmlns:p14="http://schemas.microsoft.com/office/powerpoint/2010/main" val="127193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p:txBody>
          <a:bodyPr/>
          <a:lstStyle/>
          <a:p>
            <a:r>
              <a:rPr lang="nb-NO" b="0" i="0" dirty="0">
                <a:solidFill>
                  <a:srgbClr val="383838"/>
                </a:solidFill>
                <a:effectLst/>
                <a:latin typeface="open sans" panose="020B0606030504020204" pitchFamily="34" charset="0"/>
              </a:rPr>
              <a:t>Program og praktikaliteter</a:t>
            </a:r>
            <a:endParaRPr lang="nb-NO" dirty="0"/>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17.03.2021</a:t>
            </a:fld>
            <a:endParaRPr lang="nb-NO" dirty="0"/>
          </a:p>
        </p:txBody>
      </p:sp>
      <p:sp>
        <p:nvSpPr>
          <p:cNvPr id="4" name="Plassholder for innhold 3">
            <a:extLst>
              <a:ext uri="{FF2B5EF4-FFF2-40B4-BE49-F238E27FC236}">
                <a16:creationId xmlns:a16="http://schemas.microsoft.com/office/drawing/2014/main" id="{B9BE2CB6-1D95-4667-B393-4A5E7AE161B1}"/>
              </a:ext>
            </a:extLst>
          </p:cNvPr>
          <p:cNvSpPr>
            <a:spLocks noGrp="1"/>
          </p:cNvSpPr>
          <p:nvPr>
            <p:ph idx="1"/>
          </p:nvPr>
        </p:nvSpPr>
        <p:spPr>
          <a:xfrm>
            <a:off x="838200" y="1825625"/>
            <a:ext cx="10515600" cy="4667250"/>
          </a:xfrm>
        </p:spPr>
        <p:txBody>
          <a:bodyPr>
            <a:normAutofit lnSpcReduction="10000"/>
          </a:bodyPr>
          <a:lstStyle/>
          <a:p>
            <a:pPr marL="0" indent="0">
              <a:buNone/>
            </a:pPr>
            <a:r>
              <a:rPr lang="nb-NO" sz="1800" dirty="0">
                <a:effectLst/>
                <a:latin typeface="Calibri" panose="020F0502020204030204" pitchFamily="34" charset="0"/>
                <a:ea typeface="Calibri" panose="020F0502020204030204" pitchFamily="34" charset="0"/>
              </a:rPr>
              <a:t>19.30 – 19.35 Velkommen og litt praktiske opplysninger v/ Lene</a:t>
            </a:r>
          </a:p>
          <a:p>
            <a:pPr marL="0" indent="0">
              <a:buNone/>
            </a:pPr>
            <a:r>
              <a:rPr lang="nb-NO" sz="1800" dirty="0">
                <a:effectLst/>
                <a:latin typeface="Calibri" panose="020F0502020204030204" pitchFamily="34" charset="0"/>
                <a:ea typeface="Calibri" panose="020F0502020204030204" pitchFamily="34" charset="0"/>
              </a:rPr>
              <a:t>19.35 – 19.55 Forankring av hvorfor vi skal jobbe med lokalt påvirkningsarbeid og gjennomgang av nye 	   	         nettressurser v/Tone</a:t>
            </a:r>
          </a:p>
          <a:p>
            <a:pPr marL="0" indent="0">
              <a:buNone/>
            </a:pPr>
            <a:r>
              <a:rPr lang="nb-NO" sz="1800" dirty="0">
                <a:effectLst/>
                <a:latin typeface="Calibri" panose="020F0502020204030204" pitchFamily="34" charset="0"/>
                <a:ea typeface="Calibri" panose="020F0502020204030204" pitchFamily="34" charset="0"/>
              </a:rPr>
              <a:t>19.55 – 20.15 Barnevernsreformen og kommunens økonomi v/ Marianne</a:t>
            </a:r>
          </a:p>
          <a:p>
            <a:pPr marL="0" indent="0">
              <a:buNone/>
            </a:pPr>
            <a:r>
              <a:rPr lang="nb-NO" sz="1800" dirty="0">
                <a:effectLst/>
                <a:latin typeface="Calibri" panose="020F0502020204030204" pitchFamily="34" charset="0"/>
                <a:ea typeface="Calibri" panose="020F0502020204030204" pitchFamily="34" charset="0"/>
              </a:rPr>
              <a:t>20.15 – 20.45 Dialog og diskusjon i grupper regionsvis – se utsendt mail med ny link til grupperom v/ Tone</a:t>
            </a:r>
          </a:p>
          <a:p>
            <a:pPr marL="0" indent="0">
              <a:buNone/>
            </a:pPr>
            <a:r>
              <a:rPr lang="nb-NO" sz="1800" dirty="0">
                <a:effectLst/>
                <a:latin typeface="Calibri" panose="020F0502020204030204" pitchFamily="34" charset="0"/>
                <a:ea typeface="Calibri" panose="020F0502020204030204" pitchFamily="34" charset="0"/>
              </a:rPr>
              <a:t>20.45 Tilbake i plenum –Hva kan det neste steget være i dette arbeidet, som du tar med deg som forslag inn til 		        neste styremøte? v/ Lene</a:t>
            </a:r>
          </a:p>
          <a:p>
            <a:pPr marL="0" indent="0">
              <a:buNone/>
            </a:pPr>
            <a:r>
              <a:rPr lang="nb-NO" sz="1800" dirty="0">
                <a:effectLst/>
                <a:latin typeface="Calibri" panose="020F0502020204030204" pitchFamily="34" charset="0"/>
                <a:ea typeface="Calibri" panose="020F0502020204030204" pitchFamily="34" charset="0"/>
              </a:rPr>
              <a:t> 21.00 Takk for nå og lykke til, bruk hverandre og bruk oss!</a:t>
            </a:r>
          </a:p>
          <a:p>
            <a:pPr marL="0" indent="0">
              <a:buNone/>
            </a:pPr>
            <a:endParaRPr lang="nb-NO" sz="1800" dirty="0">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Husk å mute mikrofonen din!</a:t>
            </a:r>
          </a:p>
          <a:p>
            <a:pPr marL="0" indent="0">
              <a:buNone/>
            </a:pPr>
            <a:r>
              <a:rPr lang="nb-NO" sz="1800" dirty="0">
                <a:latin typeface="Calibri" panose="020F0502020204030204" pitchFamily="34" charset="0"/>
                <a:ea typeface="Calibri" panose="020F0502020204030204" pitchFamily="34" charset="0"/>
              </a:rPr>
              <a:t>Bruk chat feltet om det er noe du vil formidle underveis </a:t>
            </a:r>
          </a:p>
          <a:p>
            <a:pPr marL="0" indent="0">
              <a:buNone/>
            </a:pPr>
            <a:r>
              <a:rPr lang="nb-NO" sz="1800" dirty="0">
                <a:effectLst/>
                <a:latin typeface="Calibri" panose="020F0502020204030204" pitchFamily="34" charset="0"/>
                <a:ea typeface="Calibri" panose="020F0502020204030204" pitchFamily="34" charset="0"/>
              </a:rPr>
              <a:t>Send melding til Sandra på 930 50 125 dersom du trenger teknisk bistand </a:t>
            </a:r>
          </a:p>
          <a:p>
            <a:pPr marL="0" indent="0">
              <a:buNone/>
            </a:pPr>
            <a:r>
              <a:rPr lang="nb-NO" sz="1800" dirty="0">
                <a:latin typeface="Calibri" panose="020F0502020204030204" pitchFamily="34" charset="0"/>
                <a:ea typeface="Calibri" panose="020F0502020204030204" pitchFamily="34" charset="0"/>
              </a:rPr>
              <a:t>Det gjøres opptak av dette </a:t>
            </a:r>
            <a:r>
              <a:rPr lang="nb-NO" sz="1800" dirty="0" err="1">
                <a:latin typeface="Calibri" panose="020F0502020204030204" pitchFamily="34" charset="0"/>
                <a:ea typeface="Calibri" panose="020F0502020204030204" pitchFamily="34" charset="0"/>
              </a:rPr>
              <a:t>webinaret</a:t>
            </a:r>
            <a:r>
              <a:rPr lang="nb-NO" sz="1800" dirty="0">
                <a:latin typeface="Calibri" panose="020F0502020204030204" pitchFamily="34" charset="0"/>
                <a:ea typeface="Calibri" panose="020F0502020204030204" pitchFamily="34" charset="0"/>
              </a:rPr>
              <a:t>, skru av kameraet om du vil. Legges ut som nettressurs etterpå.</a:t>
            </a:r>
          </a:p>
          <a:p>
            <a:pPr marL="0" indent="0">
              <a:buNone/>
            </a:pPr>
            <a:r>
              <a:rPr lang="nb-NO" sz="1800" dirty="0">
                <a:effectLst/>
                <a:latin typeface="Calibri" panose="020F0502020204030204" pitchFamily="34" charset="0"/>
                <a:ea typeface="Calibri" panose="020F0502020204030204" pitchFamily="34" charset="0"/>
              </a:rPr>
              <a:t>Evaluering blir sendt dere etter kurset – vi trenger tilbakemeldinger </a:t>
            </a:r>
            <a:r>
              <a:rPr lang="nb-NO" sz="1800" dirty="0">
                <a:effectLst/>
                <a:latin typeface="Calibri" panose="020F0502020204030204" pitchFamily="34" charset="0"/>
                <a:ea typeface="Calibri" panose="020F0502020204030204" pitchFamily="34" charset="0"/>
                <a:sym typeface="Wingdings" panose="05000000000000000000" pitchFamily="2" charset="2"/>
              </a:rPr>
              <a:t></a:t>
            </a:r>
            <a:endParaRPr lang="nb-NO" sz="1800" dirty="0">
              <a:effectLst/>
              <a:latin typeface="Calibri" panose="020F0502020204030204" pitchFamily="34" charset="0"/>
              <a:ea typeface="Calibri" panose="020F0502020204030204" pitchFamily="34" charset="0"/>
            </a:endParaRPr>
          </a:p>
          <a:p>
            <a:pPr marL="0" indent="0">
              <a:buNone/>
            </a:pPr>
            <a:endParaRPr lang="nb-NO" sz="1800" dirty="0">
              <a:effectLst/>
              <a:latin typeface="Calibri" panose="020F050202020403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193636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7F317-6B77-4D73-95C4-51DC07BF0622}"/>
              </a:ext>
            </a:extLst>
          </p:cNvPr>
          <p:cNvSpPr>
            <a:spLocks noGrp="1"/>
          </p:cNvSpPr>
          <p:nvPr>
            <p:ph type="title"/>
          </p:nvPr>
        </p:nvSpPr>
        <p:spPr/>
        <p:txBody>
          <a:bodyPr/>
          <a:lstStyle/>
          <a:p>
            <a:r>
              <a:rPr lang="nb-NO" dirty="0"/>
              <a:t>Barnevernreformen – hva betyr den for fosterhjem?</a:t>
            </a:r>
          </a:p>
        </p:txBody>
      </p:sp>
      <p:sp>
        <p:nvSpPr>
          <p:cNvPr id="6" name="Plassholder for innhold 5">
            <a:extLst>
              <a:ext uri="{FF2B5EF4-FFF2-40B4-BE49-F238E27FC236}">
                <a16:creationId xmlns:a16="http://schemas.microsoft.com/office/drawing/2014/main" id="{45091DF2-5D97-440D-A956-9D6CF36534BD}"/>
              </a:ext>
            </a:extLst>
          </p:cNvPr>
          <p:cNvSpPr>
            <a:spLocks noGrp="1"/>
          </p:cNvSpPr>
          <p:nvPr>
            <p:ph idx="1"/>
          </p:nvPr>
        </p:nvSpPr>
        <p:spPr>
          <a:xfrm>
            <a:off x="838199" y="1886836"/>
            <a:ext cx="10313709" cy="4616152"/>
          </a:xfrm>
        </p:spPr>
        <p:txBody>
          <a:bodyPr/>
          <a:lstStyle/>
          <a:p>
            <a:pPr>
              <a:buFont typeface="Wingdings" panose="05000000000000000000" pitchFamily="2" charset="2"/>
              <a:buChar char="Ø"/>
            </a:pPr>
            <a:r>
              <a:rPr lang="nb-NO" sz="2000" b="1" dirty="0">
                <a:solidFill>
                  <a:schemeClr val="accent1">
                    <a:lumMod val="50000"/>
                  </a:schemeClr>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Lovfestet kommunal plikt til alltid å søke etter fosterhjem i barnets familie og nære nettverk (fra 1. juli 2018)</a:t>
            </a:r>
            <a:endParaRPr lang="nb-NO" sz="2000" b="1" dirty="0">
              <a:solidFill>
                <a:schemeClr val="accent1">
                  <a:lumMod val="50000"/>
                </a:schemeClr>
              </a:solidFill>
              <a:latin typeface="Times New Roman" panose="02020603050405020304" pitchFamily="18" charset="0"/>
              <a:ea typeface="Calibri" panose="020F0502020204030204" pitchFamily="34" charset="0"/>
            </a:endParaRPr>
          </a:p>
          <a:p>
            <a:pPr marL="0" indent="0">
              <a:lnSpc>
                <a:spcPts val="1680"/>
              </a:lnSpc>
              <a:buNone/>
            </a:pPr>
            <a:endParaRPr lang="nb-NO" sz="1800" dirty="0">
              <a:latin typeface="Calibri" panose="020F0502020204030204" pitchFamily="34" charset="0"/>
              <a:ea typeface="Calibri" panose="020F0502020204030204" pitchFamily="34" charset="0"/>
            </a:endParaRPr>
          </a:p>
          <a:p>
            <a:pPr marL="400050" lvl="1" indent="0">
              <a:lnSpc>
                <a:spcPct val="150000"/>
              </a:lnSpc>
              <a:buNone/>
            </a:pPr>
            <a:r>
              <a:rPr lang="nb-NO" sz="1800" dirty="0">
                <a:solidFill>
                  <a:srgbClr val="212529"/>
                </a:solidFill>
                <a:ea typeface="Calibri" panose="020F0502020204030204" pitchFamily="34" charset="0"/>
              </a:rPr>
              <a:t>Barneverntjenesten skal alltid vurdere om noen i barnets familie eller nære nettverk kan velges som fosterhjem. Denne plikten lovfestes nå, og var tidligere fastsatt i forskrift. </a:t>
            </a:r>
          </a:p>
          <a:p>
            <a:pPr marL="400050" lvl="1" indent="0">
              <a:lnSpc>
                <a:spcPct val="150000"/>
              </a:lnSpc>
              <a:buNone/>
            </a:pPr>
            <a:r>
              <a:rPr lang="nb-NO" sz="1800" dirty="0">
                <a:solidFill>
                  <a:srgbClr val="212529"/>
                </a:solidFill>
                <a:ea typeface="Calibri" panose="020F0502020204030204" pitchFamily="34" charset="0"/>
              </a:rPr>
              <a:t>Bufetat vil fortsatt ha plikt til å skaffe fosterhjem,  og skal bistå kommunene med å skaffe fosterhjem når kommunene har vurdert at det ikke er muligheter til å finne fosterhjem i slekt og nettverk. Kommunen skal gi en kort begrunnelse når den ber Bufetat om bistand. Bufetat skal da legge kommunens vurdering til grunn.</a:t>
            </a:r>
            <a:endParaRPr lang="nb-NO" sz="1800" dirty="0">
              <a:ea typeface="Calibri" panose="020F0502020204030204" pitchFamily="34" charset="0"/>
            </a:endParaRPr>
          </a:p>
          <a:p>
            <a:pPr marL="400050" lvl="1" indent="0">
              <a:lnSpc>
                <a:spcPct val="150000"/>
              </a:lnSpc>
              <a:buNone/>
            </a:pPr>
            <a:endParaRPr lang="nb-NO" sz="1800" dirty="0">
              <a:solidFill>
                <a:srgbClr val="212529"/>
              </a:solidFill>
              <a:ea typeface="Calibri" panose="020F0502020204030204" pitchFamily="34" charset="0"/>
            </a:endParaRPr>
          </a:p>
          <a:p>
            <a:pPr marL="0" indent="0">
              <a:buNone/>
            </a:pPr>
            <a:endParaRPr lang="nb-NO" dirty="0"/>
          </a:p>
        </p:txBody>
      </p:sp>
      <p:pic>
        <p:nvPicPr>
          <p:cNvPr id="4" name="Bilde 3">
            <a:extLst>
              <a:ext uri="{FF2B5EF4-FFF2-40B4-BE49-F238E27FC236}">
                <a16:creationId xmlns:a16="http://schemas.microsoft.com/office/drawing/2014/main" id="{CB908764-2091-4D45-B671-58D104213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7169" y="238429"/>
            <a:ext cx="789477" cy="789477"/>
          </a:xfrm>
          <a:prstGeom prst="rect">
            <a:avLst/>
          </a:prstGeom>
        </p:spPr>
      </p:pic>
    </p:spTree>
    <p:extLst>
      <p:ext uri="{BB962C8B-B14F-4D97-AF65-F5344CB8AC3E}">
        <p14:creationId xmlns:p14="http://schemas.microsoft.com/office/powerpoint/2010/main" val="52196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EB4C30-AB67-4C33-B5E9-2465894B42B9}"/>
              </a:ext>
            </a:extLst>
          </p:cNvPr>
          <p:cNvSpPr>
            <a:spLocks noGrp="1"/>
          </p:cNvSpPr>
          <p:nvPr>
            <p:ph type="title"/>
          </p:nvPr>
        </p:nvSpPr>
        <p:spPr/>
        <p:txBody>
          <a:bodyPr/>
          <a:lstStyle/>
          <a:p>
            <a:r>
              <a:rPr lang="nb-NO" dirty="0"/>
              <a:t>Barnevernreformen – hva betyr den for fosterhjem?</a:t>
            </a:r>
          </a:p>
        </p:txBody>
      </p:sp>
      <p:sp>
        <p:nvSpPr>
          <p:cNvPr id="3" name="Plassholder for innhold 2">
            <a:extLst>
              <a:ext uri="{FF2B5EF4-FFF2-40B4-BE49-F238E27FC236}">
                <a16:creationId xmlns:a16="http://schemas.microsoft.com/office/drawing/2014/main" id="{69BD60F1-0816-47F0-887F-4B50CAA3FD56}"/>
              </a:ext>
            </a:extLst>
          </p:cNvPr>
          <p:cNvSpPr>
            <a:spLocks noGrp="1"/>
          </p:cNvSpPr>
          <p:nvPr>
            <p:ph idx="1"/>
          </p:nvPr>
        </p:nvSpPr>
        <p:spPr>
          <a:xfrm>
            <a:off x="838199" y="1995308"/>
            <a:ext cx="10515600" cy="4351338"/>
          </a:xfrm>
        </p:spPr>
        <p:txBody>
          <a:bodyPr/>
          <a:lstStyle/>
          <a:p>
            <a:pPr>
              <a:buFont typeface="Wingdings" panose="05000000000000000000" pitchFamily="2" charset="2"/>
              <a:buChar char="Ø"/>
            </a:pPr>
            <a:r>
              <a:rPr lang="nb-NO" sz="2000" b="1" dirty="0">
                <a:solidFill>
                  <a:schemeClr val="accent1">
                    <a:lumMod val="50000"/>
                  </a:schemeClr>
                </a:solidFill>
                <a:hlinkClick r:id="rId3">
                  <a:extLst>
                    <a:ext uri="{A12FA001-AC4F-418D-AE19-62706E023703}">
                      <ahyp:hlinkClr xmlns:ahyp="http://schemas.microsoft.com/office/drawing/2018/hyperlinkcolor" val="tx"/>
                    </a:ext>
                  </a:extLst>
                </a:hlinkClick>
              </a:rPr>
              <a:t>Krav om årlig rapportering om barnevernet til kommunestyret</a:t>
            </a:r>
            <a:endParaRPr lang="nb-NO" sz="2000" b="1" dirty="0">
              <a:solidFill>
                <a:schemeClr val="accent1">
                  <a:lumMod val="50000"/>
                </a:schemeClr>
              </a:solidFill>
            </a:endParaRPr>
          </a:p>
          <a:p>
            <a:pPr marL="400050" lvl="1" indent="0">
              <a:lnSpc>
                <a:spcPct val="150000"/>
              </a:lnSpc>
              <a:buNone/>
            </a:pPr>
            <a:endParaRPr lang="nb-NO" sz="1800" dirty="0"/>
          </a:p>
          <a:p>
            <a:pPr marL="400050" lvl="1" indent="0">
              <a:lnSpc>
                <a:spcPct val="150000"/>
              </a:lnSpc>
              <a:buNone/>
            </a:pPr>
            <a:r>
              <a:rPr lang="nb-NO" sz="1800" dirty="0"/>
              <a:t>Det er blitt vedtatt å innføre krav om årlig rapportering om barnevernet til kommunestyret. Formålet er at den politiske ledelsen skal få god kunnskap om tilstanden i egen barnevernstjeneste og kvaliteten i arbeidet som gjøres. </a:t>
            </a:r>
          </a:p>
        </p:txBody>
      </p:sp>
      <p:pic>
        <p:nvPicPr>
          <p:cNvPr id="5" name="Bilde 4">
            <a:extLst>
              <a:ext uri="{FF2B5EF4-FFF2-40B4-BE49-F238E27FC236}">
                <a16:creationId xmlns:a16="http://schemas.microsoft.com/office/drawing/2014/main" id="{FF70B300-4DE9-473B-967C-29659497F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9061" y="286298"/>
            <a:ext cx="789477" cy="789477"/>
          </a:xfrm>
          <a:prstGeom prst="rect">
            <a:avLst/>
          </a:prstGeom>
        </p:spPr>
      </p:pic>
    </p:spTree>
    <p:extLst>
      <p:ext uri="{BB962C8B-B14F-4D97-AF65-F5344CB8AC3E}">
        <p14:creationId xmlns:p14="http://schemas.microsoft.com/office/powerpoint/2010/main" val="340979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p:txBody>
          <a:bodyPr/>
          <a:lstStyle/>
          <a:p>
            <a:br>
              <a:rPr lang="nb-NO" sz="1800" dirty="0">
                <a:effectLst/>
                <a:ea typeface="Calibri" panose="020F0502020204030204" pitchFamily="34" charset="0"/>
                <a:cs typeface="Times New Roman" panose="02020603050405020304" pitchFamily="18" charset="0"/>
              </a:rPr>
            </a:br>
            <a:r>
              <a:rPr lang="nb-NO" sz="3600" dirty="0">
                <a:effectLst/>
                <a:ea typeface="Calibri" panose="020F0502020204030204" pitchFamily="34" charset="0"/>
                <a:cs typeface="Times New Roman" panose="02020603050405020304" pitchFamily="18" charset="0"/>
              </a:rPr>
              <a:t>Økonomi og planer - </a:t>
            </a:r>
            <a:r>
              <a:rPr lang="nb-NO" sz="3600" dirty="0">
                <a:ea typeface="Calibri" panose="020F0502020204030204" pitchFamily="34" charset="0"/>
                <a:cs typeface="Times New Roman" panose="02020603050405020304" pitchFamily="18" charset="0"/>
              </a:rPr>
              <a:t>Kommunebudsjettet barnevern</a:t>
            </a:r>
            <a:endParaRPr lang="nb-NO" sz="3600" dirty="0"/>
          </a:p>
        </p:txBody>
      </p:sp>
      <p:sp>
        <p:nvSpPr>
          <p:cNvPr id="10" name="Plassholder for innhold 9">
            <a:extLst>
              <a:ext uri="{FF2B5EF4-FFF2-40B4-BE49-F238E27FC236}">
                <a16:creationId xmlns:a16="http://schemas.microsoft.com/office/drawing/2014/main" id="{9875F9B4-9821-4A5D-8CF6-1BB249CC63DD}"/>
              </a:ext>
            </a:extLst>
          </p:cNvPr>
          <p:cNvSpPr>
            <a:spLocks noGrp="1"/>
          </p:cNvSpPr>
          <p:nvPr>
            <p:ph idx="1"/>
          </p:nvPr>
        </p:nvSpPr>
        <p:spPr>
          <a:xfrm>
            <a:off x="838200" y="1825624"/>
            <a:ext cx="10991850" cy="5032375"/>
          </a:xfrm>
        </p:spPr>
        <p:txBody>
          <a:bodyPr>
            <a:normAutofit/>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 fleste kommuner starter tidlig på året budsjettprosessen</a:t>
            </a:r>
            <a:r>
              <a:rPr lang="nb-NO" sz="1800" dirty="0">
                <a:latin typeface="Calibri" panose="020F0502020204030204" pitchFamily="34" charset="0"/>
                <a:ea typeface="Calibri" panose="020F0502020204030204" pitchFamily="34" charset="0"/>
                <a:cs typeface="Times New Roman" panose="02020603050405020304" pitchFamily="18" charset="0"/>
              </a:rPr>
              <a:t>, og denne varer hele året. </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Barnevernleder sender innspill til budsjett, og har møter med administrativ ledelse. Budsjettet tar utgangspunkt i beregninger for fjoråret og prognoser for året – hvor mange plasseringer har man ansvar for i kommunen? </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Forslag til budsjett legges deretter frem for politikerne. De enkelte utvalg med politikere behandler budsjettforslag for sitt ansvarsområde.  </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Talspersoner for organisasjoner/ andre interesserte i en spesiell sak kan be om et møte med aktuelt utvalg ( «deputasjon») for å legge frem sine synspunkter. </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Kommunestyret vedtar budsjettet etter en lengre intern prosess i kommunen som avsluttes med endelig budsjettvedtak.</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Endelig budsjett for kommende år vedtas i kommunestyret i nov/ des etter at statsbudsjettet har kommet.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17.03.2021</a:t>
            </a:fld>
            <a:endParaRPr lang="nb-NO" dirty="0"/>
          </a:p>
        </p:txBody>
      </p:sp>
      <p:pic>
        <p:nvPicPr>
          <p:cNvPr id="11" name="Bilde 10">
            <a:extLst>
              <a:ext uri="{FF2B5EF4-FFF2-40B4-BE49-F238E27FC236}">
                <a16:creationId xmlns:a16="http://schemas.microsoft.com/office/drawing/2014/main" id="{F15364D3-E595-4CAD-A467-768662AD1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57837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p:txBody>
          <a:bodyPr/>
          <a:lstStyle/>
          <a:p>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4000" dirty="0">
                <a:ea typeface="Calibri" panose="020F0502020204030204" pitchFamily="34" charset="0"/>
                <a:cs typeface="Times New Roman" panose="02020603050405020304" pitchFamily="18" charset="0"/>
              </a:rPr>
              <a:t>Kommunebudsjettet – beslutningsprosessen</a:t>
            </a:r>
            <a:endParaRPr lang="nb-NO" sz="4000" dirty="0"/>
          </a:p>
        </p:txBody>
      </p:sp>
      <p:sp>
        <p:nvSpPr>
          <p:cNvPr id="10" name="Plassholder for innhold 9">
            <a:extLst>
              <a:ext uri="{FF2B5EF4-FFF2-40B4-BE49-F238E27FC236}">
                <a16:creationId xmlns:a16="http://schemas.microsoft.com/office/drawing/2014/main" id="{9875F9B4-9821-4A5D-8CF6-1BB249CC63DD}"/>
              </a:ext>
            </a:extLst>
          </p:cNvPr>
          <p:cNvSpPr>
            <a:spLocks noGrp="1"/>
          </p:cNvSpPr>
          <p:nvPr>
            <p:ph idx="1"/>
          </p:nvPr>
        </p:nvSpPr>
        <p:spPr>
          <a:xfrm>
            <a:off x="838200" y="1825624"/>
            <a:ext cx="10991850" cy="5032375"/>
          </a:xfrm>
        </p:spPr>
        <p:txBody>
          <a:bodyPr>
            <a:normAutofit/>
          </a:bodyPr>
          <a:lstStyle/>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Kommunebudsjettets fordeling til barnevern avgjør hvor mye midler som settes av til forsvarlige barnevern og fosterhjemstiltak.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Kommunen må nå selv finansiere barneverntiltak for kommunale fosterhjem og betale mer for statlige tiltak ved høyere egenandel. </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Statlige rammetilskudd som overføres kommunen er ikke øremerket. Det som dere må være vaktbikkje for er å avklare om kommunen har satt av nok midler  til å dekke inn de økte utgiftene som før ble betalt av staten for budsjettåret 2022.</a:t>
            </a:r>
          </a:p>
          <a:p>
            <a:pPr>
              <a:lnSpc>
                <a:spcPct val="107000"/>
              </a:lnSpc>
              <a:spcAft>
                <a:spcPts val="800"/>
              </a:spcAft>
            </a:pPr>
            <a:r>
              <a:rPr lang="nb-NO"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 store spørsmålet er : Blir det et realistisk og</a:t>
            </a:r>
            <a:r>
              <a:rPr lang="nb-NO" sz="18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forsvarlig </a:t>
            </a:r>
            <a:r>
              <a:rPr lang="nb-NO"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budsjett?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17.03.2021</a:t>
            </a:fld>
            <a:endParaRPr lang="nb-NO" dirty="0"/>
          </a:p>
        </p:txBody>
      </p:sp>
      <p:pic>
        <p:nvPicPr>
          <p:cNvPr id="1026" name="Picture 2" descr="Bakrunner : Saint Bernard, St Bernard, Tønne, virveldyr, hund som pattedyr,  hund krysninger, hunderase, munnkurv, Moskva vaktbikkje 1920x1200 -  CoolWallpapers - 564067 - Bakgrunnsbilder - WallHere">
            <a:extLst>
              <a:ext uri="{FF2B5EF4-FFF2-40B4-BE49-F238E27FC236}">
                <a16:creationId xmlns:a16="http://schemas.microsoft.com/office/drawing/2014/main" id="{0A99E5D1-E23B-4C25-80D9-A2367BB31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9257">
            <a:off x="8619017" y="4462558"/>
            <a:ext cx="2844094" cy="177255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a:extLst>
              <a:ext uri="{FF2B5EF4-FFF2-40B4-BE49-F238E27FC236}">
                <a16:creationId xmlns:a16="http://schemas.microsoft.com/office/drawing/2014/main" id="{55DB7FE0-E1FF-46DC-8225-C1E75EED6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115100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AE90109-A0B4-4DCB-A6A3-5A5475DCF030}"/>
              </a:ext>
            </a:extLst>
          </p:cNvPr>
          <p:cNvPicPr>
            <a:picLocks noChangeAspect="1"/>
          </p:cNvPicPr>
          <p:nvPr/>
        </p:nvPicPr>
        <p:blipFill>
          <a:blip r:embed="rId3"/>
          <a:stretch>
            <a:fillRect/>
          </a:stretch>
        </p:blipFill>
        <p:spPr>
          <a:xfrm rot="852337">
            <a:off x="8641064" y="177766"/>
            <a:ext cx="2315830" cy="1959548"/>
          </a:xfrm>
          <a:prstGeom prst="rect">
            <a:avLst/>
          </a:prstGeom>
        </p:spPr>
      </p:pic>
      <p:sp>
        <p:nvSpPr>
          <p:cNvPr id="2" name="Tittel 1">
            <a:extLst>
              <a:ext uri="{FF2B5EF4-FFF2-40B4-BE49-F238E27FC236}">
                <a16:creationId xmlns:a16="http://schemas.microsoft.com/office/drawing/2014/main" id="{E562C594-F835-4188-BED9-580DC9916609}"/>
              </a:ext>
            </a:extLst>
          </p:cNvPr>
          <p:cNvSpPr>
            <a:spLocks noGrp="1"/>
          </p:cNvSpPr>
          <p:nvPr>
            <p:ph type="title"/>
          </p:nvPr>
        </p:nvSpPr>
        <p:spPr>
          <a:xfrm>
            <a:off x="838200" y="480766"/>
            <a:ext cx="10515600" cy="1052627"/>
          </a:xfrm>
        </p:spPr>
        <p:txBody>
          <a:bodyPr/>
          <a:lstStyle/>
          <a:p>
            <a:r>
              <a:rPr lang="nb-NO" dirty="0"/>
              <a:t>Til diskusjon!</a:t>
            </a:r>
          </a:p>
        </p:txBody>
      </p:sp>
      <p:sp>
        <p:nvSpPr>
          <p:cNvPr id="3" name="Plassholder for innhold 2">
            <a:extLst>
              <a:ext uri="{FF2B5EF4-FFF2-40B4-BE49-F238E27FC236}">
                <a16:creationId xmlns:a16="http://schemas.microsoft.com/office/drawing/2014/main" id="{EB733754-AEA7-4E60-ABBF-40DB013707E1}"/>
              </a:ext>
            </a:extLst>
          </p:cNvPr>
          <p:cNvSpPr>
            <a:spLocks noGrp="1"/>
          </p:cNvSpPr>
          <p:nvPr>
            <p:ph idx="1"/>
          </p:nvPr>
        </p:nvSpPr>
        <p:spPr>
          <a:xfrm>
            <a:off x="646326" y="1697430"/>
            <a:ext cx="10515600" cy="4351338"/>
          </a:xfrm>
        </p:spPr>
        <p:txBody>
          <a:bodyPr>
            <a:normAutofit fontScale="62500" lnSpcReduction="20000"/>
          </a:bodyPr>
          <a:lstStyle/>
          <a:p>
            <a:endParaRPr lang="nb-NO" dirty="0"/>
          </a:p>
          <a:p>
            <a:pPr marL="0" indent="0">
              <a:buNone/>
            </a:pPr>
            <a:r>
              <a:rPr lang="nb-NO" dirty="0"/>
              <a:t>1. Hvor langt har dere kommet i fylkesstyret vedrørende lokalt påvirkningsarbeid:</a:t>
            </a:r>
          </a:p>
          <a:p>
            <a:pPr lvl="1">
              <a:buFont typeface="Wingdings" panose="05000000000000000000" pitchFamily="2" charset="2"/>
              <a:buChar char="q"/>
            </a:pPr>
            <a:r>
              <a:rPr lang="nb-NO" dirty="0"/>
              <a:t>Hæ, skal vi gjøre sånt arbeid?</a:t>
            </a:r>
          </a:p>
          <a:p>
            <a:pPr lvl="1">
              <a:buFont typeface="Wingdings" panose="05000000000000000000" pitchFamily="2" charset="2"/>
              <a:buChar char="q"/>
            </a:pPr>
            <a:r>
              <a:rPr lang="nb-NO" dirty="0"/>
              <a:t>Vi har sett at det står i handlingsplanen fra Landsmøtet, men……</a:t>
            </a:r>
          </a:p>
          <a:p>
            <a:pPr lvl="1">
              <a:buFont typeface="Wingdings" panose="05000000000000000000" pitchFamily="2" charset="2"/>
              <a:buChar char="q"/>
            </a:pPr>
            <a:r>
              <a:rPr lang="nb-NO" dirty="0"/>
              <a:t>Vi har satt opp noen punkter om dette i vår aktivitetsplan og vil gjerne prøve oss frem</a:t>
            </a:r>
          </a:p>
          <a:p>
            <a:pPr lvl="1">
              <a:buFont typeface="Wingdings" panose="05000000000000000000" pitchFamily="2" charset="2"/>
              <a:buChar char="q"/>
            </a:pPr>
            <a:r>
              <a:rPr lang="nb-NO" dirty="0"/>
              <a:t>Dette skal vi bli gode på og har en egen interessepolitisk ansvarlig i styret, vi har klare planer</a:t>
            </a:r>
          </a:p>
          <a:p>
            <a:pPr lvl="1"/>
            <a:endParaRPr lang="nb-NO" dirty="0"/>
          </a:p>
          <a:p>
            <a:pPr marL="0" indent="0">
              <a:buNone/>
            </a:pPr>
            <a:r>
              <a:rPr lang="nb-NO" dirty="0"/>
              <a:t>2. Hva trenger fylkesstyret ditt mer av for å jobbe interessepolitisk?</a:t>
            </a:r>
          </a:p>
          <a:p>
            <a:pPr marL="0" indent="0">
              <a:buNone/>
            </a:pPr>
            <a:endParaRPr lang="nb-NO" dirty="0"/>
          </a:p>
          <a:p>
            <a:pPr marL="0" indent="0">
              <a:buNone/>
            </a:pPr>
            <a:r>
              <a:rPr lang="nb-NO" dirty="0"/>
              <a:t>3. Vet dere om ildsjeler blant medlemmer som kan bidra? Hvordan finner dere de?</a:t>
            </a:r>
          </a:p>
          <a:p>
            <a:pPr marL="0" indent="0">
              <a:buNone/>
            </a:pPr>
            <a:endParaRPr lang="nb-NO" dirty="0"/>
          </a:p>
          <a:p>
            <a:pPr marL="0" indent="0">
              <a:buNone/>
            </a:pPr>
            <a:r>
              <a:rPr lang="nb-NO" dirty="0"/>
              <a:t>4. Hva kan det neste steget være i dette arbeidet, som du tar med deg som forslag inn til neste styremøte?</a:t>
            </a:r>
          </a:p>
          <a:p>
            <a:pPr marL="0" indent="0">
              <a:buNone/>
            </a:pPr>
            <a:endParaRPr lang="nb-NO" dirty="0"/>
          </a:p>
          <a:p>
            <a:pPr marL="0" indent="0">
              <a:buNone/>
            </a:pPr>
            <a:r>
              <a:rPr lang="nb-NO" dirty="0"/>
              <a:t>5. Andre tanker rundt viktige rammer, hjelp for å jobbe med påvirkningsarbeid i fylkene?</a:t>
            </a:r>
          </a:p>
          <a:p>
            <a:pPr marL="0" indent="0">
              <a:buNone/>
            </a:pPr>
            <a:endParaRPr lang="nb-NO" dirty="0"/>
          </a:p>
          <a:p>
            <a:endParaRPr lang="nb-NO" dirty="0"/>
          </a:p>
          <a:p>
            <a:endParaRPr lang="nb-NO" dirty="0"/>
          </a:p>
          <a:p>
            <a:endParaRPr lang="nb-NO" dirty="0"/>
          </a:p>
        </p:txBody>
      </p:sp>
      <p:pic>
        <p:nvPicPr>
          <p:cNvPr id="6" name="Bilde 5">
            <a:extLst>
              <a:ext uri="{FF2B5EF4-FFF2-40B4-BE49-F238E27FC236}">
                <a16:creationId xmlns:a16="http://schemas.microsoft.com/office/drawing/2014/main" id="{BB7207EC-55AB-4E01-86BC-00A3BDF2F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35813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p:txBody>
          <a:bodyPr/>
          <a:lstStyle/>
          <a:p>
            <a:r>
              <a:rPr lang="nb-NO" b="0" i="0" dirty="0">
                <a:solidFill>
                  <a:srgbClr val="383838"/>
                </a:solidFill>
                <a:effectLst/>
                <a:latin typeface="open sans" panose="020B0606030504020204" pitchFamily="34" charset="0"/>
              </a:rPr>
              <a:t>Hvorfor </a:t>
            </a:r>
            <a:r>
              <a:rPr lang="nb-NO" dirty="0">
                <a:solidFill>
                  <a:srgbClr val="383838"/>
                </a:solidFill>
                <a:latin typeface="open sans" panose="020B0606030504020204" pitchFamily="34" charset="0"/>
              </a:rPr>
              <a:t>p</a:t>
            </a:r>
            <a:r>
              <a:rPr lang="nb-NO" b="0" i="0" dirty="0">
                <a:solidFill>
                  <a:srgbClr val="383838"/>
                </a:solidFill>
                <a:effectLst/>
                <a:latin typeface="open sans" panose="020B0606030504020204" pitchFamily="34" charset="0"/>
              </a:rPr>
              <a:t>åvirkningsarbeid?</a:t>
            </a:r>
            <a:endParaRPr lang="nb-NO" dirty="0"/>
          </a:p>
        </p:txBody>
      </p:sp>
      <p:sp>
        <p:nvSpPr>
          <p:cNvPr id="10" name="Plassholder for innhold 9">
            <a:extLst>
              <a:ext uri="{FF2B5EF4-FFF2-40B4-BE49-F238E27FC236}">
                <a16:creationId xmlns:a16="http://schemas.microsoft.com/office/drawing/2014/main" id="{9875F9B4-9821-4A5D-8CF6-1BB249CC63DD}"/>
              </a:ext>
            </a:extLst>
          </p:cNvPr>
          <p:cNvSpPr>
            <a:spLocks noGrp="1"/>
          </p:cNvSpPr>
          <p:nvPr>
            <p:ph idx="1"/>
          </p:nvPr>
        </p:nvSpPr>
        <p:spPr>
          <a:xfrm>
            <a:off x="838200" y="1825625"/>
            <a:ext cx="10782670" cy="4351338"/>
          </a:xfrm>
        </p:spPr>
        <p:txBody>
          <a:bodyPr>
            <a:normAutofit lnSpcReduction="10000"/>
          </a:bodyPr>
          <a:lstStyle/>
          <a:p>
            <a:pPr marL="0" indent="0">
              <a:buNone/>
            </a:pPr>
            <a:r>
              <a:rPr lang="nb-NO" sz="3900" dirty="0">
                <a:hlinkClick r:id="rId4"/>
              </a:rPr>
              <a:t>1. Fra Handlingsplanen vedtatt på LM i 2019</a:t>
            </a:r>
            <a:r>
              <a:rPr lang="nb-NO" sz="3900" dirty="0"/>
              <a:t>:</a:t>
            </a:r>
            <a:endParaRPr lang="nb-NO" dirty="0"/>
          </a:p>
          <a:p>
            <a:r>
              <a:rPr lang="nb-NO" dirty="0"/>
              <a:t>Vi jobber for at fosterhjem og alle dets medlemmer skal ha rettssikkerhet i det å være fosterhjem, til fosterbarnas beste. </a:t>
            </a:r>
          </a:p>
          <a:p>
            <a:r>
              <a:rPr lang="nb-NO" dirty="0">
                <a:highlight>
                  <a:srgbClr val="FFFF00"/>
                </a:highlight>
              </a:rPr>
              <a:t>Vi ønsker å jobbe mer helhetlig og koordinert med påvirkningsarbeidet nasjonalt og lokalt </a:t>
            </a:r>
          </a:p>
          <a:p>
            <a:r>
              <a:rPr lang="nb-NO" dirty="0"/>
              <a:t>Vi ønsker å være en tydelig brukerstemme som politikere og myndigheter opplever at de trenger for å utforme en god fosterhjemsomsorg. «Ingenting for oss, uten oss!»</a:t>
            </a:r>
          </a:p>
          <a:p>
            <a:r>
              <a:rPr lang="nb-NO" dirty="0"/>
              <a:t>Vi må øke statusen innen fosterhjemsarbeidet og for organisasjonen. Hva ville Norge gjort uten fosterhjemmene?! </a:t>
            </a:r>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17.03.2021</a:t>
            </a:fld>
            <a:endParaRPr lang="nb-NO" dirty="0"/>
          </a:p>
        </p:txBody>
      </p:sp>
    </p:spTree>
    <p:extLst>
      <p:ext uri="{BB962C8B-B14F-4D97-AF65-F5344CB8AC3E}">
        <p14:creationId xmlns:p14="http://schemas.microsoft.com/office/powerpoint/2010/main" val="258291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1C91C16-7E91-4DD9-88BC-DC4B85A8874F}"/>
              </a:ext>
            </a:extLst>
          </p:cNvPr>
          <p:cNvPicPr>
            <a:picLocks noChangeAspect="1"/>
          </p:cNvPicPr>
          <p:nvPr/>
        </p:nvPicPr>
        <p:blipFill rotWithShape="1">
          <a:blip r:embed="rId3"/>
          <a:srcRect l="11094" t="9584" r="32500" b="9583"/>
          <a:stretch/>
        </p:blipFill>
        <p:spPr>
          <a:xfrm>
            <a:off x="3729069" y="1541085"/>
            <a:ext cx="2828925" cy="2280380"/>
          </a:xfrm>
          <a:prstGeom prst="rect">
            <a:avLst/>
          </a:prstGeom>
        </p:spPr>
      </p:pic>
      <p:pic>
        <p:nvPicPr>
          <p:cNvPr id="5" name="Bilde 4">
            <a:extLst>
              <a:ext uri="{FF2B5EF4-FFF2-40B4-BE49-F238E27FC236}">
                <a16:creationId xmlns:a16="http://schemas.microsoft.com/office/drawing/2014/main" id="{EA5C4151-0BDA-4E03-9572-2AA73640B59A}"/>
              </a:ext>
            </a:extLst>
          </p:cNvPr>
          <p:cNvPicPr>
            <a:picLocks noChangeAspect="1"/>
          </p:cNvPicPr>
          <p:nvPr/>
        </p:nvPicPr>
        <p:blipFill rotWithShape="1">
          <a:blip r:embed="rId4"/>
          <a:srcRect l="28685" t="11627" r="29270" b="3101"/>
          <a:stretch/>
        </p:blipFill>
        <p:spPr>
          <a:xfrm>
            <a:off x="609207" y="2556994"/>
            <a:ext cx="1736273" cy="2064757"/>
          </a:xfrm>
          <a:prstGeom prst="rect">
            <a:avLst/>
          </a:prstGeom>
        </p:spPr>
      </p:pic>
      <p:pic>
        <p:nvPicPr>
          <p:cNvPr id="6" name="Bilde 5">
            <a:extLst>
              <a:ext uri="{FF2B5EF4-FFF2-40B4-BE49-F238E27FC236}">
                <a16:creationId xmlns:a16="http://schemas.microsoft.com/office/drawing/2014/main" id="{C872D54D-2DCC-471A-9F04-A9915B49F5C8}"/>
              </a:ext>
            </a:extLst>
          </p:cNvPr>
          <p:cNvPicPr>
            <a:picLocks noChangeAspect="1"/>
          </p:cNvPicPr>
          <p:nvPr/>
        </p:nvPicPr>
        <p:blipFill rotWithShape="1">
          <a:blip r:embed="rId5"/>
          <a:srcRect l="13428" t="11842" r="36454" b="8459"/>
          <a:stretch/>
        </p:blipFill>
        <p:spPr>
          <a:xfrm>
            <a:off x="2632872" y="2556994"/>
            <a:ext cx="2510660" cy="2245823"/>
          </a:xfrm>
          <a:prstGeom prst="rect">
            <a:avLst/>
          </a:prstGeom>
        </p:spPr>
      </p:pic>
      <p:pic>
        <p:nvPicPr>
          <p:cNvPr id="4" name="Bilde 3">
            <a:extLst>
              <a:ext uri="{FF2B5EF4-FFF2-40B4-BE49-F238E27FC236}">
                <a16:creationId xmlns:a16="http://schemas.microsoft.com/office/drawing/2014/main" id="{35210544-2B0E-4AF2-B46B-B87746EB5DCA}"/>
              </a:ext>
            </a:extLst>
          </p:cNvPr>
          <p:cNvPicPr>
            <a:picLocks noChangeAspect="1"/>
          </p:cNvPicPr>
          <p:nvPr/>
        </p:nvPicPr>
        <p:blipFill rotWithShape="1">
          <a:blip r:embed="rId6"/>
          <a:srcRect l="28940" t="12910" r="29619" b="2863"/>
          <a:stretch/>
        </p:blipFill>
        <p:spPr>
          <a:xfrm>
            <a:off x="1945329" y="3940483"/>
            <a:ext cx="1636071" cy="206475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a:xfrm>
            <a:off x="838200" y="363278"/>
            <a:ext cx="10515600" cy="1325563"/>
          </a:xfrm>
        </p:spPr>
        <p:txBody>
          <a:bodyPr/>
          <a:lstStyle/>
          <a:p>
            <a:r>
              <a:rPr lang="nb-NO" dirty="0"/>
              <a:t>2. Endringer innen fagfeltet</a:t>
            </a:r>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17.03.2021</a:t>
            </a:fld>
            <a:endParaRPr lang="nb-NO" dirty="0"/>
          </a:p>
        </p:txBody>
      </p:sp>
      <p:pic>
        <p:nvPicPr>
          <p:cNvPr id="1026" name="Picture 2" descr="Chaffeys blogg: Mer makt til kommunene">
            <a:extLst>
              <a:ext uri="{FF2B5EF4-FFF2-40B4-BE49-F238E27FC236}">
                <a16:creationId xmlns:a16="http://schemas.microsoft.com/office/drawing/2014/main" id="{9D3A60FC-97E5-4283-AAF5-9D7CBE103C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22918">
            <a:off x="7260616" y="1268101"/>
            <a:ext cx="3538233" cy="510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8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p:txBody>
          <a:bodyPr/>
          <a:lstStyle/>
          <a:p>
            <a:r>
              <a:rPr lang="nb-NO" b="0" i="0" dirty="0">
                <a:solidFill>
                  <a:srgbClr val="383838"/>
                </a:solidFill>
                <a:effectLst/>
                <a:latin typeface="open sans" panose="020B0606030504020204" pitchFamily="34" charset="0"/>
              </a:rPr>
              <a:t>Hva er viktig for medlemmene?</a:t>
            </a:r>
            <a:endParaRPr lang="nb-NO" dirty="0"/>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17.03.2021</a:t>
            </a:fld>
            <a:endParaRPr lang="nb-NO" dirty="0"/>
          </a:p>
        </p:txBody>
      </p:sp>
      <p:pic>
        <p:nvPicPr>
          <p:cNvPr id="6" name="Plassholder for innhold 5">
            <a:extLst>
              <a:ext uri="{FF2B5EF4-FFF2-40B4-BE49-F238E27FC236}">
                <a16:creationId xmlns:a16="http://schemas.microsoft.com/office/drawing/2014/main" id="{4EB2AE12-788B-4058-B05B-F341A3F9A3F5}"/>
              </a:ext>
            </a:extLst>
          </p:cNvPr>
          <p:cNvPicPr>
            <a:picLocks noGrp="1" noChangeAspect="1"/>
          </p:cNvPicPr>
          <p:nvPr>
            <p:ph idx="1"/>
          </p:nvPr>
        </p:nvPicPr>
        <p:blipFill rotWithShape="1">
          <a:blip r:embed="rId4"/>
          <a:srcRect l="13923" t="14957" r="33992" b="4926"/>
          <a:stretch/>
        </p:blipFill>
        <p:spPr>
          <a:xfrm>
            <a:off x="2228850" y="1458209"/>
            <a:ext cx="6800850" cy="5114040"/>
          </a:xfrm>
        </p:spPr>
      </p:pic>
    </p:spTree>
    <p:extLst>
      <p:ext uri="{BB962C8B-B14F-4D97-AF65-F5344CB8AC3E}">
        <p14:creationId xmlns:p14="http://schemas.microsoft.com/office/powerpoint/2010/main" val="39659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8297E-06F3-40CD-B7F7-EA2DDA2D0BB4}"/>
              </a:ext>
            </a:extLst>
          </p:cNvPr>
          <p:cNvSpPr>
            <a:spLocks noGrp="1"/>
          </p:cNvSpPr>
          <p:nvPr>
            <p:ph type="title"/>
          </p:nvPr>
        </p:nvSpPr>
        <p:spPr>
          <a:xfrm>
            <a:off x="2220468" y="964692"/>
            <a:ext cx="7751064" cy="1325563"/>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2021 og 2023</a:t>
            </a:r>
          </a:p>
        </p:txBody>
      </p:sp>
      <p:pic>
        <p:nvPicPr>
          <p:cNvPr id="9" name="Bilde 8">
            <a:extLst>
              <a:ext uri="{FF2B5EF4-FFF2-40B4-BE49-F238E27FC236}">
                <a16:creationId xmlns:a16="http://schemas.microsoft.com/office/drawing/2014/main" id="{70DB10F1-52E6-4BBE-B673-D90C536CB12B}"/>
              </a:ext>
            </a:extLst>
          </p:cNvPr>
          <p:cNvPicPr>
            <a:picLocks noChangeAspect="1"/>
          </p:cNvPicPr>
          <p:nvPr/>
        </p:nvPicPr>
        <p:blipFill>
          <a:blip r:embed="rId2"/>
          <a:stretch>
            <a:fillRect/>
          </a:stretch>
        </p:blipFill>
        <p:spPr>
          <a:xfrm>
            <a:off x="2231136" y="2638044"/>
            <a:ext cx="7729728" cy="2963062"/>
          </a:xfrm>
          <a:prstGeom prst="rect">
            <a:avLst/>
          </a:prstGeom>
        </p:spPr>
      </p:pic>
      <p:sp>
        <p:nvSpPr>
          <p:cNvPr id="3" name="Plassholder for dato 2">
            <a:extLst>
              <a:ext uri="{FF2B5EF4-FFF2-40B4-BE49-F238E27FC236}">
                <a16:creationId xmlns:a16="http://schemas.microsoft.com/office/drawing/2014/main" id="{FC4311BB-A3A6-40EF-A0EA-82624E82F4E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21881BCD-4AE8-4B30-8235-17AB10D283CD}" type="datetime1">
              <a:rPr lang="en-US" smtClean="0"/>
              <a:pPr>
                <a:spcAft>
                  <a:spcPts val="600"/>
                </a:spcAft>
              </a:pPr>
              <a:t>3/17/2021</a:t>
            </a:fld>
            <a:endParaRPr lang="en-US" dirty="0"/>
          </a:p>
        </p:txBody>
      </p:sp>
      <p:pic>
        <p:nvPicPr>
          <p:cNvPr id="6" name="Bilde 5">
            <a:extLst>
              <a:ext uri="{FF2B5EF4-FFF2-40B4-BE49-F238E27FC236}">
                <a16:creationId xmlns:a16="http://schemas.microsoft.com/office/drawing/2014/main" id="{0E08030A-18C3-4D38-8606-755B377C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4" name="AutoShape 2" descr="Valg">
            <a:extLst>
              <a:ext uri="{FF2B5EF4-FFF2-40B4-BE49-F238E27FC236}">
                <a16:creationId xmlns:a16="http://schemas.microsoft.com/office/drawing/2014/main" id="{1935DB3B-0CC4-4565-886B-3AA10B385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5" name="AutoShape 4" descr="Valg">
            <a:extLst>
              <a:ext uri="{FF2B5EF4-FFF2-40B4-BE49-F238E27FC236}">
                <a16:creationId xmlns:a16="http://schemas.microsoft.com/office/drawing/2014/main" id="{AAC367B6-5A53-44BE-8E96-6F65464CEBB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8" name="AutoShape 6" descr="Valg">
            <a:extLst>
              <a:ext uri="{FF2B5EF4-FFF2-40B4-BE49-F238E27FC236}">
                <a16:creationId xmlns:a16="http://schemas.microsoft.com/office/drawing/2014/main" id="{AD72A076-78AF-4E11-A767-0284F53CB0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Tree>
    <p:extLst>
      <p:ext uri="{BB962C8B-B14F-4D97-AF65-F5344CB8AC3E}">
        <p14:creationId xmlns:p14="http://schemas.microsoft.com/office/powerpoint/2010/main" val="289566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8297E-06F3-40CD-B7F7-EA2DDA2D0BB4}"/>
              </a:ext>
            </a:extLst>
          </p:cNvPr>
          <p:cNvSpPr>
            <a:spLocks noGrp="1"/>
          </p:cNvSpPr>
          <p:nvPr>
            <p:ph type="title"/>
          </p:nvPr>
        </p:nvSpPr>
        <p:spPr>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2021 STORTINGSVALG</a:t>
            </a:r>
          </a:p>
        </p:txBody>
      </p:sp>
      <p:sp>
        <p:nvSpPr>
          <p:cNvPr id="7" name="Plassholder for tekst 6">
            <a:extLst>
              <a:ext uri="{FF2B5EF4-FFF2-40B4-BE49-F238E27FC236}">
                <a16:creationId xmlns:a16="http://schemas.microsoft.com/office/drawing/2014/main" id="{316822B8-A3F0-4012-A4F0-270B7302E979}"/>
              </a:ext>
            </a:extLst>
          </p:cNvPr>
          <p:cNvSpPr>
            <a:spLocks noGrp="1"/>
          </p:cNvSpPr>
          <p:nvPr>
            <p:ph type="body" idx="1"/>
          </p:nvPr>
        </p:nvSpPr>
        <p:spPr/>
        <p:txBody>
          <a:bodyPr/>
          <a:lstStyle/>
          <a:p>
            <a:r>
              <a:rPr lang="nb-NO" dirty="0"/>
              <a:t>Sentralt</a:t>
            </a:r>
          </a:p>
        </p:txBody>
      </p:sp>
      <p:sp>
        <p:nvSpPr>
          <p:cNvPr id="10" name="Plassholder for innhold 9">
            <a:extLst>
              <a:ext uri="{FF2B5EF4-FFF2-40B4-BE49-F238E27FC236}">
                <a16:creationId xmlns:a16="http://schemas.microsoft.com/office/drawing/2014/main" id="{98675BD2-02A7-458C-8A0C-C4B01691642A}"/>
              </a:ext>
            </a:extLst>
          </p:cNvPr>
          <p:cNvSpPr>
            <a:spLocks noGrp="1"/>
          </p:cNvSpPr>
          <p:nvPr>
            <p:ph sz="half" idx="2"/>
          </p:nvPr>
        </p:nvSpPr>
        <p:spPr/>
        <p:txBody>
          <a:bodyPr>
            <a:normAutofit fontScale="62500" lnSpcReduction="20000"/>
          </a:bodyPr>
          <a:lstStyle/>
          <a:p>
            <a:pPr>
              <a:buFont typeface="Wingdings" panose="05000000000000000000" pitchFamily="2" charset="2"/>
              <a:buChar char="ü"/>
            </a:pPr>
            <a:r>
              <a:rPr lang="nb-NO" dirty="0"/>
              <a:t>Kontakt med sentrale politikere og statsråd</a:t>
            </a:r>
          </a:p>
          <a:p>
            <a:pPr>
              <a:buFont typeface="Wingdings" panose="05000000000000000000" pitchFamily="2" charset="2"/>
              <a:buChar char="ü"/>
            </a:pPr>
            <a:r>
              <a:rPr lang="nb-NO" dirty="0">
                <a:hlinkClick r:id="rId2"/>
              </a:rPr>
              <a:t>Partiprogram innspill</a:t>
            </a:r>
            <a:endParaRPr lang="nb-NO" dirty="0"/>
          </a:p>
          <a:p>
            <a:pPr>
              <a:buFont typeface="Wingdings" panose="05000000000000000000" pitchFamily="2" charset="2"/>
              <a:buChar char="ü"/>
            </a:pPr>
            <a:r>
              <a:rPr lang="nb-NO" dirty="0">
                <a:hlinkClick r:id="rId3"/>
              </a:rPr>
              <a:t>Statsbudsjett innspill </a:t>
            </a:r>
            <a:endParaRPr lang="nb-NO" dirty="0"/>
          </a:p>
          <a:p>
            <a:r>
              <a:rPr lang="nb-NO" dirty="0"/>
              <a:t>Forslag til resolusjoner til fylkenes årsmøter</a:t>
            </a:r>
          </a:p>
          <a:p>
            <a:r>
              <a:rPr lang="nb-NO" dirty="0"/>
              <a:t>Presentasjoner til møte med politikere i fylket</a:t>
            </a:r>
          </a:p>
          <a:p>
            <a:r>
              <a:rPr lang="nb-NO" dirty="0"/>
              <a:t>Intervjue politikere i FK, sosiale medier og nyhetsbrev</a:t>
            </a:r>
          </a:p>
          <a:p>
            <a:r>
              <a:rPr lang="nb-NO" dirty="0"/>
              <a:t>Vervekampanje støttemedlemmer og verve nasjonale politikere</a:t>
            </a:r>
          </a:p>
          <a:p>
            <a:r>
              <a:rPr lang="nb-NO" dirty="0"/>
              <a:t>Lage quiz til fylkesbenk med trafikklys som kan deles på fylkenes FB sider</a:t>
            </a:r>
          </a:p>
          <a:p>
            <a:r>
              <a:rPr lang="nb-NO" dirty="0"/>
              <a:t>Leserinnlegg/kronikk til fylkene – kan tilpasse/signere</a:t>
            </a:r>
          </a:p>
          <a:p>
            <a:endParaRPr lang="nb-NO" dirty="0"/>
          </a:p>
          <a:p>
            <a:endParaRPr lang="nb-NO" dirty="0"/>
          </a:p>
        </p:txBody>
      </p:sp>
      <p:sp>
        <p:nvSpPr>
          <p:cNvPr id="11" name="Plassholder for tekst 10">
            <a:extLst>
              <a:ext uri="{FF2B5EF4-FFF2-40B4-BE49-F238E27FC236}">
                <a16:creationId xmlns:a16="http://schemas.microsoft.com/office/drawing/2014/main" id="{682FA4E4-C257-462B-B68E-170B90028FA2}"/>
              </a:ext>
            </a:extLst>
          </p:cNvPr>
          <p:cNvSpPr>
            <a:spLocks noGrp="1"/>
          </p:cNvSpPr>
          <p:nvPr>
            <p:ph type="body" sz="quarter" idx="3"/>
          </p:nvPr>
        </p:nvSpPr>
        <p:spPr/>
        <p:txBody>
          <a:bodyPr/>
          <a:lstStyle/>
          <a:p>
            <a:r>
              <a:rPr lang="nb-NO" dirty="0"/>
              <a:t>Fylkene</a:t>
            </a:r>
          </a:p>
        </p:txBody>
      </p:sp>
      <p:sp>
        <p:nvSpPr>
          <p:cNvPr id="12" name="Plassholder for innhold 11">
            <a:extLst>
              <a:ext uri="{FF2B5EF4-FFF2-40B4-BE49-F238E27FC236}">
                <a16:creationId xmlns:a16="http://schemas.microsoft.com/office/drawing/2014/main" id="{AB87379E-AC4B-47F1-B1A2-7C33216A4D66}"/>
              </a:ext>
            </a:extLst>
          </p:cNvPr>
          <p:cNvSpPr>
            <a:spLocks noGrp="1"/>
          </p:cNvSpPr>
          <p:nvPr>
            <p:ph sz="quarter" idx="4"/>
          </p:nvPr>
        </p:nvSpPr>
        <p:spPr/>
        <p:txBody>
          <a:bodyPr>
            <a:normAutofit fontScale="62500" lnSpcReduction="20000"/>
          </a:bodyPr>
          <a:lstStyle/>
          <a:p>
            <a:r>
              <a:rPr lang="nb-NO" dirty="0"/>
              <a:t>Ta kontakt med politikere fra fylkeslagene i de de politiske partiene og fylkesbenkene og sende de </a:t>
            </a:r>
            <a:r>
              <a:rPr lang="nb-NO" dirty="0">
                <a:hlinkClick r:id="rId2"/>
              </a:rPr>
              <a:t>partiprogram innspillene</a:t>
            </a:r>
            <a:r>
              <a:rPr lang="nb-NO" dirty="0"/>
              <a:t> -ASAP</a:t>
            </a:r>
          </a:p>
          <a:p>
            <a:r>
              <a:rPr lang="nb-NO" dirty="0"/>
              <a:t>Vedta politisk resolusjon på årsmøtet og sende alle politiske partier i fylket</a:t>
            </a:r>
          </a:p>
          <a:p>
            <a:r>
              <a:rPr lang="nb-NO" dirty="0"/>
              <a:t>Ha samtaler/møter med politikerne fra fylkeslagene i de politiske partiene og fylkesbenkene og bruke presentasjonen fra sentralt hold</a:t>
            </a:r>
          </a:p>
          <a:p>
            <a:r>
              <a:rPr lang="nb-NO" dirty="0"/>
              <a:t>Verve lokale politikere som støttemedlemmer</a:t>
            </a:r>
          </a:p>
          <a:p>
            <a:r>
              <a:rPr lang="nb-NO" dirty="0"/>
              <a:t>Invitere de ulike fylkespartiene til å ta quiz og publisere med trafikklys (bedømmelse) på fylkets FB sider</a:t>
            </a:r>
          </a:p>
          <a:p>
            <a:r>
              <a:rPr lang="nb-NO" dirty="0"/>
              <a:t>Få antatt leserinnlegg/kronikk i lokale aviser</a:t>
            </a:r>
          </a:p>
        </p:txBody>
      </p:sp>
      <p:sp>
        <p:nvSpPr>
          <p:cNvPr id="3" name="Plassholder for dato 2">
            <a:extLst>
              <a:ext uri="{FF2B5EF4-FFF2-40B4-BE49-F238E27FC236}">
                <a16:creationId xmlns:a16="http://schemas.microsoft.com/office/drawing/2014/main" id="{FC4311BB-A3A6-40EF-A0EA-82624E82F4EF}"/>
              </a:ext>
            </a:extLst>
          </p:cNvPr>
          <p:cNvSpPr>
            <a:spLocks noGrp="1"/>
          </p:cNvSpPr>
          <p:nvPr>
            <p:ph type="dt" sz="half" idx="10"/>
          </p:nvPr>
        </p:nvSpPr>
        <p:spPr/>
        <p:txBody>
          <a:bodyPr vert="horz" lIns="91440" tIns="45720" rIns="91440" bIns="45720" rtlCol="0" anchor="ctr">
            <a:normAutofit/>
          </a:bodyPr>
          <a:lstStyle/>
          <a:p>
            <a:pPr>
              <a:spcAft>
                <a:spcPts val="600"/>
              </a:spcAft>
            </a:pPr>
            <a:fld id="{21881BCD-4AE8-4B30-8235-17AB10D283CD}" type="datetime1">
              <a:rPr lang="en-US" smtClean="0"/>
              <a:pPr>
                <a:spcAft>
                  <a:spcPts val="600"/>
                </a:spcAft>
              </a:pPr>
              <a:t>3/17/2021</a:t>
            </a:fld>
            <a:endParaRPr lang="en-US" dirty="0"/>
          </a:p>
        </p:txBody>
      </p:sp>
      <p:pic>
        <p:nvPicPr>
          <p:cNvPr id="6" name="Bilde 5">
            <a:extLst>
              <a:ext uri="{FF2B5EF4-FFF2-40B4-BE49-F238E27FC236}">
                <a16:creationId xmlns:a16="http://schemas.microsoft.com/office/drawing/2014/main" id="{0E08030A-18C3-4D38-8606-755B377C7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4" name="AutoShape 2" descr="Valg">
            <a:extLst>
              <a:ext uri="{FF2B5EF4-FFF2-40B4-BE49-F238E27FC236}">
                <a16:creationId xmlns:a16="http://schemas.microsoft.com/office/drawing/2014/main" id="{1935DB3B-0CC4-4565-886B-3AA10B385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5" name="AutoShape 4" descr="Valg">
            <a:extLst>
              <a:ext uri="{FF2B5EF4-FFF2-40B4-BE49-F238E27FC236}">
                <a16:creationId xmlns:a16="http://schemas.microsoft.com/office/drawing/2014/main" id="{AAC367B6-5A53-44BE-8E96-6F65464CEBB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8" name="AutoShape 6" descr="Valg">
            <a:extLst>
              <a:ext uri="{FF2B5EF4-FFF2-40B4-BE49-F238E27FC236}">
                <a16:creationId xmlns:a16="http://schemas.microsoft.com/office/drawing/2014/main" id="{AD72A076-78AF-4E11-A767-0284F53CB0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Tree>
    <p:extLst>
      <p:ext uri="{BB962C8B-B14F-4D97-AF65-F5344CB8AC3E}">
        <p14:creationId xmlns:p14="http://schemas.microsoft.com/office/powerpoint/2010/main" val="352625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44EB987-DD70-4899-923F-1D8617C0CD51}"/>
              </a:ext>
            </a:extLst>
          </p:cNvPr>
          <p:cNvPicPr>
            <a:picLocks noChangeAspect="1"/>
          </p:cNvPicPr>
          <p:nvPr/>
        </p:nvPicPr>
        <p:blipFill rotWithShape="1">
          <a:blip r:embed="rId2"/>
          <a:srcRect l="17734" t="20972" r="22187" b="7315"/>
          <a:stretch/>
        </p:blipFill>
        <p:spPr>
          <a:xfrm rot="588839">
            <a:off x="6091523" y="2104395"/>
            <a:ext cx="5650285" cy="37937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tel 1">
            <a:extLst>
              <a:ext uri="{FF2B5EF4-FFF2-40B4-BE49-F238E27FC236}">
                <a16:creationId xmlns:a16="http://schemas.microsoft.com/office/drawing/2014/main" id="{4E4877A1-AEBA-4338-BA33-C832127FE4F3}"/>
              </a:ext>
            </a:extLst>
          </p:cNvPr>
          <p:cNvSpPr>
            <a:spLocks noGrp="1"/>
          </p:cNvSpPr>
          <p:nvPr>
            <p:ph type="title"/>
          </p:nvPr>
        </p:nvSpPr>
        <p:spPr/>
        <p:txBody>
          <a:bodyPr/>
          <a:lstStyle/>
          <a:p>
            <a:r>
              <a:rPr lang="nb-NO" dirty="0">
                <a:latin typeface="+mn-lt"/>
              </a:rPr>
              <a:t>Nettressurser for lokal påvirkning </a:t>
            </a:r>
          </a:p>
        </p:txBody>
      </p:sp>
      <p:sp>
        <p:nvSpPr>
          <p:cNvPr id="3" name="Plassholder for innhold 2">
            <a:extLst>
              <a:ext uri="{FF2B5EF4-FFF2-40B4-BE49-F238E27FC236}">
                <a16:creationId xmlns:a16="http://schemas.microsoft.com/office/drawing/2014/main" id="{0050F340-55F3-46F4-95B7-6CC40285967F}"/>
              </a:ext>
            </a:extLst>
          </p:cNvPr>
          <p:cNvSpPr>
            <a:spLocks noGrp="1"/>
          </p:cNvSpPr>
          <p:nvPr>
            <p:ph idx="1"/>
          </p:nvPr>
        </p:nvSpPr>
        <p:spPr/>
        <p:txBody>
          <a:bodyPr/>
          <a:lstStyle/>
          <a:p>
            <a:pPr marL="0" indent="0" algn="l" fontAlgn="base">
              <a:buNone/>
            </a:pPr>
            <a:r>
              <a:rPr lang="nb-NO" b="1" i="0" u="none" strike="noStrike" dirty="0">
                <a:solidFill>
                  <a:srgbClr val="222222"/>
                </a:solidFill>
                <a:effectLst/>
                <a:latin typeface="open sans" panose="020B0606030504020204" pitchFamily="34" charset="0"/>
                <a:hlinkClick r:id="rId3"/>
              </a:rPr>
              <a:t>Lokalt påvirkningsarbeid</a:t>
            </a:r>
            <a:endParaRPr lang="nb-NO" b="1" i="0" u="none" strike="noStrike" dirty="0">
              <a:solidFill>
                <a:srgbClr val="222222"/>
              </a:solidFill>
              <a:effectLst/>
              <a:latin typeface="open sans" panose="020B0606030504020204" pitchFamily="34" charset="0"/>
            </a:endParaRPr>
          </a:p>
          <a:p>
            <a:pPr algn="l" fontAlgn="base">
              <a:buFont typeface="Arial" panose="020B0604020202020204" pitchFamily="34" charset="0"/>
              <a:buChar char="•"/>
            </a:pPr>
            <a:r>
              <a:rPr lang="nb-NO" b="0" i="0" u="none" strike="noStrike" dirty="0">
                <a:solidFill>
                  <a:srgbClr val="383838"/>
                </a:solidFill>
                <a:effectLst/>
                <a:latin typeface="inherit"/>
                <a:hlinkClick r:id="rId4"/>
              </a:rPr>
              <a:t>Bakgrunn for lokalt påvirkningsarbeid</a:t>
            </a:r>
            <a:endParaRPr lang="nb-NO" b="0" i="0" dirty="0">
              <a:solidFill>
                <a:srgbClr val="383838"/>
              </a:solidFill>
              <a:effectLst/>
              <a:latin typeface="inherit"/>
            </a:endParaRPr>
          </a:p>
          <a:p>
            <a:pPr algn="l" fontAlgn="base">
              <a:buFont typeface="Arial" panose="020B0604020202020204" pitchFamily="34" charset="0"/>
              <a:buChar char="•"/>
            </a:pPr>
            <a:r>
              <a:rPr lang="nb-NO" b="0" i="0" u="none" strike="noStrike" dirty="0">
                <a:solidFill>
                  <a:srgbClr val="383838"/>
                </a:solidFill>
                <a:effectLst/>
                <a:latin typeface="inherit"/>
                <a:hlinkClick r:id="rId5"/>
              </a:rPr>
              <a:t>Interessepolitisk årshjul</a:t>
            </a:r>
            <a:endParaRPr lang="nb-NO" b="0" i="0" dirty="0">
              <a:solidFill>
                <a:srgbClr val="383838"/>
              </a:solidFill>
              <a:effectLst/>
              <a:latin typeface="inherit"/>
            </a:endParaRPr>
          </a:p>
          <a:p>
            <a:pPr algn="l" fontAlgn="base">
              <a:buFont typeface="Arial" panose="020B0604020202020204" pitchFamily="34" charset="0"/>
              <a:buChar char="•"/>
            </a:pPr>
            <a:r>
              <a:rPr lang="nb-NO" b="0" i="0" u="none" strike="noStrike" dirty="0">
                <a:solidFill>
                  <a:srgbClr val="383838"/>
                </a:solidFill>
                <a:effectLst/>
                <a:latin typeface="inherit"/>
                <a:hlinkClick r:id="rId6"/>
              </a:rPr>
              <a:t>Lokalt i din kommune</a:t>
            </a:r>
            <a:endParaRPr lang="nb-NO" b="0" i="0" dirty="0">
              <a:solidFill>
                <a:srgbClr val="383838"/>
              </a:solidFill>
              <a:effectLst/>
              <a:latin typeface="inherit"/>
            </a:endParaRPr>
          </a:p>
          <a:p>
            <a:pPr algn="l" fontAlgn="base">
              <a:buFont typeface="Arial" panose="020B0604020202020204" pitchFamily="34" charset="0"/>
              <a:buChar char="•"/>
            </a:pPr>
            <a:r>
              <a:rPr lang="nb-NO" b="0" i="0" u="none" strike="noStrike" dirty="0">
                <a:solidFill>
                  <a:srgbClr val="383838"/>
                </a:solidFill>
                <a:effectLst/>
                <a:latin typeface="inherit"/>
                <a:hlinkClick r:id="rId7"/>
              </a:rPr>
              <a:t>Mediearbeid</a:t>
            </a:r>
            <a:endParaRPr lang="nb-NO" b="0" i="0" dirty="0">
              <a:solidFill>
                <a:srgbClr val="383838"/>
              </a:solidFill>
              <a:effectLst/>
              <a:latin typeface="inherit"/>
            </a:endParaRPr>
          </a:p>
          <a:p>
            <a:pPr algn="l" fontAlgn="base">
              <a:buFont typeface="Arial" panose="020B0604020202020204" pitchFamily="34" charset="0"/>
              <a:buChar char="•"/>
            </a:pPr>
            <a:r>
              <a:rPr lang="nb-NO" b="0" i="0" u="none" strike="noStrike" dirty="0">
                <a:solidFill>
                  <a:srgbClr val="383838"/>
                </a:solidFill>
                <a:effectLst/>
                <a:latin typeface="inherit"/>
                <a:hlinkClick r:id="rId8"/>
              </a:rPr>
              <a:t>Møte med politikere</a:t>
            </a:r>
            <a:endParaRPr lang="nb-NO" b="0" i="0" dirty="0">
              <a:solidFill>
                <a:srgbClr val="383838"/>
              </a:solidFill>
              <a:effectLst/>
              <a:latin typeface="inherit"/>
            </a:endParaRPr>
          </a:p>
          <a:p>
            <a:endParaRPr lang="nb-NO" dirty="0"/>
          </a:p>
        </p:txBody>
      </p:sp>
      <p:sp>
        <p:nvSpPr>
          <p:cNvPr id="4" name="Plassholder for dato 3">
            <a:extLst>
              <a:ext uri="{FF2B5EF4-FFF2-40B4-BE49-F238E27FC236}">
                <a16:creationId xmlns:a16="http://schemas.microsoft.com/office/drawing/2014/main" id="{8C113282-8540-4147-B125-1222E002F69B}"/>
              </a:ext>
            </a:extLst>
          </p:cNvPr>
          <p:cNvSpPr>
            <a:spLocks noGrp="1"/>
          </p:cNvSpPr>
          <p:nvPr>
            <p:ph type="dt" sz="half" idx="10"/>
          </p:nvPr>
        </p:nvSpPr>
        <p:spPr/>
        <p:txBody>
          <a:bodyPr/>
          <a:lstStyle/>
          <a:p>
            <a:fld id="{09C0DF01-8719-4159-B327-41889CE8A614}" type="datetime1">
              <a:rPr lang="nb-NO" smtClean="0"/>
              <a:t>17.03.2021</a:t>
            </a:fld>
            <a:endParaRPr lang="nb-NO" dirty="0"/>
          </a:p>
        </p:txBody>
      </p:sp>
      <p:pic>
        <p:nvPicPr>
          <p:cNvPr id="6" name="Bilde 5">
            <a:extLst>
              <a:ext uri="{FF2B5EF4-FFF2-40B4-BE49-F238E27FC236}">
                <a16:creationId xmlns:a16="http://schemas.microsoft.com/office/drawing/2014/main" id="{D3ADE681-C052-4788-917C-E47AC17BFB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126577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4877A1-AEBA-4338-BA33-C832127FE4F3}"/>
              </a:ext>
            </a:extLst>
          </p:cNvPr>
          <p:cNvSpPr>
            <a:spLocks noGrp="1"/>
          </p:cNvSpPr>
          <p:nvPr>
            <p:ph type="title"/>
          </p:nvPr>
        </p:nvSpPr>
        <p:spPr>
          <a:xfrm>
            <a:off x="718715" y="183832"/>
            <a:ext cx="10515600" cy="1325563"/>
          </a:xfrm>
        </p:spPr>
        <p:txBody>
          <a:bodyPr>
            <a:normAutofit fontScale="90000"/>
          </a:bodyPr>
          <a:lstStyle/>
          <a:p>
            <a:br>
              <a:rPr lang="nb-NO" dirty="0">
                <a:latin typeface="+mn-lt"/>
              </a:rPr>
            </a:br>
            <a:r>
              <a:rPr lang="nb-NO" dirty="0">
                <a:latin typeface="+mn-lt"/>
              </a:rPr>
              <a:t>Har dere påvirkningsarbeidet som en del av årshjul / aktivitetsplanen i fylkesstyret?</a:t>
            </a:r>
            <a:br>
              <a:rPr lang="nb-NO" dirty="0">
                <a:latin typeface="+mn-lt"/>
              </a:rPr>
            </a:br>
            <a:endParaRPr lang="nb-NO" dirty="0">
              <a:latin typeface="+mn-lt"/>
            </a:endParaRPr>
          </a:p>
        </p:txBody>
      </p:sp>
      <p:sp>
        <p:nvSpPr>
          <p:cNvPr id="4" name="Plassholder for dato 3">
            <a:extLst>
              <a:ext uri="{FF2B5EF4-FFF2-40B4-BE49-F238E27FC236}">
                <a16:creationId xmlns:a16="http://schemas.microsoft.com/office/drawing/2014/main" id="{8C113282-8540-4147-B125-1222E002F69B}"/>
              </a:ext>
            </a:extLst>
          </p:cNvPr>
          <p:cNvSpPr>
            <a:spLocks noGrp="1"/>
          </p:cNvSpPr>
          <p:nvPr>
            <p:ph type="dt" sz="half" idx="10"/>
          </p:nvPr>
        </p:nvSpPr>
        <p:spPr/>
        <p:txBody>
          <a:bodyPr/>
          <a:lstStyle/>
          <a:p>
            <a:fld id="{09C0DF01-8719-4159-B327-41889CE8A614}" type="datetime1">
              <a:rPr lang="nb-NO" smtClean="0"/>
              <a:t>17.03.2021</a:t>
            </a:fld>
            <a:endParaRPr lang="nb-NO" dirty="0"/>
          </a:p>
        </p:txBody>
      </p:sp>
      <p:pic>
        <p:nvPicPr>
          <p:cNvPr id="6" name="Bilde 5">
            <a:extLst>
              <a:ext uri="{FF2B5EF4-FFF2-40B4-BE49-F238E27FC236}">
                <a16:creationId xmlns:a16="http://schemas.microsoft.com/office/drawing/2014/main" id="{D3ADE681-C052-4788-917C-E47AC17BF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graphicFrame>
        <p:nvGraphicFramePr>
          <p:cNvPr id="7" name="Tabell 7">
            <a:extLst>
              <a:ext uri="{FF2B5EF4-FFF2-40B4-BE49-F238E27FC236}">
                <a16:creationId xmlns:a16="http://schemas.microsoft.com/office/drawing/2014/main" id="{9E3CFAA6-03C6-4FE2-A12D-74255CD27BA6}"/>
              </a:ext>
            </a:extLst>
          </p:cNvPr>
          <p:cNvGraphicFramePr>
            <a:graphicFrameLocks noGrp="1"/>
          </p:cNvGraphicFramePr>
          <p:nvPr>
            <p:extLst>
              <p:ext uri="{D42A27DB-BD31-4B8C-83A1-F6EECF244321}">
                <p14:modId xmlns:p14="http://schemas.microsoft.com/office/powerpoint/2010/main" val="2172045002"/>
              </p:ext>
            </p:extLst>
          </p:nvPr>
        </p:nvGraphicFramePr>
        <p:xfrm>
          <a:off x="612559" y="1509395"/>
          <a:ext cx="11265763" cy="5273040"/>
        </p:xfrm>
        <a:graphic>
          <a:graphicData uri="http://schemas.openxmlformats.org/drawingml/2006/table">
            <a:tbl>
              <a:tblPr firstRow="1" bandRow="1">
                <a:tableStyleId>{93296810-A885-4BE3-A3E7-6D5BEEA58F35}</a:tableStyleId>
              </a:tblPr>
              <a:tblGrid>
                <a:gridCol w="2816441">
                  <a:extLst>
                    <a:ext uri="{9D8B030D-6E8A-4147-A177-3AD203B41FA5}">
                      <a16:colId xmlns:a16="http://schemas.microsoft.com/office/drawing/2014/main" val="3104151745"/>
                    </a:ext>
                  </a:extLst>
                </a:gridCol>
                <a:gridCol w="2816441">
                  <a:extLst>
                    <a:ext uri="{9D8B030D-6E8A-4147-A177-3AD203B41FA5}">
                      <a16:colId xmlns:a16="http://schemas.microsoft.com/office/drawing/2014/main" val="2562808885"/>
                    </a:ext>
                  </a:extLst>
                </a:gridCol>
                <a:gridCol w="2816441">
                  <a:extLst>
                    <a:ext uri="{9D8B030D-6E8A-4147-A177-3AD203B41FA5}">
                      <a16:colId xmlns:a16="http://schemas.microsoft.com/office/drawing/2014/main" val="2061518190"/>
                    </a:ext>
                  </a:extLst>
                </a:gridCol>
                <a:gridCol w="1408220">
                  <a:extLst>
                    <a:ext uri="{9D8B030D-6E8A-4147-A177-3AD203B41FA5}">
                      <a16:colId xmlns:a16="http://schemas.microsoft.com/office/drawing/2014/main" val="854622913"/>
                    </a:ext>
                  </a:extLst>
                </a:gridCol>
                <a:gridCol w="1408220">
                  <a:extLst>
                    <a:ext uri="{9D8B030D-6E8A-4147-A177-3AD203B41FA5}">
                      <a16:colId xmlns:a16="http://schemas.microsoft.com/office/drawing/2014/main" val="541195217"/>
                    </a:ext>
                  </a:extLst>
                </a:gridCol>
              </a:tblGrid>
              <a:tr h="370840">
                <a:tc>
                  <a:txBody>
                    <a:bodyPr/>
                    <a:lstStyle/>
                    <a:p>
                      <a:r>
                        <a:rPr lang="nb-NO" dirty="0"/>
                        <a:t>TEMA LOKAL PÅVIRKNING</a:t>
                      </a:r>
                    </a:p>
                    <a:p>
                      <a:r>
                        <a:rPr lang="nb-NO" dirty="0"/>
                        <a:t>fra Handlingsplanen LM 2019</a:t>
                      </a:r>
                    </a:p>
                    <a:p>
                      <a:endParaRPr lang="nb-NO" dirty="0"/>
                    </a:p>
                  </a:txBody>
                  <a:tcPr/>
                </a:tc>
                <a:tc>
                  <a:txBody>
                    <a:bodyPr/>
                    <a:lstStyle/>
                    <a:p>
                      <a:r>
                        <a:rPr lang="nb-NO" dirty="0"/>
                        <a:t>INNSATS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RESULTAT MÅL</a:t>
                      </a:r>
                    </a:p>
                    <a:p>
                      <a:endParaRPr lang="nb-NO" dirty="0"/>
                    </a:p>
                  </a:txBody>
                  <a:tcPr/>
                </a:tc>
                <a:tc>
                  <a:txBody>
                    <a:bodyPr/>
                    <a:lstStyle/>
                    <a:p>
                      <a:r>
                        <a:rPr lang="nb-NO" dirty="0"/>
                        <a:t>TID</a:t>
                      </a:r>
                    </a:p>
                  </a:txBody>
                  <a:tcPr/>
                </a:tc>
                <a:tc>
                  <a:txBody>
                    <a:bodyPr/>
                    <a:lstStyle/>
                    <a:p>
                      <a:r>
                        <a:rPr lang="nb-NO" dirty="0"/>
                        <a:t>Ansvarlig</a:t>
                      </a:r>
                    </a:p>
                  </a:txBody>
                  <a:tcPr/>
                </a:tc>
                <a:extLst>
                  <a:ext uri="{0D108BD9-81ED-4DB2-BD59-A6C34878D82A}">
                    <a16:rowId xmlns:a16="http://schemas.microsoft.com/office/drawing/2014/main" val="1770957942"/>
                  </a:ext>
                </a:extLst>
              </a:tr>
              <a:tr h="370840">
                <a:tc>
                  <a:txBody>
                    <a:bodyPr/>
                    <a:lstStyle/>
                    <a:p>
                      <a:r>
                        <a:rPr lang="nb-NO" sz="1400" dirty="0"/>
                        <a:t> Jobbe iht nasjonalt årshjul for påvirkningsarbeid og formidle fosterhjemmets indre liv – realitetene, ovenfor lokale politikere og myndigheter, på en løsningsorientert og konstruktiv måte</a:t>
                      </a:r>
                    </a:p>
                  </a:txBody>
                  <a:tcPr/>
                </a:tc>
                <a:tc>
                  <a:txBody>
                    <a:bodyPr/>
                    <a:lstStyle/>
                    <a:p>
                      <a:r>
                        <a:rPr lang="nb-NO" sz="1400" dirty="0"/>
                        <a:t>Sende innspill til partiprogrammet</a:t>
                      </a:r>
                    </a:p>
                  </a:txBody>
                  <a:tcPr/>
                </a:tc>
                <a:tc>
                  <a:txBody>
                    <a:bodyPr/>
                    <a:lstStyle/>
                    <a:p>
                      <a:r>
                        <a:rPr lang="nb-NO" sz="1400" dirty="0"/>
                        <a:t>Alle partier i fylket skal få foreningens innspill til partiprogram</a:t>
                      </a:r>
                    </a:p>
                  </a:txBody>
                  <a:tcPr/>
                </a:tc>
                <a:tc>
                  <a:txBody>
                    <a:bodyPr/>
                    <a:lstStyle/>
                    <a:p>
                      <a:r>
                        <a:rPr lang="nb-NO" sz="1400" dirty="0"/>
                        <a:t>Januar 2021</a:t>
                      </a:r>
                    </a:p>
                  </a:txBody>
                  <a:tcPr/>
                </a:tc>
                <a:tc>
                  <a:txBody>
                    <a:bodyPr/>
                    <a:lstStyle/>
                    <a:p>
                      <a:r>
                        <a:rPr lang="nb-NO" sz="1400" dirty="0"/>
                        <a:t>Kåre og Berit</a:t>
                      </a:r>
                    </a:p>
                  </a:txBody>
                  <a:tcPr/>
                </a:tc>
                <a:extLst>
                  <a:ext uri="{0D108BD9-81ED-4DB2-BD59-A6C34878D82A}">
                    <a16:rowId xmlns:a16="http://schemas.microsoft.com/office/drawing/2014/main" val="261949725"/>
                  </a:ext>
                </a:extLst>
              </a:tr>
              <a:tr h="370840">
                <a:tc>
                  <a:txBody>
                    <a:bodyPr/>
                    <a:lstStyle/>
                    <a:p>
                      <a:endParaRPr lang="nb-NO" dirty="0"/>
                    </a:p>
                  </a:txBody>
                  <a:tcPr/>
                </a:tc>
                <a:tc>
                  <a:txBody>
                    <a:bodyPr/>
                    <a:lstStyle/>
                    <a:p>
                      <a:r>
                        <a:rPr lang="nb-NO" sz="1400" dirty="0"/>
                        <a:t>Booke møter med de politiske fylkesbenkene</a:t>
                      </a:r>
                    </a:p>
                  </a:txBody>
                  <a:tcPr/>
                </a:tc>
                <a:tc>
                  <a:txBody>
                    <a:bodyPr/>
                    <a:lstStyle/>
                    <a:p>
                      <a:r>
                        <a:rPr lang="nb-NO" sz="1400" dirty="0"/>
                        <a:t>Gjennomføre møter med politikere fra minst 3 fylkesbenker </a:t>
                      </a:r>
                    </a:p>
                  </a:txBody>
                  <a:tcPr/>
                </a:tc>
                <a:tc>
                  <a:txBody>
                    <a:bodyPr/>
                    <a:lstStyle/>
                    <a:p>
                      <a:r>
                        <a:rPr lang="nb-NO" sz="1400" dirty="0"/>
                        <a:t>Mai-juni 2021</a:t>
                      </a:r>
                    </a:p>
                  </a:txBody>
                  <a:tcPr/>
                </a:tc>
                <a:tc>
                  <a:txBody>
                    <a:bodyPr/>
                    <a:lstStyle/>
                    <a:p>
                      <a:r>
                        <a:rPr lang="nb-NO" sz="1400" dirty="0"/>
                        <a:t>Berit og Anne</a:t>
                      </a:r>
                    </a:p>
                  </a:txBody>
                  <a:tcPr/>
                </a:tc>
                <a:extLst>
                  <a:ext uri="{0D108BD9-81ED-4DB2-BD59-A6C34878D82A}">
                    <a16:rowId xmlns:a16="http://schemas.microsoft.com/office/drawing/2014/main" val="191859225"/>
                  </a:ext>
                </a:extLst>
              </a:tr>
              <a:tr h="370840">
                <a:tc>
                  <a:txBody>
                    <a:bodyPr/>
                    <a:lstStyle/>
                    <a:p>
                      <a:endParaRPr lang="nb-NO" dirty="0"/>
                    </a:p>
                  </a:txBody>
                  <a:tcPr/>
                </a:tc>
                <a:tc>
                  <a:txBody>
                    <a:bodyPr/>
                    <a:lstStyle/>
                    <a:p>
                      <a:r>
                        <a:rPr lang="nb-NO" sz="1400" dirty="0"/>
                        <a:t>Sende fylkesbenkene og lokale politikere notat «Vite om Fosterhjemsomsorgen»</a:t>
                      </a:r>
                    </a:p>
                  </a:txBody>
                  <a:tcPr/>
                </a:tc>
                <a:tc>
                  <a:txBody>
                    <a:bodyPr/>
                    <a:lstStyle/>
                    <a:p>
                      <a:r>
                        <a:rPr lang="nb-NO" sz="1400" dirty="0"/>
                        <a:t>Alle aktive politikere i fylket, i alle partier skal motta notatet pr mail</a:t>
                      </a:r>
                    </a:p>
                  </a:txBody>
                  <a:tcPr/>
                </a:tc>
                <a:tc>
                  <a:txBody>
                    <a:bodyPr/>
                    <a:lstStyle/>
                    <a:p>
                      <a:r>
                        <a:rPr lang="nb-NO" sz="1400" dirty="0"/>
                        <a:t>Mai – juni 2021</a:t>
                      </a:r>
                    </a:p>
                  </a:txBody>
                  <a:tcPr/>
                </a:tc>
                <a:tc>
                  <a:txBody>
                    <a:bodyPr/>
                    <a:lstStyle/>
                    <a:p>
                      <a:r>
                        <a:rPr lang="nb-NO" sz="1400" dirty="0"/>
                        <a:t>Kåre og Berit</a:t>
                      </a:r>
                    </a:p>
                  </a:txBody>
                  <a:tcPr/>
                </a:tc>
                <a:extLst>
                  <a:ext uri="{0D108BD9-81ED-4DB2-BD59-A6C34878D82A}">
                    <a16:rowId xmlns:a16="http://schemas.microsoft.com/office/drawing/2014/main" val="1499728004"/>
                  </a:ext>
                </a:extLst>
              </a:tr>
              <a:tr h="370840">
                <a:tc>
                  <a:txBody>
                    <a:bodyPr/>
                    <a:lstStyle/>
                    <a:p>
                      <a:endParaRPr lang="nb-NO" dirty="0"/>
                    </a:p>
                  </a:txBody>
                  <a:tcPr/>
                </a:tc>
                <a:tc>
                  <a:txBody>
                    <a:bodyPr/>
                    <a:lstStyle/>
                    <a:p>
                      <a:r>
                        <a:rPr lang="nb-NO" sz="1400" dirty="0"/>
                        <a:t>Sende inn kronikk til fylkets lokalaviser</a:t>
                      </a:r>
                    </a:p>
                  </a:txBody>
                  <a:tcPr/>
                </a:tc>
                <a:tc>
                  <a:txBody>
                    <a:bodyPr/>
                    <a:lstStyle/>
                    <a:p>
                      <a:r>
                        <a:rPr lang="nb-NO" sz="1400" dirty="0"/>
                        <a:t>Få kronikken antatt i minst 1 lokalavis i fylket</a:t>
                      </a:r>
                    </a:p>
                  </a:txBody>
                  <a:tcPr/>
                </a:tc>
                <a:tc>
                  <a:txBody>
                    <a:bodyPr/>
                    <a:lstStyle/>
                    <a:p>
                      <a:r>
                        <a:rPr lang="nb-NO" sz="1400" dirty="0"/>
                        <a:t>Mai-juli</a:t>
                      </a:r>
                    </a:p>
                  </a:txBody>
                  <a:tcPr/>
                </a:tc>
                <a:tc>
                  <a:txBody>
                    <a:bodyPr/>
                    <a:lstStyle/>
                    <a:p>
                      <a:r>
                        <a:rPr lang="nb-NO" sz="1400" dirty="0"/>
                        <a:t>Anne</a:t>
                      </a:r>
                    </a:p>
                  </a:txBody>
                  <a:tcPr/>
                </a:tc>
                <a:extLst>
                  <a:ext uri="{0D108BD9-81ED-4DB2-BD59-A6C34878D82A}">
                    <a16:rowId xmlns:a16="http://schemas.microsoft.com/office/drawing/2014/main" val="4272984745"/>
                  </a:ext>
                </a:extLst>
              </a:tr>
              <a:tr h="370840">
                <a:tc>
                  <a:txBody>
                    <a:bodyPr/>
                    <a:lstStyle/>
                    <a:p>
                      <a:endParaRPr lang="nb-NO" dirty="0"/>
                    </a:p>
                  </a:txBody>
                  <a:tcPr/>
                </a:tc>
                <a:tc>
                  <a:txBody>
                    <a:bodyPr/>
                    <a:lstStyle/>
                    <a:p>
                      <a:r>
                        <a:rPr lang="nb-NO" sz="1400" dirty="0"/>
                        <a:t>Vise alle våre aktiviteter på FB</a:t>
                      </a:r>
                    </a:p>
                  </a:txBody>
                  <a:tcPr/>
                </a:tc>
                <a:tc>
                  <a:txBody>
                    <a:bodyPr/>
                    <a:lstStyle/>
                    <a:p>
                      <a:r>
                        <a:rPr lang="nb-NO" sz="1400" dirty="0"/>
                        <a:t>-Alltid poste hva vi gjør i påvirkningsarbeidet</a:t>
                      </a:r>
                    </a:p>
                    <a:p>
                      <a:r>
                        <a:rPr lang="nb-NO" sz="1400" dirty="0"/>
                        <a:t>-Få 20 nye følgere på FB siden vår</a:t>
                      </a:r>
                    </a:p>
                  </a:txBody>
                  <a:tcPr/>
                </a:tc>
                <a:tc>
                  <a:txBody>
                    <a:bodyPr/>
                    <a:lstStyle/>
                    <a:p>
                      <a:r>
                        <a:rPr lang="nb-NO" sz="1400" dirty="0"/>
                        <a:t>Januar – desember 2021</a:t>
                      </a:r>
                    </a:p>
                  </a:txBody>
                  <a:tcPr/>
                </a:tc>
                <a:tc>
                  <a:txBody>
                    <a:bodyPr/>
                    <a:lstStyle/>
                    <a:p>
                      <a:r>
                        <a:rPr lang="nb-NO" sz="1400" dirty="0"/>
                        <a:t>Anne</a:t>
                      </a:r>
                    </a:p>
                  </a:txBody>
                  <a:tcPr/>
                </a:tc>
                <a:extLst>
                  <a:ext uri="{0D108BD9-81ED-4DB2-BD59-A6C34878D82A}">
                    <a16:rowId xmlns:a16="http://schemas.microsoft.com/office/drawing/2014/main" val="3019326085"/>
                  </a:ext>
                </a:extLst>
              </a:tr>
            </a:tbl>
          </a:graphicData>
        </a:graphic>
      </p:graphicFrame>
    </p:spTree>
    <p:extLst>
      <p:ext uri="{BB962C8B-B14F-4D97-AF65-F5344CB8AC3E}">
        <p14:creationId xmlns:p14="http://schemas.microsoft.com/office/powerpoint/2010/main" val="36179587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1981</Words>
  <Application>Microsoft Office PowerPoint</Application>
  <PresentationFormat>Widescreen</PresentationFormat>
  <Paragraphs>208</Paragraphs>
  <Slides>24</Slides>
  <Notes>17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24</vt:i4>
      </vt:variant>
    </vt:vector>
  </HeadingPairs>
  <TitlesOfParts>
    <vt:vector size="32" baseType="lpstr">
      <vt:lpstr>Arial</vt:lpstr>
      <vt:lpstr>Calibri</vt:lpstr>
      <vt:lpstr>Calibri Light</vt:lpstr>
      <vt:lpstr>inherit</vt:lpstr>
      <vt:lpstr>open sans</vt:lpstr>
      <vt:lpstr>Times New Roman</vt:lpstr>
      <vt:lpstr>Wingdings</vt:lpstr>
      <vt:lpstr>Office-tema</vt:lpstr>
      <vt:lpstr>Påvirkningsarbeid lokalt - webinar om interessepolitikk i Norsk Fosterhjemsforening</vt:lpstr>
      <vt:lpstr>Program og praktikaliteter</vt:lpstr>
      <vt:lpstr>Hvorfor påvirkningsarbeid?</vt:lpstr>
      <vt:lpstr>2. Endringer innen fagfeltet</vt:lpstr>
      <vt:lpstr>Hva er viktig for medlemmene?</vt:lpstr>
      <vt:lpstr>2021 og 2023</vt:lpstr>
      <vt:lpstr>2021 STORTINGSVALG</vt:lpstr>
      <vt:lpstr>Nettressurser for lokal påvirkning </vt:lpstr>
      <vt:lpstr> Har dere påvirkningsarbeidet som en del av årshjul / aktivitetsplanen i fylkesstyret? </vt:lpstr>
      <vt:lpstr>Webinar om målnedbryting  - fra nasjonal handlingsplan til     fylkets aktivitetsplan og lokale    ambisjoner</vt:lpstr>
      <vt:lpstr>Barnevernsreformen   Reformen trer i kraft 1.1. 2022 </vt:lpstr>
      <vt:lpstr>Hva som skjer denne våren av betydning for fosterhjem: </vt:lpstr>
      <vt:lpstr>  Barnevernreformen betyr:</vt:lpstr>
      <vt:lpstr>Fylkesforeningene kan være en lokal samarbeidspart for politikere og beslutningstakere, og en «vaktbikkje»! </vt:lpstr>
      <vt:lpstr>Barnevernsreformen</vt:lpstr>
      <vt:lpstr>Mål for reformen : </vt:lpstr>
      <vt:lpstr>Barnevernreformen – hva betyr den for fosterhjem?</vt:lpstr>
      <vt:lpstr>Barnevernreformen – hva betyr den for fosterhjem?</vt:lpstr>
      <vt:lpstr>Barnevernreformen – hva betyr den for fosterhjem?</vt:lpstr>
      <vt:lpstr>Barnevernreformen – hva betyr den for fosterhjem?</vt:lpstr>
      <vt:lpstr>Barnevernreformen – hva betyr den for fosterhjem?</vt:lpstr>
      <vt:lpstr> Økonomi og planer - Kommunebudsjettet barnevern</vt:lpstr>
      <vt:lpstr> Kommunebudsjettet – beslutningsprosessen</vt:lpstr>
      <vt:lpstr>Til diskusjon!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dc:title>
  <dc:creator>Tone Granaas</dc:creator>
  <cp:lastModifiedBy>Tone Granaas</cp:lastModifiedBy>
  <cp:revision>46</cp:revision>
  <dcterms:created xsi:type="dcterms:W3CDTF">2020-10-23T14:36:07Z</dcterms:created>
  <dcterms:modified xsi:type="dcterms:W3CDTF">2021-03-17T16:17:00Z</dcterms:modified>
</cp:coreProperties>
</file>