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410" r:id="rId5"/>
    <p:sldId id="411" r:id="rId6"/>
    <p:sldId id="266" r:id="rId7"/>
    <p:sldId id="282" r:id="rId8"/>
    <p:sldId id="430" r:id="rId9"/>
    <p:sldId id="412" r:id="rId10"/>
    <p:sldId id="431" r:id="rId11"/>
    <p:sldId id="429" r:id="rId12"/>
    <p:sldId id="416" r:id="rId13"/>
    <p:sldId id="417" r:id="rId14"/>
    <p:sldId id="433" r:id="rId15"/>
    <p:sldId id="432" r:id="rId16"/>
    <p:sldId id="418" r:id="rId17"/>
    <p:sldId id="434" r:id="rId18"/>
    <p:sldId id="435" r:id="rId19"/>
    <p:sldId id="441" r:id="rId20"/>
    <p:sldId id="420" r:id="rId21"/>
    <p:sldId id="421" r:id="rId22"/>
    <p:sldId id="419" r:id="rId23"/>
    <p:sldId id="439" r:id="rId24"/>
    <p:sldId id="440" r:id="rId25"/>
    <p:sldId id="426" r:id="rId26"/>
    <p:sldId id="309"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061FA-0052-4659-87D3-8D66D172C1A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EE1A0B9-63E8-439E-A1F9-4199C6E0C762}">
      <dgm:prSet/>
      <dgm:spPr/>
      <dgm:t>
        <a:bodyPr/>
        <a:lstStyle/>
        <a:p>
          <a:r>
            <a:rPr lang="nb-NO" dirty="0"/>
            <a:t>Tanken bak Handlingsplanen</a:t>
          </a:r>
          <a:endParaRPr lang="en-US" dirty="0"/>
        </a:p>
      </dgm:t>
    </dgm:pt>
    <dgm:pt modelId="{B2C653C3-5733-4D0C-9E7D-F36F93B3DA2F}" type="parTrans" cxnId="{935A44A4-C670-48E4-8144-A22F48767FFA}">
      <dgm:prSet/>
      <dgm:spPr/>
      <dgm:t>
        <a:bodyPr/>
        <a:lstStyle/>
        <a:p>
          <a:endParaRPr lang="en-US"/>
        </a:p>
      </dgm:t>
    </dgm:pt>
    <dgm:pt modelId="{9632B284-263E-4B8E-9AD7-BE8B42449C4D}" type="sibTrans" cxnId="{935A44A4-C670-48E4-8144-A22F48767FFA}">
      <dgm:prSet/>
      <dgm:spPr/>
      <dgm:t>
        <a:bodyPr/>
        <a:lstStyle/>
        <a:p>
          <a:endParaRPr lang="en-US"/>
        </a:p>
      </dgm:t>
    </dgm:pt>
    <dgm:pt modelId="{7A8C0363-C440-4C00-ABF0-148C1C16E9F8}">
      <dgm:prSet/>
      <dgm:spPr/>
      <dgm:t>
        <a:bodyPr/>
        <a:lstStyle/>
        <a:p>
          <a:r>
            <a:rPr lang="nb-NO" dirty="0"/>
            <a:t>Hva vil vi få til i vårt fylkesstyre? Realistiske ambisjoner </a:t>
          </a:r>
          <a:r>
            <a:rPr lang="nb-NO" dirty="0" err="1"/>
            <a:t>ift</a:t>
          </a:r>
          <a:r>
            <a:rPr lang="nb-NO" dirty="0"/>
            <a:t> tilgjengelige ressurser.</a:t>
          </a:r>
          <a:endParaRPr lang="en-US" dirty="0"/>
        </a:p>
      </dgm:t>
    </dgm:pt>
    <dgm:pt modelId="{9918470C-5F42-4526-B490-039352B7423D}" type="parTrans" cxnId="{C5B8C73F-85F1-42EA-8721-C2B9592C829D}">
      <dgm:prSet/>
      <dgm:spPr/>
      <dgm:t>
        <a:bodyPr/>
        <a:lstStyle/>
        <a:p>
          <a:endParaRPr lang="en-US"/>
        </a:p>
      </dgm:t>
    </dgm:pt>
    <dgm:pt modelId="{E2DC521C-68C8-4B4B-BE24-0EC86B5F6651}" type="sibTrans" cxnId="{C5B8C73F-85F1-42EA-8721-C2B9592C829D}">
      <dgm:prSet/>
      <dgm:spPr/>
      <dgm:t>
        <a:bodyPr/>
        <a:lstStyle/>
        <a:p>
          <a:endParaRPr lang="en-US"/>
        </a:p>
      </dgm:t>
    </dgm:pt>
    <dgm:pt modelId="{2621A7FD-823D-4E3B-9AEE-316F0F90BE84}">
      <dgm:prSet/>
      <dgm:spPr/>
      <dgm:t>
        <a:bodyPr/>
        <a:lstStyle/>
        <a:p>
          <a:r>
            <a:rPr lang="nb-NO" dirty="0"/>
            <a:t>Medvirkning og delegering</a:t>
          </a:r>
          <a:endParaRPr lang="en-US" dirty="0"/>
        </a:p>
      </dgm:t>
    </dgm:pt>
    <dgm:pt modelId="{4C78AC8E-DA05-44E1-9C42-999A3316D293}" type="parTrans" cxnId="{8E06552E-FB68-4617-96E9-7A0428398238}">
      <dgm:prSet/>
      <dgm:spPr/>
      <dgm:t>
        <a:bodyPr/>
        <a:lstStyle/>
        <a:p>
          <a:endParaRPr lang="en-US"/>
        </a:p>
      </dgm:t>
    </dgm:pt>
    <dgm:pt modelId="{D657294B-59E5-41FE-A124-D05B9AB84939}" type="sibTrans" cxnId="{8E06552E-FB68-4617-96E9-7A0428398238}">
      <dgm:prSet/>
      <dgm:spPr/>
      <dgm:t>
        <a:bodyPr/>
        <a:lstStyle/>
        <a:p>
          <a:endParaRPr lang="en-US"/>
        </a:p>
      </dgm:t>
    </dgm:pt>
    <dgm:pt modelId="{FFEC10A0-084E-4B7F-A567-6CA8740C37C0}">
      <dgm:prSet/>
      <dgm:spPr/>
      <dgm:t>
        <a:bodyPr/>
        <a:lstStyle/>
        <a:p>
          <a:r>
            <a:rPr lang="nb-NO" dirty="0"/>
            <a:t>SMARTE mål – en metode</a:t>
          </a:r>
          <a:endParaRPr lang="en-US" dirty="0"/>
        </a:p>
      </dgm:t>
    </dgm:pt>
    <dgm:pt modelId="{C44EF870-8A80-44B7-BDE6-90CFA4A81157}" type="parTrans" cxnId="{26E5C256-ACAE-4758-956A-6D3E6AF0E4F2}">
      <dgm:prSet/>
      <dgm:spPr/>
      <dgm:t>
        <a:bodyPr/>
        <a:lstStyle/>
        <a:p>
          <a:endParaRPr lang="en-US"/>
        </a:p>
      </dgm:t>
    </dgm:pt>
    <dgm:pt modelId="{CB743B31-77F7-41B5-8BF9-79965B83355D}" type="sibTrans" cxnId="{26E5C256-ACAE-4758-956A-6D3E6AF0E4F2}">
      <dgm:prSet/>
      <dgm:spPr/>
      <dgm:t>
        <a:bodyPr/>
        <a:lstStyle/>
        <a:p>
          <a:endParaRPr lang="en-US"/>
        </a:p>
      </dgm:t>
    </dgm:pt>
    <dgm:pt modelId="{6859D9F6-7870-4A1E-A5B9-D50E786781F1}">
      <dgm:prSet/>
      <dgm:spPr/>
      <dgm:t>
        <a:bodyPr/>
        <a:lstStyle/>
        <a:p>
          <a:r>
            <a:rPr lang="nb-NO" dirty="0"/>
            <a:t>Resultatmål versus Innsatsmål</a:t>
          </a:r>
          <a:endParaRPr lang="en-US" dirty="0"/>
        </a:p>
      </dgm:t>
    </dgm:pt>
    <dgm:pt modelId="{3C3A5DAE-9A80-438B-A454-8B25EDCF3842}" type="parTrans" cxnId="{1180F7A3-6082-4D12-BAE5-4D7B2F050908}">
      <dgm:prSet/>
      <dgm:spPr/>
      <dgm:t>
        <a:bodyPr/>
        <a:lstStyle/>
        <a:p>
          <a:endParaRPr lang="en-US"/>
        </a:p>
      </dgm:t>
    </dgm:pt>
    <dgm:pt modelId="{7F062650-CB4C-4330-BFD1-DE9528DBFFD6}" type="sibTrans" cxnId="{1180F7A3-6082-4D12-BAE5-4D7B2F050908}">
      <dgm:prSet/>
      <dgm:spPr/>
      <dgm:t>
        <a:bodyPr/>
        <a:lstStyle/>
        <a:p>
          <a:endParaRPr lang="en-US"/>
        </a:p>
      </dgm:t>
    </dgm:pt>
    <dgm:pt modelId="{1512C1A2-EDD4-4F5B-9E75-5145DC859E86}">
      <dgm:prSet/>
      <dgm:spPr/>
      <dgm:t>
        <a:bodyPr/>
        <a:lstStyle/>
        <a:p>
          <a:pPr>
            <a:buFont typeface="Calibri" panose="020F0502020204030204" pitchFamily="34" charset="0"/>
            <a:buChar char="-"/>
          </a:pPr>
          <a:r>
            <a:rPr lang="nb-NO" dirty="0"/>
            <a:t>Evaluering av resultater og innsats –  ev. revidering av mål.</a:t>
          </a:r>
          <a:endParaRPr lang="en-US" dirty="0"/>
        </a:p>
      </dgm:t>
    </dgm:pt>
    <dgm:pt modelId="{C3BFA175-02F9-46B5-B21A-3969F746FC67}" type="parTrans" cxnId="{79A95A0B-4E81-48D9-8BB0-6DBD51547117}">
      <dgm:prSet/>
      <dgm:spPr/>
      <dgm:t>
        <a:bodyPr/>
        <a:lstStyle/>
        <a:p>
          <a:endParaRPr lang="nb-NO"/>
        </a:p>
      </dgm:t>
    </dgm:pt>
    <dgm:pt modelId="{2D8006ED-6717-48B3-8636-B5F62D6846BA}" type="sibTrans" cxnId="{79A95A0B-4E81-48D9-8BB0-6DBD51547117}">
      <dgm:prSet/>
      <dgm:spPr/>
      <dgm:t>
        <a:bodyPr/>
        <a:lstStyle/>
        <a:p>
          <a:endParaRPr lang="nb-NO"/>
        </a:p>
      </dgm:t>
    </dgm:pt>
    <dgm:pt modelId="{F2B95A60-50BB-4CBA-A28B-0D7811F5630C}">
      <dgm:prSet/>
      <dgm:spPr/>
      <dgm:t>
        <a:bodyPr/>
        <a:lstStyle/>
        <a:p>
          <a:pPr>
            <a:buFont typeface="Calibri" panose="020F0502020204030204" pitchFamily="34" charset="0"/>
            <a:buChar char="-"/>
          </a:pPr>
          <a:r>
            <a:rPr lang="en-US" dirty="0"/>
            <a:t>Gruppeoppgave</a:t>
          </a:r>
        </a:p>
      </dgm:t>
    </dgm:pt>
    <dgm:pt modelId="{D76D339A-5F8C-46D5-B144-D8F84FEC7D42}" type="parTrans" cxnId="{92D40914-943E-4E03-AA3F-DE0720B20CB8}">
      <dgm:prSet/>
      <dgm:spPr/>
      <dgm:t>
        <a:bodyPr/>
        <a:lstStyle/>
        <a:p>
          <a:endParaRPr lang="nb-NO"/>
        </a:p>
      </dgm:t>
    </dgm:pt>
    <dgm:pt modelId="{AEF9581B-580A-4828-A460-99515BA466D6}" type="sibTrans" cxnId="{92D40914-943E-4E03-AA3F-DE0720B20CB8}">
      <dgm:prSet/>
      <dgm:spPr/>
      <dgm:t>
        <a:bodyPr/>
        <a:lstStyle/>
        <a:p>
          <a:endParaRPr lang="nb-NO"/>
        </a:p>
      </dgm:t>
    </dgm:pt>
    <dgm:pt modelId="{41A0E7B5-2E08-405E-AB71-1C0B3885E1B5}">
      <dgm:prSet/>
      <dgm:spPr/>
      <dgm:t>
        <a:bodyPr/>
        <a:lstStyle/>
        <a:p>
          <a:pPr>
            <a:buFont typeface="Calibri" panose="020F0502020204030204" pitchFamily="34" charset="0"/>
            <a:buChar char="-"/>
          </a:pPr>
          <a:r>
            <a:rPr lang="en-US" dirty="0"/>
            <a:t>Deling I plenum og avslutning</a:t>
          </a:r>
        </a:p>
      </dgm:t>
    </dgm:pt>
    <dgm:pt modelId="{AC167CF9-014D-44BF-B898-B97C21050A31}" type="parTrans" cxnId="{C0B74317-EC20-4C09-9461-71D37EF883FD}">
      <dgm:prSet/>
      <dgm:spPr/>
      <dgm:t>
        <a:bodyPr/>
        <a:lstStyle/>
        <a:p>
          <a:endParaRPr lang="nb-NO"/>
        </a:p>
      </dgm:t>
    </dgm:pt>
    <dgm:pt modelId="{26B61514-E403-470C-9DE2-533F9B8DAAF3}" type="sibTrans" cxnId="{C0B74317-EC20-4C09-9461-71D37EF883FD}">
      <dgm:prSet/>
      <dgm:spPr/>
      <dgm:t>
        <a:bodyPr/>
        <a:lstStyle/>
        <a:p>
          <a:endParaRPr lang="nb-NO"/>
        </a:p>
      </dgm:t>
    </dgm:pt>
    <dgm:pt modelId="{D7E0F396-8BCB-4C15-818E-9B3AB577F3E7}" type="pres">
      <dgm:prSet presAssocID="{522061FA-0052-4659-87D3-8D66D172C1A0}" presName="vert0" presStyleCnt="0">
        <dgm:presLayoutVars>
          <dgm:dir/>
          <dgm:animOne val="branch"/>
          <dgm:animLvl val="lvl"/>
        </dgm:presLayoutVars>
      </dgm:prSet>
      <dgm:spPr/>
    </dgm:pt>
    <dgm:pt modelId="{4A9B0E57-28E3-4ADA-935D-BBB610D1FD1C}" type="pres">
      <dgm:prSet presAssocID="{2EE1A0B9-63E8-439E-A1F9-4199C6E0C762}" presName="thickLine" presStyleLbl="alignNode1" presStyleIdx="0" presStyleCnt="8"/>
      <dgm:spPr/>
    </dgm:pt>
    <dgm:pt modelId="{81BB4001-DB2E-47D7-8F56-F70FA132DECA}" type="pres">
      <dgm:prSet presAssocID="{2EE1A0B9-63E8-439E-A1F9-4199C6E0C762}" presName="horz1" presStyleCnt="0"/>
      <dgm:spPr/>
    </dgm:pt>
    <dgm:pt modelId="{F219A159-DEEA-4B45-BE60-B856F5D6DB66}" type="pres">
      <dgm:prSet presAssocID="{2EE1A0B9-63E8-439E-A1F9-4199C6E0C762}" presName="tx1" presStyleLbl="revTx" presStyleIdx="0" presStyleCnt="8"/>
      <dgm:spPr/>
    </dgm:pt>
    <dgm:pt modelId="{6A84ACE8-5B59-4C9C-AEF7-E106DA03F18D}" type="pres">
      <dgm:prSet presAssocID="{2EE1A0B9-63E8-439E-A1F9-4199C6E0C762}" presName="vert1" presStyleCnt="0"/>
      <dgm:spPr/>
    </dgm:pt>
    <dgm:pt modelId="{B56A5BDB-21D7-44DB-95F1-604913026E95}" type="pres">
      <dgm:prSet presAssocID="{7A8C0363-C440-4C00-ABF0-148C1C16E9F8}" presName="thickLine" presStyleLbl="alignNode1" presStyleIdx="1" presStyleCnt="8"/>
      <dgm:spPr/>
    </dgm:pt>
    <dgm:pt modelId="{339FA227-D71B-4E11-ADAB-87A9523481D2}" type="pres">
      <dgm:prSet presAssocID="{7A8C0363-C440-4C00-ABF0-148C1C16E9F8}" presName="horz1" presStyleCnt="0"/>
      <dgm:spPr/>
    </dgm:pt>
    <dgm:pt modelId="{AA93F7B6-46A7-425D-A795-C4AE0F5D2356}" type="pres">
      <dgm:prSet presAssocID="{7A8C0363-C440-4C00-ABF0-148C1C16E9F8}" presName="tx1" presStyleLbl="revTx" presStyleIdx="1" presStyleCnt="8"/>
      <dgm:spPr/>
    </dgm:pt>
    <dgm:pt modelId="{A855F54E-7335-4133-86D4-2E5B78C3C17C}" type="pres">
      <dgm:prSet presAssocID="{7A8C0363-C440-4C00-ABF0-148C1C16E9F8}" presName="vert1" presStyleCnt="0"/>
      <dgm:spPr/>
    </dgm:pt>
    <dgm:pt modelId="{A0238E9D-E902-47C0-ADEA-74CFC276C50B}" type="pres">
      <dgm:prSet presAssocID="{2621A7FD-823D-4E3B-9AEE-316F0F90BE84}" presName="thickLine" presStyleLbl="alignNode1" presStyleIdx="2" presStyleCnt="8"/>
      <dgm:spPr/>
    </dgm:pt>
    <dgm:pt modelId="{577F23C3-1FA1-4C88-9697-32DDB1B3DE72}" type="pres">
      <dgm:prSet presAssocID="{2621A7FD-823D-4E3B-9AEE-316F0F90BE84}" presName="horz1" presStyleCnt="0"/>
      <dgm:spPr/>
    </dgm:pt>
    <dgm:pt modelId="{769A1596-448A-444F-B807-352CB1809DCD}" type="pres">
      <dgm:prSet presAssocID="{2621A7FD-823D-4E3B-9AEE-316F0F90BE84}" presName="tx1" presStyleLbl="revTx" presStyleIdx="2" presStyleCnt="8"/>
      <dgm:spPr/>
    </dgm:pt>
    <dgm:pt modelId="{51D49291-64BE-4759-9838-DF47F7CF123A}" type="pres">
      <dgm:prSet presAssocID="{2621A7FD-823D-4E3B-9AEE-316F0F90BE84}" presName="vert1" presStyleCnt="0"/>
      <dgm:spPr/>
    </dgm:pt>
    <dgm:pt modelId="{EA9AB6A9-CE3A-4400-AE42-A78B4C19562C}" type="pres">
      <dgm:prSet presAssocID="{FFEC10A0-084E-4B7F-A567-6CA8740C37C0}" presName="thickLine" presStyleLbl="alignNode1" presStyleIdx="3" presStyleCnt="8"/>
      <dgm:spPr/>
    </dgm:pt>
    <dgm:pt modelId="{14F77D29-9BD9-4F83-BA23-FF36B95935D1}" type="pres">
      <dgm:prSet presAssocID="{FFEC10A0-084E-4B7F-A567-6CA8740C37C0}" presName="horz1" presStyleCnt="0"/>
      <dgm:spPr/>
    </dgm:pt>
    <dgm:pt modelId="{67ECE396-BEE1-4411-8230-18F2EAFB2B44}" type="pres">
      <dgm:prSet presAssocID="{FFEC10A0-084E-4B7F-A567-6CA8740C37C0}" presName="tx1" presStyleLbl="revTx" presStyleIdx="3" presStyleCnt="8"/>
      <dgm:spPr/>
    </dgm:pt>
    <dgm:pt modelId="{36381469-7777-4FFC-AE6D-587AD04183C4}" type="pres">
      <dgm:prSet presAssocID="{FFEC10A0-084E-4B7F-A567-6CA8740C37C0}" presName="vert1" presStyleCnt="0"/>
      <dgm:spPr/>
    </dgm:pt>
    <dgm:pt modelId="{4F61D574-7EBB-4E51-B111-40E508871AAF}" type="pres">
      <dgm:prSet presAssocID="{6859D9F6-7870-4A1E-A5B9-D50E786781F1}" presName="thickLine" presStyleLbl="alignNode1" presStyleIdx="4" presStyleCnt="8"/>
      <dgm:spPr/>
    </dgm:pt>
    <dgm:pt modelId="{E5C93702-4671-4760-A476-8D606D662B5F}" type="pres">
      <dgm:prSet presAssocID="{6859D9F6-7870-4A1E-A5B9-D50E786781F1}" presName="horz1" presStyleCnt="0"/>
      <dgm:spPr/>
    </dgm:pt>
    <dgm:pt modelId="{C240ED9D-05B7-4887-AD85-B51B8993E29B}" type="pres">
      <dgm:prSet presAssocID="{6859D9F6-7870-4A1E-A5B9-D50E786781F1}" presName="tx1" presStyleLbl="revTx" presStyleIdx="4" presStyleCnt="8"/>
      <dgm:spPr/>
    </dgm:pt>
    <dgm:pt modelId="{FA0B38E6-A489-4E66-8283-DD1B4A273CEE}" type="pres">
      <dgm:prSet presAssocID="{6859D9F6-7870-4A1E-A5B9-D50E786781F1}" presName="vert1" presStyleCnt="0"/>
      <dgm:spPr/>
    </dgm:pt>
    <dgm:pt modelId="{5EE70437-C0EF-49C2-B392-C075BB5C7A6A}" type="pres">
      <dgm:prSet presAssocID="{1512C1A2-EDD4-4F5B-9E75-5145DC859E86}" presName="thickLine" presStyleLbl="alignNode1" presStyleIdx="5" presStyleCnt="8"/>
      <dgm:spPr/>
    </dgm:pt>
    <dgm:pt modelId="{CB116734-5ED5-4875-BA4A-77E123A0F808}" type="pres">
      <dgm:prSet presAssocID="{1512C1A2-EDD4-4F5B-9E75-5145DC859E86}" presName="horz1" presStyleCnt="0"/>
      <dgm:spPr/>
    </dgm:pt>
    <dgm:pt modelId="{5F38830B-DCA7-44DC-A4E8-7EA80EC6C309}" type="pres">
      <dgm:prSet presAssocID="{1512C1A2-EDD4-4F5B-9E75-5145DC859E86}" presName="tx1" presStyleLbl="revTx" presStyleIdx="5" presStyleCnt="8"/>
      <dgm:spPr/>
    </dgm:pt>
    <dgm:pt modelId="{090D246C-6128-474E-9374-AFF6F0184C45}" type="pres">
      <dgm:prSet presAssocID="{1512C1A2-EDD4-4F5B-9E75-5145DC859E86}" presName="vert1" presStyleCnt="0"/>
      <dgm:spPr/>
    </dgm:pt>
    <dgm:pt modelId="{5534554F-8707-4ED8-8B39-3A59BBCF2F93}" type="pres">
      <dgm:prSet presAssocID="{F2B95A60-50BB-4CBA-A28B-0D7811F5630C}" presName="thickLine" presStyleLbl="alignNode1" presStyleIdx="6" presStyleCnt="8"/>
      <dgm:spPr/>
    </dgm:pt>
    <dgm:pt modelId="{3EFAD0EC-1C40-4F0F-BF0C-3F5C96F42C7B}" type="pres">
      <dgm:prSet presAssocID="{F2B95A60-50BB-4CBA-A28B-0D7811F5630C}" presName="horz1" presStyleCnt="0"/>
      <dgm:spPr/>
    </dgm:pt>
    <dgm:pt modelId="{46914318-E8E6-44D2-A397-76027717DC72}" type="pres">
      <dgm:prSet presAssocID="{F2B95A60-50BB-4CBA-A28B-0D7811F5630C}" presName="tx1" presStyleLbl="revTx" presStyleIdx="6" presStyleCnt="8"/>
      <dgm:spPr/>
    </dgm:pt>
    <dgm:pt modelId="{7C3EDBFB-4FF0-469E-84FA-9BEB576CFD85}" type="pres">
      <dgm:prSet presAssocID="{F2B95A60-50BB-4CBA-A28B-0D7811F5630C}" presName="vert1" presStyleCnt="0"/>
      <dgm:spPr/>
    </dgm:pt>
    <dgm:pt modelId="{DA0C463F-8687-4E01-B00D-9814502F57DB}" type="pres">
      <dgm:prSet presAssocID="{41A0E7B5-2E08-405E-AB71-1C0B3885E1B5}" presName="thickLine" presStyleLbl="alignNode1" presStyleIdx="7" presStyleCnt="8"/>
      <dgm:spPr/>
    </dgm:pt>
    <dgm:pt modelId="{2EC72C0C-0CCA-4921-B637-970F539D5607}" type="pres">
      <dgm:prSet presAssocID="{41A0E7B5-2E08-405E-AB71-1C0B3885E1B5}" presName="horz1" presStyleCnt="0"/>
      <dgm:spPr/>
    </dgm:pt>
    <dgm:pt modelId="{572964A2-1B8B-4E27-A086-0F139AB2788E}" type="pres">
      <dgm:prSet presAssocID="{41A0E7B5-2E08-405E-AB71-1C0B3885E1B5}" presName="tx1" presStyleLbl="revTx" presStyleIdx="7" presStyleCnt="8"/>
      <dgm:spPr/>
    </dgm:pt>
    <dgm:pt modelId="{62F670B2-AB4D-4625-BC96-98C414028B94}" type="pres">
      <dgm:prSet presAssocID="{41A0E7B5-2E08-405E-AB71-1C0B3885E1B5}" presName="vert1" presStyleCnt="0"/>
      <dgm:spPr/>
    </dgm:pt>
  </dgm:ptLst>
  <dgm:cxnLst>
    <dgm:cxn modelId="{79A95A0B-4E81-48D9-8BB0-6DBD51547117}" srcId="{522061FA-0052-4659-87D3-8D66D172C1A0}" destId="{1512C1A2-EDD4-4F5B-9E75-5145DC859E86}" srcOrd="5" destOrd="0" parTransId="{C3BFA175-02F9-46B5-B21A-3969F746FC67}" sibTransId="{2D8006ED-6717-48B3-8636-B5F62D6846BA}"/>
    <dgm:cxn modelId="{92D40914-943E-4E03-AA3F-DE0720B20CB8}" srcId="{522061FA-0052-4659-87D3-8D66D172C1A0}" destId="{F2B95A60-50BB-4CBA-A28B-0D7811F5630C}" srcOrd="6" destOrd="0" parTransId="{D76D339A-5F8C-46D5-B144-D8F84FEC7D42}" sibTransId="{AEF9581B-580A-4828-A460-99515BA466D6}"/>
    <dgm:cxn modelId="{C0B74317-EC20-4C09-9461-71D37EF883FD}" srcId="{522061FA-0052-4659-87D3-8D66D172C1A0}" destId="{41A0E7B5-2E08-405E-AB71-1C0B3885E1B5}" srcOrd="7" destOrd="0" parTransId="{AC167CF9-014D-44BF-B898-B97C21050A31}" sibTransId="{26B61514-E403-470C-9DE2-533F9B8DAAF3}"/>
    <dgm:cxn modelId="{46381223-4934-4C15-A5BA-75EA396A481B}" type="presOf" srcId="{1512C1A2-EDD4-4F5B-9E75-5145DC859E86}" destId="{5F38830B-DCA7-44DC-A4E8-7EA80EC6C309}" srcOrd="0" destOrd="0" presId="urn:microsoft.com/office/officeart/2008/layout/LinedList"/>
    <dgm:cxn modelId="{8E06552E-FB68-4617-96E9-7A0428398238}" srcId="{522061FA-0052-4659-87D3-8D66D172C1A0}" destId="{2621A7FD-823D-4E3B-9AEE-316F0F90BE84}" srcOrd="2" destOrd="0" parTransId="{4C78AC8E-DA05-44E1-9C42-999A3316D293}" sibTransId="{D657294B-59E5-41FE-A124-D05B9AB84939}"/>
    <dgm:cxn modelId="{BDFF5734-9952-4192-8B0B-6F0567EF9714}" type="presOf" srcId="{522061FA-0052-4659-87D3-8D66D172C1A0}" destId="{D7E0F396-8BCB-4C15-818E-9B3AB577F3E7}" srcOrd="0" destOrd="0" presId="urn:microsoft.com/office/officeart/2008/layout/LinedList"/>
    <dgm:cxn modelId="{C5B8C73F-85F1-42EA-8721-C2B9592C829D}" srcId="{522061FA-0052-4659-87D3-8D66D172C1A0}" destId="{7A8C0363-C440-4C00-ABF0-148C1C16E9F8}" srcOrd="1" destOrd="0" parTransId="{9918470C-5F42-4526-B490-039352B7423D}" sibTransId="{E2DC521C-68C8-4B4B-BE24-0EC86B5F6651}"/>
    <dgm:cxn modelId="{31278771-1A5E-46F3-BDF6-EC94B5F5DD48}" type="presOf" srcId="{41A0E7B5-2E08-405E-AB71-1C0B3885E1B5}" destId="{572964A2-1B8B-4E27-A086-0F139AB2788E}" srcOrd="0" destOrd="0" presId="urn:microsoft.com/office/officeart/2008/layout/LinedList"/>
    <dgm:cxn modelId="{69089652-8499-4F9C-9BA8-AD5B72CFF99C}" type="presOf" srcId="{7A8C0363-C440-4C00-ABF0-148C1C16E9F8}" destId="{AA93F7B6-46A7-425D-A795-C4AE0F5D2356}" srcOrd="0" destOrd="0" presId="urn:microsoft.com/office/officeart/2008/layout/LinedList"/>
    <dgm:cxn modelId="{B9EB2373-E4AB-4282-9F1D-9E2D72EB23CC}" type="presOf" srcId="{6859D9F6-7870-4A1E-A5B9-D50E786781F1}" destId="{C240ED9D-05B7-4887-AD85-B51B8993E29B}" srcOrd="0" destOrd="0" presId="urn:microsoft.com/office/officeart/2008/layout/LinedList"/>
    <dgm:cxn modelId="{26E5C256-ACAE-4758-956A-6D3E6AF0E4F2}" srcId="{522061FA-0052-4659-87D3-8D66D172C1A0}" destId="{FFEC10A0-084E-4B7F-A567-6CA8740C37C0}" srcOrd="3" destOrd="0" parTransId="{C44EF870-8A80-44B7-BDE6-90CFA4A81157}" sibTransId="{CB743B31-77F7-41B5-8BF9-79965B83355D}"/>
    <dgm:cxn modelId="{6FD54290-8F83-44D1-8483-AEE84C1F8915}" type="presOf" srcId="{F2B95A60-50BB-4CBA-A28B-0D7811F5630C}" destId="{46914318-E8E6-44D2-A397-76027717DC72}" srcOrd="0" destOrd="0" presId="urn:microsoft.com/office/officeart/2008/layout/LinedList"/>
    <dgm:cxn modelId="{2D54A397-1F5E-4956-A6EE-83615FAD6B58}" type="presOf" srcId="{2621A7FD-823D-4E3B-9AEE-316F0F90BE84}" destId="{769A1596-448A-444F-B807-352CB1809DCD}" srcOrd="0" destOrd="0" presId="urn:microsoft.com/office/officeart/2008/layout/LinedList"/>
    <dgm:cxn modelId="{1180F7A3-6082-4D12-BAE5-4D7B2F050908}" srcId="{522061FA-0052-4659-87D3-8D66D172C1A0}" destId="{6859D9F6-7870-4A1E-A5B9-D50E786781F1}" srcOrd="4" destOrd="0" parTransId="{3C3A5DAE-9A80-438B-A454-8B25EDCF3842}" sibTransId="{7F062650-CB4C-4330-BFD1-DE9528DBFFD6}"/>
    <dgm:cxn modelId="{935A44A4-C670-48E4-8144-A22F48767FFA}" srcId="{522061FA-0052-4659-87D3-8D66D172C1A0}" destId="{2EE1A0B9-63E8-439E-A1F9-4199C6E0C762}" srcOrd="0" destOrd="0" parTransId="{B2C653C3-5733-4D0C-9E7D-F36F93B3DA2F}" sibTransId="{9632B284-263E-4B8E-9AD7-BE8B42449C4D}"/>
    <dgm:cxn modelId="{FD6728DC-B270-4D09-B1B1-BC54332C070D}" type="presOf" srcId="{FFEC10A0-084E-4B7F-A567-6CA8740C37C0}" destId="{67ECE396-BEE1-4411-8230-18F2EAFB2B44}" srcOrd="0" destOrd="0" presId="urn:microsoft.com/office/officeart/2008/layout/LinedList"/>
    <dgm:cxn modelId="{05E586F9-432E-4952-8752-C8F2467B914C}" type="presOf" srcId="{2EE1A0B9-63E8-439E-A1F9-4199C6E0C762}" destId="{F219A159-DEEA-4B45-BE60-B856F5D6DB66}" srcOrd="0" destOrd="0" presId="urn:microsoft.com/office/officeart/2008/layout/LinedList"/>
    <dgm:cxn modelId="{8523EDA4-DD45-4850-8978-0D3E788F0195}" type="presParOf" srcId="{D7E0F396-8BCB-4C15-818E-9B3AB577F3E7}" destId="{4A9B0E57-28E3-4ADA-935D-BBB610D1FD1C}" srcOrd="0" destOrd="0" presId="urn:microsoft.com/office/officeart/2008/layout/LinedList"/>
    <dgm:cxn modelId="{ECBFD451-168A-4D2B-8042-E236DC522A7C}" type="presParOf" srcId="{D7E0F396-8BCB-4C15-818E-9B3AB577F3E7}" destId="{81BB4001-DB2E-47D7-8F56-F70FA132DECA}" srcOrd="1" destOrd="0" presId="urn:microsoft.com/office/officeart/2008/layout/LinedList"/>
    <dgm:cxn modelId="{5B3395A2-E926-4FC5-834F-E511E40492F7}" type="presParOf" srcId="{81BB4001-DB2E-47D7-8F56-F70FA132DECA}" destId="{F219A159-DEEA-4B45-BE60-B856F5D6DB66}" srcOrd="0" destOrd="0" presId="urn:microsoft.com/office/officeart/2008/layout/LinedList"/>
    <dgm:cxn modelId="{7D0C5AB7-3731-4CC5-8440-EEAA666F82E0}" type="presParOf" srcId="{81BB4001-DB2E-47D7-8F56-F70FA132DECA}" destId="{6A84ACE8-5B59-4C9C-AEF7-E106DA03F18D}" srcOrd="1" destOrd="0" presId="urn:microsoft.com/office/officeart/2008/layout/LinedList"/>
    <dgm:cxn modelId="{C33F02A6-C2BC-4F3A-85A6-E6EAC4B9D76A}" type="presParOf" srcId="{D7E0F396-8BCB-4C15-818E-9B3AB577F3E7}" destId="{B56A5BDB-21D7-44DB-95F1-604913026E95}" srcOrd="2" destOrd="0" presId="urn:microsoft.com/office/officeart/2008/layout/LinedList"/>
    <dgm:cxn modelId="{45A12665-8D03-478F-8410-1E615FEFD615}" type="presParOf" srcId="{D7E0F396-8BCB-4C15-818E-9B3AB577F3E7}" destId="{339FA227-D71B-4E11-ADAB-87A9523481D2}" srcOrd="3" destOrd="0" presId="urn:microsoft.com/office/officeart/2008/layout/LinedList"/>
    <dgm:cxn modelId="{E0AE2E4B-2A01-4169-97B1-37C4D1DC3E81}" type="presParOf" srcId="{339FA227-D71B-4E11-ADAB-87A9523481D2}" destId="{AA93F7B6-46A7-425D-A795-C4AE0F5D2356}" srcOrd="0" destOrd="0" presId="urn:microsoft.com/office/officeart/2008/layout/LinedList"/>
    <dgm:cxn modelId="{891C898B-E9E2-41C1-BA79-1C8475E6CA5E}" type="presParOf" srcId="{339FA227-D71B-4E11-ADAB-87A9523481D2}" destId="{A855F54E-7335-4133-86D4-2E5B78C3C17C}" srcOrd="1" destOrd="0" presId="urn:microsoft.com/office/officeart/2008/layout/LinedList"/>
    <dgm:cxn modelId="{3C367BBF-861C-4FA2-A996-A6366645BA19}" type="presParOf" srcId="{D7E0F396-8BCB-4C15-818E-9B3AB577F3E7}" destId="{A0238E9D-E902-47C0-ADEA-74CFC276C50B}" srcOrd="4" destOrd="0" presId="urn:microsoft.com/office/officeart/2008/layout/LinedList"/>
    <dgm:cxn modelId="{E62CFAB4-CFC2-4BC5-A460-0A3519759C3C}" type="presParOf" srcId="{D7E0F396-8BCB-4C15-818E-9B3AB577F3E7}" destId="{577F23C3-1FA1-4C88-9697-32DDB1B3DE72}" srcOrd="5" destOrd="0" presId="urn:microsoft.com/office/officeart/2008/layout/LinedList"/>
    <dgm:cxn modelId="{CFA93B1B-F578-4674-A9C2-50842DE9FB54}" type="presParOf" srcId="{577F23C3-1FA1-4C88-9697-32DDB1B3DE72}" destId="{769A1596-448A-444F-B807-352CB1809DCD}" srcOrd="0" destOrd="0" presId="urn:microsoft.com/office/officeart/2008/layout/LinedList"/>
    <dgm:cxn modelId="{F782E872-5901-408A-91C1-5BB2BA294574}" type="presParOf" srcId="{577F23C3-1FA1-4C88-9697-32DDB1B3DE72}" destId="{51D49291-64BE-4759-9838-DF47F7CF123A}" srcOrd="1" destOrd="0" presId="urn:microsoft.com/office/officeart/2008/layout/LinedList"/>
    <dgm:cxn modelId="{1EDE3CA3-619C-43AB-874F-67C17774B33A}" type="presParOf" srcId="{D7E0F396-8BCB-4C15-818E-9B3AB577F3E7}" destId="{EA9AB6A9-CE3A-4400-AE42-A78B4C19562C}" srcOrd="6" destOrd="0" presId="urn:microsoft.com/office/officeart/2008/layout/LinedList"/>
    <dgm:cxn modelId="{89E56E5A-D725-49A1-8CFC-F5BAD5ED96FA}" type="presParOf" srcId="{D7E0F396-8BCB-4C15-818E-9B3AB577F3E7}" destId="{14F77D29-9BD9-4F83-BA23-FF36B95935D1}" srcOrd="7" destOrd="0" presId="urn:microsoft.com/office/officeart/2008/layout/LinedList"/>
    <dgm:cxn modelId="{C3D5C95E-F082-48B1-BDAE-E2C5D7AD05C5}" type="presParOf" srcId="{14F77D29-9BD9-4F83-BA23-FF36B95935D1}" destId="{67ECE396-BEE1-4411-8230-18F2EAFB2B44}" srcOrd="0" destOrd="0" presId="urn:microsoft.com/office/officeart/2008/layout/LinedList"/>
    <dgm:cxn modelId="{A7F6BF9D-053D-4E56-9194-36F9964749FC}" type="presParOf" srcId="{14F77D29-9BD9-4F83-BA23-FF36B95935D1}" destId="{36381469-7777-4FFC-AE6D-587AD04183C4}" srcOrd="1" destOrd="0" presId="urn:microsoft.com/office/officeart/2008/layout/LinedList"/>
    <dgm:cxn modelId="{A1AC8A6C-23C9-4601-8407-596532BF10FD}" type="presParOf" srcId="{D7E0F396-8BCB-4C15-818E-9B3AB577F3E7}" destId="{4F61D574-7EBB-4E51-B111-40E508871AAF}" srcOrd="8" destOrd="0" presId="urn:microsoft.com/office/officeart/2008/layout/LinedList"/>
    <dgm:cxn modelId="{8EF9AB04-A95C-4CE6-968F-E3CA76ABA11A}" type="presParOf" srcId="{D7E0F396-8BCB-4C15-818E-9B3AB577F3E7}" destId="{E5C93702-4671-4760-A476-8D606D662B5F}" srcOrd="9" destOrd="0" presId="urn:microsoft.com/office/officeart/2008/layout/LinedList"/>
    <dgm:cxn modelId="{65E385CE-C853-4754-8573-B4D132430DFB}" type="presParOf" srcId="{E5C93702-4671-4760-A476-8D606D662B5F}" destId="{C240ED9D-05B7-4887-AD85-B51B8993E29B}" srcOrd="0" destOrd="0" presId="urn:microsoft.com/office/officeart/2008/layout/LinedList"/>
    <dgm:cxn modelId="{918AAD42-25E6-4EAC-8746-D1B7A5FC1BC6}" type="presParOf" srcId="{E5C93702-4671-4760-A476-8D606D662B5F}" destId="{FA0B38E6-A489-4E66-8283-DD1B4A273CEE}" srcOrd="1" destOrd="0" presId="urn:microsoft.com/office/officeart/2008/layout/LinedList"/>
    <dgm:cxn modelId="{3F5143A5-5B25-4468-8ED9-60C41D04783A}" type="presParOf" srcId="{D7E0F396-8BCB-4C15-818E-9B3AB577F3E7}" destId="{5EE70437-C0EF-49C2-B392-C075BB5C7A6A}" srcOrd="10" destOrd="0" presId="urn:microsoft.com/office/officeart/2008/layout/LinedList"/>
    <dgm:cxn modelId="{98DC568E-E238-4560-8E1C-7A044005755C}" type="presParOf" srcId="{D7E0F396-8BCB-4C15-818E-9B3AB577F3E7}" destId="{CB116734-5ED5-4875-BA4A-77E123A0F808}" srcOrd="11" destOrd="0" presId="urn:microsoft.com/office/officeart/2008/layout/LinedList"/>
    <dgm:cxn modelId="{59F46BFC-41D0-4583-AAB6-985DFE83A5CC}" type="presParOf" srcId="{CB116734-5ED5-4875-BA4A-77E123A0F808}" destId="{5F38830B-DCA7-44DC-A4E8-7EA80EC6C309}" srcOrd="0" destOrd="0" presId="urn:microsoft.com/office/officeart/2008/layout/LinedList"/>
    <dgm:cxn modelId="{E47F19F0-9398-44E1-806D-00C5DE8405C6}" type="presParOf" srcId="{CB116734-5ED5-4875-BA4A-77E123A0F808}" destId="{090D246C-6128-474E-9374-AFF6F0184C45}" srcOrd="1" destOrd="0" presId="urn:microsoft.com/office/officeart/2008/layout/LinedList"/>
    <dgm:cxn modelId="{EBE369BB-E389-4919-A949-99CDE310F39E}" type="presParOf" srcId="{D7E0F396-8BCB-4C15-818E-9B3AB577F3E7}" destId="{5534554F-8707-4ED8-8B39-3A59BBCF2F93}" srcOrd="12" destOrd="0" presId="urn:microsoft.com/office/officeart/2008/layout/LinedList"/>
    <dgm:cxn modelId="{53EC299F-C469-4A80-AEC6-1357D54157AF}" type="presParOf" srcId="{D7E0F396-8BCB-4C15-818E-9B3AB577F3E7}" destId="{3EFAD0EC-1C40-4F0F-BF0C-3F5C96F42C7B}" srcOrd="13" destOrd="0" presId="urn:microsoft.com/office/officeart/2008/layout/LinedList"/>
    <dgm:cxn modelId="{80421781-7272-448E-B439-CAA19EC96392}" type="presParOf" srcId="{3EFAD0EC-1C40-4F0F-BF0C-3F5C96F42C7B}" destId="{46914318-E8E6-44D2-A397-76027717DC72}" srcOrd="0" destOrd="0" presId="urn:microsoft.com/office/officeart/2008/layout/LinedList"/>
    <dgm:cxn modelId="{80F2C4A5-7B90-4116-807C-65BF4C1B77B3}" type="presParOf" srcId="{3EFAD0EC-1C40-4F0F-BF0C-3F5C96F42C7B}" destId="{7C3EDBFB-4FF0-469E-84FA-9BEB576CFD85}" srcOrd="1" destOrd="0" presId="urn:microsoft.com/office/officeart/2008/layout/LinedList"/>
    <dgm:cxn modelId="{B814A41D-2BA8-41C1-98D1-D31A330E1EC8}" type="presParOf" srcId="{D7E0F396-8BCB-4C15-818E-9B3AB577F3E7}" destId="{DA0C463F-8687-4E01-B00D-9814502F57DB}" srcOrd="14" destOrd="0" presId="urn:microsoft.com/office/officeart/2008/layout/LinedList"/>
    <dgm:cxn modelId="{6FA762A9-43DA-4ADB-B5E7-F607F0550BBD}" type="presParOf" srcId="{D7E0F396-8BCB-4C15-818E-9B3AB577F3E7}" destId="{2EC72C0C-0CCA-4921-B637-970F539D5607}" srcOrd="15" destOrd="0" presId="urn:microsoft.com/office/officeart/2008/layout/LinedList"/>
    <dgm:cxn modelId="{C9B5900A-4ED0-486A-A2A4-FA14242C13D6}" type="presParOf" srcId="{2EC72C0C-0CCA-4921-B637-970F539D5607}" destId="{572964A2-1B8B-4E27-A086-0F139AB2788E}" srcOrd="0" destOrd="0" presId="urn:microsoft.com/office/officeart/2008/layout/LinedList"/>
    <dgm:cxn modelId="{334A7A30-D748-475E-8492-C890D4EFD7D2}" type="presParOf" srcId="{2EC72C0C-0CCA-4921-B637-970F539D5607}" destId="{62F670B2-AB4D-4625-BC96-98C414028B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CBB6B2-6979-4BF0-BA2B-F71F5E88E96D}" type="doc">
      <dgm:prSet loTypeId="urn:microsoft.com/office/officeart/2005/8/layout/hProcess9" loCatId="process" qsTypeId="urn:microsoft.com/office/officeart/2005/8/quickstyle/simple1" qsCatId="simple" csTypeId="urn:microsoft.com/office/officeart/2005/8/colors/accent1_2" csCatId="accent1" phldr="1"/>
      <dgm:spPr/>
    </dgm:pt>
    <dgm:pt modelId="{CDBB7C3C-D8B4-4F62-B618-743611F24DFD}">
      <dgm:prSet phldrT="[Tekst]"/>
      <dgm:spPr/>
      <dgm:t>
        <a:bodyPr/>
        <a:lstStyle/>
        <a:p>
          <a:r>
            <a:rPr lang="nb-NO" dirty="0"/>
            <a:t>Innsats</a:t>
          </a:r>
        </a:p>
      </dgm:t>
    </dgm:pt>
    <dgm:pt modelId="{05302B56-B88E-48A0-96F9-4A9FE100D2FB}" type="parTrans" cxnId="{6319589E-6BDA-47EA-A984-11304AD96C01}">
      <dgm:prSet/>
      <dgm:spPr/>
      <dgm:t>
        <a:bodyPr/>
        <a:lstStyle/>
        <a:p>
          <a:endParaRPr lang="nb-NO"/>
        </a:p>
      </dgm:t>
    </dgm:pt>
    <dgm:pt modelId="{17459F79-7D2F-4EE7-A282-F3FBF9109AB8}" type="sibTrans" cxnId="{6319589E-6BDA-47EA-A984-11304AD96C01}">
      <dgm:prSet/>
      <dgm:spPr/>
      <dgm:t>
        <a:bodyPr/>
        <a:lstStyle/>
        <a:p>
          <a:endParaRPr lang="nb-NO"/>
        </a:p>
      </dgm:t>
    </dgm:pt>
    <dgm:pt modelId="{1CEA5FB1-7064-4D23-B2E5-7309E1E2D604}">
      <dgm:prSet phldrT="[Tekst]"/>
      <dgm:spPr/>
      <dgm:t>
        <a:bodyPr/>
        <a:lstStyle/>
        <a:p>
          <a:r>
            <a:rPr lang="nb-NO" dirty="0"/>
            <a:t>Effekt	</a:t>
          </a:r>
        </a:p>
      </dgm:t>
    </dgm:pt>
    <dgm:pt modelId="{B7AE5EF1-070D-4712-A8FF-D091F795DB3B}" type="parTrans" cxnId="{6CECAA04-57EE-44A3-874F-7863CC7F2840}">
      <dgm:prSet/>
      <dgm:spPr/>
      <dgm:t>
        <a:bodyPr/>
        <a:lstStyle/>
        <a:p>
          <a:endParaRPr lang="nb-NO"/>
        </a:p>
      </dgm:t>
    </dgm:pt>
    <dgm:pt modelId="{DA6A3AEF-7AA7-47C8-AAB9-560BC57AD086}" type="sibTrans" cxnId="{6CECAA04-57EE-44A3-874F-7863CC7F2840}">
      <dgm:prSet/>
      <dgm:spPr/>
      <dgm:t>
        <a:bodyPr/>
        <a:lstStyle/>
        <a:p>
          <a:endParaRPr lang="nb-NO"/>
        </a:p>
      </dgm:t>
    </dgm:pt>
    <dgm:pt modelId="{3CB89071-7A95-4714-A8E7-B25888A05C42}">
      <dgm:prSet phldrT="[Tekst]"/>
      <dgm:spPr/>
      <dgm:t>
        <a:bodyPr/>
        <a:lstStyle/>
        <a:p>
          <a:r>
            <a:rPr lang="nb-NO" dirty="0"/>
            <a:t>Resultat</a:t>
          </a:r>
        </a:p>
      </dgm:t>
    </dgm:pt>
    <dgm:pt modelId="{A0C60CD6-3DC7-4753-9236-AAF433B33521}" type="parTrans" cxnId="{BFFD4B9C-4CD0-477B-85AC-3B05F39A5F44}">
      <dgm:prSet/>
      <dgm:spPr/>
      <dgm:t>
        <a:bodyPr/>
        <a:lstStyle/>
        <a:p>
          <a:endParaRPr lang="nb-NO"/>
        </a:p>
      </dgm:t>
    </dgm:pt>
    <dgm:pt modelId="{A0504918-EDC4-43F1-8227-4E6871DEAFC4}" type="sibTrans" cxnId="{BFFD4B9C-4CD0-477B-85AC-3B05F39A5F44}">
      <dgm:prSet/>
      <dgm:spPr/>
      <dgm:t>
        <a:bodyPr/>
        <a:lstStyle/>
        <a:p>
          <a:endParaRPr lang="nb-NO"/>
        </a:p>
      </dgm:t>
    </dgm:pt>
    <dgm:pt modelId="{2C79D886-5D1A-4662-8AB9-246459339091}" type="pres">
      <dgm:prSet presAssocID="{74CBB6B2-6979-4BF0-BA2B-F71F5E88E96D}" presName="CompostProcess" presStyleCnt="0">
        <dgm:presLayoutVars>
          <dgm:dir/>
          <dgm:resizeHandles val="exact"/>
        </dgm:presLayoutVars>
      </dgm:prSet>
      <dgm:spPr/>
    </dgm:pt>
    <dgm:pt modelId="{CDED7A5B-3E7C-4157-8526-F6C60A9D366E}" type="pres">
      <dgm:prSet presAssocID="{74CBB6B2-6979-4BF0-BA2B-F71F5E88E96D}" presName="arrow" presStyleLbl="bgShp" presStyleIdx="0" presStyleCnt="1"/>
      <dgm:spPr/>
    </dgm:pt>
    <dgm:pt modelId="{1DE03994-A72B-42F5-AA92-80B463F279E1}" type="pres">
      <dgm:prSet presAssocID="{74CBB6B2-6979-4BF0-BA2B-F71F5E88E96D}" presName="linearProcess" presStyleCnt="0"/>
      <dgm:spPr/>
    </dgm:pt>
    <dgm:pt modelId="{193D9EB7-9289-4562-9430-D1FFFF0FF442}" type="pres">
      <dgm:prSet presAssocID="{CDBB7C3C-D8B4-4F62-B618-743611F24DFD}" presName="textNode" presStyleLbl="node1" presStyleIdx="0" presStyleCnt="3">
        <dgm:presLayoutVars>
          <dgm:bulletEnabled val="1"/>
        </dgm:presLayoutVars>
      </dgm:prSet>
      <dgm:spPr/>
    </dgm:pt>
    <dgm:pt modelId="{CCF0D977-2257-4D71-860A-70A326F1158F}" type="pres">
      <dgm:prSet presAssocID="{17459F79-7D2F-4EE7-A282-F3FBF9109AB8}" presName="sibTrans" presStyleCnt="0"/>
      <dgm:spPr/>
    </dgm:pt>
    <dgm:pt modelId="{B21F3EAB-4CEC-4BAE-8D09-3662D2046E34}" type="pres">
      <dgm:prSet presAssocID="{1CEA5FB1-7064-4D23-B2E5-7309E1E2D604}" presName="textNode" presStyleLbl="node1" presStyleIdx="1" presStyleCnt="3" custLinFactNeighborX="2519" custLinFactNeighborY="-550">
        <dgm:presLayoutVars>
          <dgm:bulletEnabled val="1"/>
        </dgm:presLayoutVars>
      </dgm:prSet>
      <dgm:spPr/>
    </dgm:pt>
    <dgm:pt modelId="{57FCD2F0-D5E8-4CA5-A555-5FA9C738ADA9}" type="pres">
      <dgm:prSet presAssocID="{DA6A3AEF-7AA7-47C8-AAB9-560BC57AD086}" presName="sibTrans" presStyleCnt="0"/>
      <dgm:spPr/>
    </dgm:pt>
    <dgm:pt modelId="{2A8A374C-8938-457E-8FD2-9FDEAE212F79}" type="pres">
      <dgm:prSet presAssocID="{3CB89071-7A95-4714-A8E7-B25888A05C42}" presName="textNode" presStyleLbl="node1" presStyleIdx="2" presStyleCnt="3" custScaleX="99560">
        <dgm:presLayoutVars>
          <dgm:bulletEnabled val="1"/>
        </dgm:presLayoutVars>
      </dgm:prSet>
      <dgm:spPr/>
    </dgm:pt>
  </dgm:ptLst>
  <dgm:cxnLst>
    <dgm:cxn modelId="{6CECAA04-57EE-44A3-874F-7863CC7F2840}" srcId="{74CBB6B2-6979-4BF0-BA2B-F71F5E88E96D}" destId="{1CEA5FB1-7064-4D23-B2E5-7309E1E2D604}" srcOrd="1" destOrd="0" parTransId="{B7AE5EF1-070D-4712-A8FF-D091F795DB3B}" sibTransId="{DA6A3AEF-7AA7-47C8-AAB9-560BC57AD086}"/>
    <dgm:cxn modelId="{EA00BB51-029F-49DB-80D7-62C1FE8FB131}" type="presOf" srcId="{3CB89071-7A95-4714-A8E7-B25888A05C42}" destId="{2A8A374C-8938-457E-8FD2-9FDEAE212F79}" srcOrd="0" destOrd="0" presId="urn:microsoft.com/office/officeart/2005/8/layout/hProcess9"/>
    <dgm:cxn modelId="{8B862375-2513-48B1-A2AB-C4EC13FD407D}" type="presOf" srcId="{74CBB6B2-6979-4BF0-BA2B-F71F5E88E96D}" destId="{2C79D886-5D1A-4662-8AB9-246459339091}" srcOrd="0" destOrd="0" presId="urn:microsoft.com/office/officeart/2005/8/layout/hProcess9"/>
    <dgm:cxn modelId="{BFFD4B9C-4CD0-477B-85AC-3B05F39A5F44}" srcId="{74CBB6B2-6979-4BF0-BA2B-F71F5E88E96D}" destId="{3CB89071-7A95-4714-A8E7-B25888A05C42}" srcOrd="2" destOrd="0" parTransId="{A0C60CD6-3DC7-4753-9236-AAF433B33521}" sibTransId="{A0504918-EDC4-43F1-8227-4E6871DEAFC4}"/>
    <dgm:cxn modelId="{6319589E-6BDA-47EA-A984-11304AD96C01}" srcId="{74CBB6B2-6979-4BF0-BA2B-F71F5E88E96D}" destId="{CDBB7C3C-D8B4-4F62-B618-743611F24DFD}" srcOrd="0" destOrd="0" parTransId="{05302B56-B88E-48A0-96F9-4A9FE100D2FB}" sibTransId="{17459F79-7D2F-4EE7-A282-F3FBF9109AB8}"/>
    <dgm:cxn modelId="{5CAAFDDA-9E94-456C-90DF-37EFBFDF38FE}" type="presOf" srcId="{1CEA5FB1-7064-4D23-B2E5-7309E1E2D604}" destId="{B21F3EAB-4CEC-4BAE-8D09-3662D2046E34}" srcOrd="0" destOrd="0" presId="urn:microsoft.com/office/officeart/2005/8/layout/hProcess9"/>
    <dgm:cxn modelId="{68B880DD-1474-4D91-B597-379E7728FB7D}" type="presOf" srcId="{CDBB7C3C-D8B4-4F62-B618-743611F24DFD}" destId="{193D9EB7-9289-4562-9430-D1FFFF0FF442}" srcOrd="0" destOrd="0" presId="urn:microsoft.com/office/officeart/2005/8/layout/hProcess9"/>
    <dgm:cxn modelId="{3D2C74D6-DF27-43B8-962C-5908C4481F87}" type="presParOf" srcId="{2C79D886-5D1A-4662-8AB9-246459339091}" destId="{CDED7A5B-3E7C-4157-8526-F6C60A9D366E}" srcOrd="0" destOrd="0" presId="urn:microsoft.com/office/officeart/2005/8/layout/hProcess9"/>
    <dgm:cxn modelId="{09C9ADF3-0A48-4D7F-AC4B-D760E37777B4}" type="presParOf" srcId="{2C79D886-5D1A-4662-8AB9-246459339091}" destId="{1DE03994-A72B-42F5-AA92-80B463F279E1}" srcOrd="1" destOrd="0" presId="urn:microsoft.com/office/officeart/2005/8/layout/hProcess9"/>
    <dgm:cxn modelId="{5CDD144A-90E7-4F94-AF7B-26BA4516AE25}" type="presParOf" srcId="{1DE03994-A72B-42F5-AA92-80B463F279E1}" destId="{193D9EB7-9289-4562-9430-D1FFFF0FF442}" srcOrd="0" destOrd="0" presId="urn:microsoft.com/office/officeart/2005/8/layout/hProcess9"/>
    <dgm:cxn modelId="{E7F4F76E-937F-49BD-B9F1-08E1387EEB27}" type="presParOf" srcId="{1DE03994-A72B-42F5-AA92-80B463F279E1}" destId="{CCF0D977-2257-4D71-860A-70A326F1158F}" srcOrd="1" destOrd="0" presId="urn:microsoft.com/office/officeart/2005/8/layout/hProcess9"/>
    <dgm:cxn modelId="{5F9E8A10-49F5-4D9A-A312-98FC9FBD293B}" type="presParOf" srcId="{1DE03994-A72B-42F5-AA92-80B463F279E1}" destId="{B21F3EAB-4CEC-4BAE-8D09-3662D2046E34}" srcOrd="2" destOrd="0" presId="urn:microsoft.com/office/officeart/2005/8/layout/hProcess9"/>
    <dgm:cxn modelId="{B0CE140B-E3A9-437F-BF41-5EAA61D5E4ED}" type="presParOf" srcId="{1DE03994-A72B-42F5-AA92-80B463F279E1}" destId="{57FCD2F0-D5E8-4CA5-A555-5FA9C738ADA9}" srcOrd="3" destOrd="0" presId="urn:microsoft.com/office/officeart/2005/8/layout/hProcess9"/>
    <dgm:cxn modelId="{69092680-434B-4DA9-86D8-DC59307E80DB}" type="presParOf" srcId="{1DE03994-A72B-42F5-AA92-80B463F279E1}" destId="{2A8A374C-8938-457E-8FD2-9FDEAE212F7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B0E57-28E3-4ADA-935D-BBB610D1FD1C}">
      <dsp:nvSpPr>
        <dsp:cNvPr id="0" name=""/>
        <dsp:cNvSpPr/>
      </dsp:nvSpPr>
      <dsp:spPr>
        <a:xfrm>
          <a:off x="0" y="0"/>
          <a:ext cx="56728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19A159-DEEA-4B45-BE60-B856F5D6DB66}">
      <dsp:nvSpPr>
        <dsp:cNvPr id="0" name=""/>
        <dsp:cNvSpPr/>
      </dsp:nvSpPr>
      <dsp:spPr>
        <a:xfrm>
          <a:off x="0" y="0"/>
          <a:ext cx="5672831" cy="60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nb-NO" sz="1700" kern="1200" dirty="0"/>
            <a:t>Tanken bak Handlingsplanen</a:t>
          </a:r>
          <a:endParaRPr lang="en-US" sz="1700" kern="1200" dirty="0"/>
        </a:p>
      </dsp:txBody>
      <dsp:txXfrm>
        <a:off x="0" y="0"/>
        <a:ext cx="5672831" cy="605299"/>
      </dsp:txXfrm>
    </dsp:sp>
    <dsp:sp modelId="{B56A5BDB-21D7-44DB-95F1-604913026E95}">
      <dsp:nvSpPr>
        <dsp:cNvPr id="0" name=""/>
        <dsp:cNvSpPr/>
      </dsp:nvSpPr>
      <dsp:spPr>
        <a:xfrm>
          <a:off x="0" y="605298"/>
          <a:ext cx="56728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93F7B6-46A7-425D-A795-C4AE0F5D2356}">
      <dsp:nvSpPr>
        <dsp:cNvPr id="0" name=""/>
        <dsp:cNvSpPr/>
      </dsp:nvSpPr>
      <dsp:spPr>
        <a:xfrm>
          <a:off x="0" y="605299"/>
          <a:ext cx="5672831" cy="60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nb-NO" sz="1700" kern="1200" dirty="0"/>
            <a:t>Hva vil vi få til i vårt fylkesstyre? Realistiske ambisjoner </a:t>
          </a:r>
          <a:r>
            <a:rPr lang="nb-NO" sz="1700" kern="1200" dirty="0" err="1"/>
            <a:t>ift</a:t>
          </a:r>
          <a:r>
            <a:rPr lang="nb-NO" sz="1700" kern="1200" dirty="0"/>
            <a:t> tilgjengelige ressurser.</a:t>
          </a:r>
          <a:endParaRPr lang="en-US" sz="1700" kern="1200" dirty="0"/>
        </a:p>
      </dsp:txBody>
      <dsp:txXfrm>
        <a:off x="0" y="605299"/>
        <a:ext cx="5672831" cy="605299"/>
      </dsp:txXfrm>
    </dsp:sp>
    <dsp:sp modelId="{A0238E9D-E902-47C0-ADEA-74CFC276C50B}">
      <dsp:nvSpPr>
        <dsp:cNvPr id="0" name=""/>
        <dsp:cNvSpPr/>
      </dsp:nvSpPr>
      <dsp:spPr>
        <a:xfrm>
          <a:off x="0" y="1210597"/>
          <a:ext cx="56728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9A1596-448A-444F-B807-352CB1809DCD}">
      <dsp:nvSpPr>
        <dsp:cNvPr id="0" name=""/>
        <dsp:cNvSpPr/>
      </dsp:nvSpPr>
      <dsp:spPr>
        <a:xfrm>
          <a:off x="0" y="1210598"/>
          <a:ext cx="5672831" cy="60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nb-NO" sz="1700" kern="1200" dirty="0"/>
            <a:t>Medvirkning og delegering</a:t>
          </a:r>
          <a:endParaRPr lang="en-US" sz="1700" kern="1200" dirty="0"/>
        </a:p>
      </dsp:txBody>
      <dsp:txXfrm>
        <a:off x="0" y="1210598"/>
        <a:ext cx="5672831" cy="605299"/>
      </dsp:txXfrm>
    </dsp:sp>
    <dsp:sp modelId="{EA9AB6A9-CE3A-4400-AE42-A78B4C19562C}">
      <dsp:nvSpPr>
        <dsp:cNvPr id="0" name=""/>
        <dsp:cNvSpPr/>
      </dsp:nvSpPr>
      <dsp:spPr>
        <a:xfrm>
          <a:off x="0" y="1815897"/>
          <a:ext cx="56728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CE396-BEE1-4411-8230-18F2EAFB2B44}">
      <dsp:nvSpPr>
        <dsp:cNvPr id="0" name=""/>
        <dsp:cNvSpPr/>
      </dsp:nvSpPr>
      <dsp:spPr>
        <a:xfrm>
          <a:off x="0" y="1815897"/>
          <a:ext cx="5672831" cy="60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nb-NO" sz="1700" kern="1200" dirty="0"/>
            <a:t>SMARTE mål – en metode</a:t>
          </a:r>
          <a:endParaRPr lang="en-US" sz="1700" kern="1200" dirty="0"/>
        </a:p>
      </dsp:txBody>
      <dsp:txXfrm>
        <a:off x="0" y="1815897"/>
        <a:ext cx="5672831" cy="605299"/>
      </dsp:txXfrm>
    </dsp:sp>
    <dsp:sp modelId="{4F61D574-7EBB-4E51-B111-40E508871AAF}">
      <dsp:nvSpPr>
        <dsp:cNvPr id="0" name=""/>
        <dsp:cNvSpPr/>
      </dsp:nvSpPr>
      <dsp:spPr>
        <a:xfrm>
          <a:off x="0" y="2421195"/>
          <a:ext cx="56728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40ED9D-05B7-4887-AD85-B51B8993E29B}">
      <dsp:nvSpPr>
        <dsp:cNvPr id="0" name=""/>
        <dsp:cNvSpPr/>
      </dsp:nvSpPr>
      <dsp:spPr>
        <a:xfrm>
          <a:off x="0" y="2421196"/>
          <a:ext cx="5672831" cy="60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nb-NO" sz="1700" kern="1200" dirty="0"/>
            <a:t>Resultatmål versus Innsatsmål</a:t>
          </a:r>
          <a:endParaRPr lang="en-US" sz="1700" kern="1200" dirty="0"/>
        </a:p>
      </dsp:txBody>
      <dsp:txXfrm>
        <a:off x="0" y="2421196"/>
        <a:ext cx="5672831" cy="605299"/>
      </dsp:txXfrm>
    </dsp:sp>
    <dsp:sp modelId="{5EE70437-C0EF-49C2-B392-C075BB5C7A6A}">
      <dsp:nvSpPr>
        <dsp:cNvPr id="0" name=""/>
        <dsp:cNvSpPr/>
      </dsp:nvSpPr>
      <dsp:spPr>
        <a:xfrm>
          <a:off x="0" y="3026494"/>
          <a:ext cx="56728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38830B-DCA7-44DC-A4E8-7EA80EC6C309}">
      <dsp:nvSpPr>
        <dsp:cNvPr id="0" name=""/>
        <dsp:cNvSpPr/>
      </dsp:nvSpPr>
      <dsp:spPr>
        <a:xfrm>
          <a:off x="0" y="3026495"/>
          <a:ext cx="5672831" cy="60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Calibri" panose="020F0502020204030204" pitchFamily="34" charset="0"/>
            <a:buNone/>
          </a:pPr>
          <a:r>
            <a:rPr lang="nb-NO" sz="1700" kern="1200" dirty="0"/>
            <a:t>Evaluering av resultater og innsats –  ev. revidering av mål.</a:t>
          </a:r>
          <a:endParaRPr lang="en-US" sz="1700" kern="1200" dirty="0"/>
        </a:p>
      </dsp:txBody>
      <dsp:txXfrm>
        <a:off x="0" y="3026495"/>
        <a:ext cx="5672831" cy="605299"/>
      </dsp:txXfrm>
    </dsp:sp>
    <dsp:sp modelId="{5534554F-8707-4ED8-8B39-3A59BBCF2F93}">
      <dsp:nvSpPr>
        <dsp:cNvPr id="0" name=""/>
        <dsp:cNvSpPr/>
      </dsp:nvSpPr>
      <dsp:spPr>
        <a:xfrm>
          <a:off x="0" y="3631793"/>
          <a:ext cx="56728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914318-E8E6-44D2-A397-76027717DC72}">
      <dsp:nvSpPr>
        <dsp:cNvPr id="0" name=""/>
        <dsp:cNvSpPr/>
      </dsp:nvSpPr>
      <dsp:spPr>
        <a:xfrm>
          <a:off x="0" y="3631794"/>
          <a:ext cx="5672831" cy="60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Calibri" panose="020F0502020204030204" pitchFamily="34" charset="0"/>
            <a:buNone/>
          </a:pPr>
          <a:r>
            <a:rPr lang="en-US" sz="1700" kern="1200" dirty="0"/>
            <a:t>Gruppeoppgave</a:t>
          </a:r>
        </a:p>
      </dsp:txBody>
      <dsp:txXfrm>
        <a:off x="0" y="3631794"/>
        <a:ext cx="5672831" cy="605299"/>
      </dsp:txXfrm>
    </dsp:sp>
    <dsp:sp modelId="{DA0C463F-8687-4E01-B00D-9814502F57DB}">
      <dsp:nvSpPr>
        <dsp:cNvPr id="0" name=""/>
        <dsp:cNvSpPr/>
      </dsp:nvSpPr>
      <dsp:spPr>
        <a:xfrm>
          <a:off x="0" y="4237092"/>
          <a:ext cx="56728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2964A2-1B8B-4E27-A086-0F139AB2788E}">
      <dsp:nvSpPr>
        <dsp:cNvPr id="0" name=""/>
        <dsp:cNvSpPr/>
      </dsp:nvSpPr>
      <dsp:spPr>
        <a:xfrm>
          <a:off x="0" y="4237093"/>
          <a:ext cx="5672831" cy="605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Calibri" panose="020F0502020204030204" pitchFamily="34" charset="0"/>
            <a:buNone/>
          </a:pPr>
          <a:r>
            <a:rPr lang="en-US" sz="1700" kern="1200" dirty="0"/>
            <a:t>Deling I plenum og avslutning</a:t>
          </a:r>
        </a:p>
      </dsp:txBody>
      <dsp:txXfrm>
        <a:off x="0" y="4237093"/>
        <a:ext cx="5672831" cy="605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7A5B-3E7C-4157-8526-F6C60A9D366E}">
      <dsp:nvSpPr>
        <dsp:cNvPr id="0" name=""/>
        <dsp:cNvSpPr/>
      </dsp:nvSpPr>
      <dsp:spPr>
        <a:xfrm>
          <a:off x="347701" y="0"/>
          <a:ext cx="3940617" cy="301657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3D9EB7-9289-4562-9430-D1FFFF0FF442}">
      <dsp:nvSpPr>
        <dsp:cNvPr id="0" name=""/>
        <dsp:cNvSpPr/>
      </dsp:nvSpPr>
      <dsp:spPr>
        <a:xfrm>
          <a:off x="973" y="904972"/>
          <a:ext cx="1471393" cy="1206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b-NO" sz="2500" kern="1200" dirty="0"/>
            <a:t>Innsats</a:t>
          </a:r>
        </a:p>
      </dsp:txBody>
      <dsp:txXfrm>
        <a:off x="59876" y="963875"/>
        <a:ext cx="1353587" cy="1088824"/>
      </dsp:txXfrm>
    </dsp:sp>
    <dsp:sp modelId="{B21F3EAB-4CEC-4BAE-8D09-3662D2046E34}">
      <dsp:nvSpPr>
        <dsp:cNvPr id="0" name=""/>
        <dsp:cNvSpPr/>
      </dsp:nvSpPr>
      <dsp:spPr>
        <a:xfrm>
          <a:off x="1588401" y="898336"/>
          <a:ext cx="1471393" cy="1206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b-NO" sz="2500" kern="1200" dirty="0"/>
            <a:t>Effekt	</a:t>
          </a:r>
        </a:p>
      </dsp:txBody>
      <dsp:txXfrm>
        <a:off x="1647304" y="957239"/>
        <a:ext cx="1353587" cy="1088824"/>
      </dsp:txXfrm>
    </dsp:sp>
    <dsp:sp modelId="{2A8A374C-8938-457E-8FD2-9FDEAE212F79}">
      <dsp:nvSpPr>
        <dsp:cNvPr id="0" name=""/>
        <dsp:cNvSpPr/>
      </dsp:nvSpPr>
      <dsp:spPr>
        <a:xfrm>
          <a:off x="3170128" y="904972"/>
          <a:ext cx="1464919" cy="1206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b-NO" sz="2500" kern="1200" dirty="0"/>
            <a:t>Resultat</a:t>
          </a:r>
        </a:p>
      </dsp:txBody>
      <dsp:txXfrm>
        <a:off x="3229031" y="963875"/>
        <a:ext cx="1347113" cy="108882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3FECF-45A9-4351-8B49-DC396988BC12}" type="datetimeFigureOut">
              <a:rPr lang="nb-NO" smtClean="0"/>
              <a:t>14.04.2021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ED47A-C09F-4ABC-8723-66B08F95AD40}" type="slidenum">
              <a:rPr lang="nb-NO" smtClean="0"/>
              <a:t>‹#›</a:t>
            </a:fld>
            <a:endParaRPr lang="nb-NO"/>
          </a:p>
        </p:txBody>
      </p:sp>
    </p:spTree>
    <p:extLst>
      <p:ext uri="{BB962C8B-B14F-4D97-AF65-F5344CB8AC3E}">
        <p14:creationId xmlns:p14="http://schemas.microsoft.com/office/powerpoint/2010/main" val="111167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Font typeface="Arial" pitchFamily="34" charset="0"/>
              <a:buNone/>
            </a:pPr>
            <a:endParaRPr lang="nb-NO" dirty="0"/>
          </a:p>
        </p:txBody>
      </p:sp>
      <p:sp>
        <p:nvSpPr>
          <p:cNvPr id="4" name="Plassholder for lysbildenummer 3"/>
          <p:cNvSpPr>
            <a:spLocks noGrp="1"/>
          </p:cNvSpPr>
          <p:nvPr>
            <p:ph type="sldNum" sz="quarter" idx="10"/>
          </p:nvPr>
        </p:nvSpPr>
        <p:spPr/>
        <p:txBody>
          <a:bodyPr/>
          <a:lstStyle/>
          <a:p>
            <a:fld id="{1229AC1A-9B73-4A58-B68D-40D60857D010}" type="slidenum">
              <a:rPr lang="nb-NO" smtClean="0"/>
              <a:pPr/>
              <a:t>3</a:t>
            </a:fld>
            <a:endParaRPr lang="nb-NO"/>
          </a:p>
        </p:txBody>
      </p:sp>
    </p:spTree>
    <p:extLst>
      <p:ext uri="{BB962C8B-B14F-4D97-AF65-F5344CB8AC3E}">
        <p14:creationId xmlns:p14="http://schemas.microsoft.com/office/powerpoint/2010/main" val="241158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buFont typeface="Arial" pitchFamily="34" charset="0"/>
              <a:buNone/>
            </a:pPr>
            <a:endParaRPr lang="nb-NO" dirty="0"/>
          </a:p>
        </p:txBody>
      </p:sp>
      <p:sp>
        <p:nvSpPr>
          <p:cNvPr id="4" name="Plassholder for lysbildenummer 3"/>
          <p:cNvSpPr>
            <a:spLocks noGrp="1"/>
          </p:cNvSpPr>
          <p:nvPr>
            <p:ph type="sldNum" sz="quarter" idx="10"/>
          </p:nvPr>
        </p:nvSpPr>
        <p:spPr/>
        <p:txBody>
          <a:bodyPr/>
          <a:lstStyle/>
          <a:p>
            <a:fld id="{1229AC1A-9B73-4A58-B68D-40D60857D010}" type="slidenum">
              <a:rPr lang="nb-NO" smtClean="0"/>
              <a:pPr/>
              <a:t>4</a:t>
            </a:fld>
            <a:endParaRPr lang="nb-NO"/>
          </a:p>
        </p:txBody>
      </p:sp>
    </p:spTree>
    <p:extLst>
      <p:ext uri="{BB962C8B-B14F-4D97-AF65-F5344CB8AC3E}">
        <p14:creationId xmlns:p14="http://schemas.microsoft.com/office/powerpoint/2010/main" val="3255580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fontAlgn="base"/>
            <a:r>
              <a:rPr lang="nb-NO" b="0" i="0" dirty="0">
                <a:solidFill>
                  <a:srgbClr val="444444"/>
                </a:solidFill>
                <a:effectLst/>
                <a:latin typeface="Titillium"/>
              </a:rPr>
              <a:t>Ha et sammenhengende målhierarki</a:t>
            </a:r>
          </a:p>
          <a:p>
            <a:pPr algn="l" fontAlgn="base"/>
            <a:r>
              <a:rPr lang="nb-NO" b="0" i="0" dirty="0">
                <a:solidFill>
                  <a:srgbClr val="666666"/>
                </a:solidFill>
                <a:effectLst/>
                <a:latin typeface="Titillium"/>
              </a:rPr>
              <a:t>Alle mål i virksomheten må ha en direkte eller indirekte sammenheng med virksomhetens hovedmål. Hvis ikke, risikerer man at noen ikke trekker i samme retning som resten av virksomheten.</a:t>
            </a:r>
          </a:p>
          <a:p>
            <a:endParaRPr lang="nb-NO" dirty="0"/>
          </a:p>
        </p:txBody>
      </p:sp>
      <p:sp>
        <p:nvSpPr>
          <p:cNvPr id="4" name="Plassholder for lysbildenummer 3"/>
          <p:cNvSpPr>
            <a:spLocks noGrp="1"/>
          </p:cNvSpPr>
          <p:nvPr>
            <p:ph type="sldNum" sz="quarter" idx="5"/>
          </p:nvPr>
        </p:nvSpPr>
        <p:spPr/>
        <p:txBody>
          <a:bodyPr/>
          <a:lstStyle/>
          <a:p>
            <a:fld id="{FAFED47A-C09F-4ABC-8723-66B08F95AD40}" type="slidenum">
              <a:rPr lang="nb-NO" smtClean="0"/>
              <a:t>5</a:t>
            </a:fld>
            <a:endParaRPr lang="nb-NO"/>
          </a:p>
        </p:txBody>
      </p:sp>
    </p:spTree>
    <p:extLst>
      <p:ext uri="{BB962C8B-B14F-4D97-AF65-F5344CB8AC3E}">
        <p14:creationId xmlns:p14="http://schemas.microsoft.com/office/powerpoint/2010/main" val="209648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AFED47A-C09F-4ABC-8723-66B08F95AD40}" type="slidenum">
              <a:rPr lang="nb-NO" smtClean="0"/>
              <a:t>6</a:t>
            </a:fld>
            <a:endParaRPr lang="nb-NO"/>
          </a:p>
        </p:txBody>
      </p:sp>
    </p:spTree>
    <p:extLst>
      <p:ext uri="{BB962C8B-B14F-4D97-AF65-F5344CB8AC3E}">
        <p14:creationId xmlns:p14="http://schemas.microsoft.com/office/powerpoint/2010/main" val="3374334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Får man ikke nok godfølelse igjen for det, da er det ikke verdt det og man mister lysten. Det er mye mer komplisert enn å betale folk, men også mye mer givende. Følelser er forskjellige hos hver enkelt. Du kan gi samme lønn til flere personer og forvente at de blir like fornøyd. Forventninger i frivilligheten kan derimot være veldig forskjellige. Det er ikke slik at de frivillige nødvendigvis vet hva de trenger for å holde motivasjonen oppe. </a:t>
            </a:r>
          </a:p>
        </p:txBody>
      </p:sp>
      <p:sp>
        <p:nvSpPr>
          <p:cNvPr id="4" name="Plassholder for lysbildenummer 3"/>
          <p:cNvSpPr>
            <a:spLocks noGrp="1"/>
          </p:cNvSpPr>
          <p:nvPr>
            <p:ph type="sldNum" sz="quarter" idx="5"/>
          </p:nvPr>
        </p:nvSpPr>
        <p:spPr/>
        <p:txBody>
          <a:bodyPr/>
          <a:lstStyle/>
          <a:p>
            <a:fld id="{1CD4E004-769C-48BF-88ED-1E2E7CAB9AC9}" type="slidenum">
              <a:rPr lang="nb-NO" smtClean="0"/>
              <a:t>8</a:t>
            </a:fld>
            <a:endParaRPr lang="nb-NO"/>
          </a:p>
        </p:txBody>
      </p:sp>
    </p:spTree>
    <p:extLst>
      <p:ext uri="{BB962C8B-B14F-4D97-AF65-F5344CB8AC3E}">
        <p14:creationId xmlns:p14="http://schemas.microsoft.com/office/powerpoint/2010/main" val="2383250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AFED47A-C09F-4ABC-8723-66B08F95AD40}" type="slidenum">
              <a:rPr lang="nb-NO" smtClean="0"/>
              <a:t>14</a:t>
            </a:fld>
            <a:endParaRPr lang="nb-NO"/>
          </a:p>
        </p:txBody>
      </p:sp>
    </p:spTree>
    <p:extLst>
      <p:ext uri="{BB962C8B-B14F-4D97-AF65-F5344CB8AC3E}">
        <p14:creationId xmlns:p14="http://schemas.microsoft.com/office/powerpoint/2010/main" val="2663027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Vi lærer sammen underveis - evaluering</a:t>
            </a:r>
          </a:p>
          <a:p>
            <a:endParaRPr lang="nb-NO" dirty="0"/>
          </a:p>
        </p:txBody>
      </p:sp>
      <p:sp>
        <p:nvSpPr>
          <p:cNvPr id="4" name="Plassholder for lysbildenummer 3"/>
          <p:cNvSpPr>
            <a:spLocks noGrp="1"/>
          </p:cNvSpPr>
          <p:nvPr>
            <p:ph type="sldNum" sz="quarter" idx="5"/>
          </p:nvPr>
        </p:nvSpPr>
        <p:spPr/>
        <p:txBody>
          <a:bodyPr/>
          <a:lstStyle/>
          <a:p>
            <a:fld id="{FAFED47A-C09F-4ABC-8723-66B08F95AD40}" type="slidenum">
              <a:rPr lang="nb-NO" smtClean="0"/>
              <a:t>17</a:t>
            </a:fld>
            <a:endParaRPr lang="nb-NO"/>
          </a:p>
        </p:txBody>
      </p:sp>
    </p:spTree>
    <p:extLst>
      <p:ext uri="{BB962C8B-B14F-4D97-AF65-F5344CB8AC3E}">
        <p14:creationId xmlns:p14="http://schemas.microsoft.com/office/powerpoint/2010/main" val="3937048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Grunner til at folk ikke setter seg mål:</a:t>
            </a:r>
          </a:p>
          <a:p>
            <a:pPr marL="171450" indent="-171450">
              <a:buFontTx/>
              <a:buChar char="-"/>
            </a:pPr>
            <a:r>
              <a:rPr lang="nb-NO" dirty="0"/>
              <a:t>De tror at målsetting ikke er viktig.</a:t>
            </a:r>
          </a:p>
          <a:p>
            <a:pPr marL="171450" indent="-171450">
              <a:buFontTx/>
              <a:buChar char="-"/>
            </a:pPr>
            <a:r>
              <a:rPr lang="nb-NO" dirty="0"/>
              <a:t>ikke vet hvordan de skal gjøre det.</a:t>
            </a:r>
          </a:p>
          <a:p>
            <a:pPr marL="171450" indent="-171450">
              <a:buFontTx/>
              <a:buChar char="-"/>
            </a:pPr>
            <a:r>
              <a:rPr lang="nb-NO" dirty="0"/>
              <a:t>de er redde for å mislykkes.</a:t>
            </a:r>
          </a:p>
          <a:p>
            <a:pPr marL="171450" indent="-171450">
              <a:buFontTx/>
              <a:buChar char="-"/>
            </a:pPr>
            <a:r>
              <a:rPr lang="nb-NO" dirty="0"/>
              <a:t>de er engstelige for konsekvensen av hva en endring kan medføre. Hva skjer når man når målet? Vil det gå på bekostning av noe? Vil folk reagere annerledes, eksempelvis med misunnelse? </a:t>
            </a:r>
          </a:p>
        </p:txBody>
      </p:sp>
      <p:sp>
        <p:nvSpPr>
          <p:cNvPr id="4" name="Plassholder for lysbildenummer 3"/>
          <p:cNvSpPr>
            <a:spLocks noGrp="1"/>
          </p:cNvSpPr>
          <p:nvPr>
            <p:ph type="sldNum" sz="quarter" idx="5"/>
          </p:nvPr>
        </p:nvSpPr>
        <p:spPr/>
        <p:txBody>
          <a:bodyPr/>
          <a:lstStyle/>
          <a:p>
            <a:fld id="{FAFED47A-C09F-4ABC-8723-66B08F95AD40}" type="slidenum">
              <a:rPr lang="nb-NO" smtClean="0"/>
              <a:t>21</a:t>
            </a:fld>
            <a:endParaRPr lang="nb-NO"/>
          </a:p>
        </p:txBody>
      </p:sp>
    </p:spTree>
    <p:extLst>
      <p:ext uri="{BB962C8B-B14F-4D97-AF65-F5344CB8AC3E}">
        <p14:creationId xmlns:p14="http://schemas.microsoft.com/office/powerpoint/2010/main" val="1428807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71089FEC-7887-42E2-92ED-2F2F2E95C0BB}" type="slidenum">
              <a:rPr lang="nb-NO" smtClean="0"/>
              <a:pPr/>
              <a:t>23</a:t>
            </a:fld>
            <a:endParaRPr lang="nb-NO"/>
          </a:p>
        </p:txBody>
      </p:sp>
    </p:spTree>
    <p:extLst>
      <p:ext uri="{BB962C8B-B14F-4D97-AF65-F5344CB8AC3E}">
        <p14:creationId xmlns:p14="http://schemas.microsoft.com/office/powerpoint/2010/main" val="525834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0BF54C-E97F-4E07-BD2C-F6006BDD60A2}"/>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29576954-2416-4E27-A502-C94BA20D4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3E0BFCE1-9D04-454D-BEC2-65A1CE12C394}"/>
              </a:ext>
            </a:extLst>
          </p:cNvPr>
          <p:cNvSpPr>
            <a:spLocks noGrp="1"/>
          </p:cNvSpPr>
          <p:nvPr>
            <p:ph type="dt" sz="half" idx="10"/>
          </p:nvPr>
        </p:nvSpPr>
        <p:spPr/>
        <p:txBody>
          <a:bodyPr/>
          <a:lstStyle/>
          <a:p>
            <a:fld id="{AB56F1A5-E7BD-422F-A7C2-8839E33CFD44}" type="datetimeFigureOut">
              <a:rPr lang="nb-NO" smtClean="0"/>
              <a:t>14.04.2021</a:t>
            </a:fld>
            <a:endParaRPr lang="nb-NO"/>
          </a:p>
        </p:txBody>
      </p:sp>
      <p:sp>
        <p:nvSpPr>
          <p:cNvPr id="5" name="Plassholder for bunntekst 4">
            <a:extLst>
              <a:ext uri="{FF2B5EF4-FFF2-40B4-BE49-F238E27FC236}">
                <a16:creationId xmlns:a16="http://schemas.microsoft.com/office/drawing/2014/main" id="{6B58A6CD-7A0D-4931-B9CB-C8DE9EC7409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45FF9C5-5AB5-4434-A404-822BF5F945B5}"/>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245885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8C1EDD-1A7A-481D-9FDF-DF005EB80767}"/>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A7A552C6-ADF2-4788-A841-5A93FA993AA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2CD665F-D308-49CF-97CD-D99E1EE273C7}"/>
              </a:ext>
            </a:extLst>
          </p:cNvPr>
          <p:cNvSpPr>
            <a:spLocks noGrp="1"/>
          </p:cNvSpPr>
          <p:nvPr>
            <p:ph type="dt" sz="half" idx="10"/>
          </p:nvPr>
        </p:nvSpPr>
        <p:spPr/>
        <p:txBody>
          <a:bodyPr/>
          <a:lstStyle/>
          <a:p>
            <a:fld id="{AB56F1A5-E7BD-422F-A7C2-8839E33CFD44}" type="datetimeFigureOut">
              <a:rPr lang="nb-NO" smtClean="0"/>
              <a:t>14.04.2021</a:t>
            </a:fld>
            <a:endParaRPr lang="nb-NO"/>
          </a:p>
        </p:txBody>
      </p:sp>
      <p:sp>
        <p:nvSpPr>
          <p:cNvPr id="5" name="Plassholder for bunntekst 4">
            <a:extLst>
              <a:ext uri="{FF2B5EF4-FFF2-40B4-BE49-F238E27FC236}">
                <a16:creationId xmlns:a16="http://schemas.microsoft.com/office/drawing/2014/main" id="{0378BDC4-A314-47BD-BF6D-430B8980C41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7D584F-1174-48BD-9FFD-02D47F400963}"/>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32296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D29B422-E5F9-4B12-95FC-48486465FEC0}"/>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2A14E700-6A5F-4CC2-B343-8C28C8D921A3}"/>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C1ECDCA-C9B9-4C42-9933-234302D680EB}"/>
              </a:ext>
            </a:extLst>
          </p:cNvPr>
          <p:cNvSpPr>
            <a:spLocks noGrp="1"/>
          </p:cNvSpPr>
          <p:nvPr>
            <p:ph type="dt" sz="half" idx="10"/>
          </p:nvPr>
        </p:nvSpPr>
        <p:spPr/>
        <p:txBody>
          <a:bodyPr/>
          <a:lstStyle/>
          <a:p>
            <a:fld id="{AB56F1A5-E7BD-422F-A7C2-8839E33CFD44}" type="datetimeFigureOut">
              <a:rPr lang="nb-NO" smtClean="0"/>
              <a:t>14.04.2021</a:t>
            </a:fld>
            <a:endParaRPr lang="nb-NO"/>
          </a:p>
        </p:txBody>
      </p:sp>
      <p:sp>
        <p:nvSpPr>
          <p:cNvPr id="5" name="Plassholder for bunntekst 4">
            <a:extLst>
              <a:ext uri="{FF2B5EF4-FFF2-40B4-BE49-F238E27FC236}">
                <a16:creationId xmlns:a16="http://schemas.microsoft.com/office/drawing/2014/main" id="{5EC2B0A8-E843-46D1-8C7D-FA1B9C0209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A4E618B-678B-4F8E-9B95-CEA3CB71CD88}"/>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259163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8D718A-5008-4269-8D47-D0FA16F7D00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059D409-FD3F-4E1C-AED0-6A777AD7C0C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DF30E36-D920-42C2-A2A2-DBCF4AE048A3}"/>
              </a:ext>
            </a:extLst>
          </p:cNvPr>
          <p:cNvSpPr>
            <a:spLocks noGrp="1"/>
          </p:cNvSpPr>
          <p:nvPr>
            <p:ph type="dt" sz="half" idx="10"/>
          </p:nvPr>
        </p:nvSpPr>
        <p:spPr/>
        <p:txBody>
          <a:bodyPr/>
          <a:lstStyle/>
          <a:p>
            <a:fld id="{AB56F1A5-E7BD-422F-A7C2-8839E33CFD44}" type="datetimeFigureOut">
              <a:rPr lang="nb-NO" smtClean="0"/>
              <a:t>14.04.2021</a:t>
            </a:fld>
            <a:endParaRPr lang="nb-NO"/>
          </a:p>
        </p:txBody>
      </p:sp>
      <p:sp>
        <p:nvSpPr>
          <p:cNvPr id="5" name="Plassholder for bunntekst 4">
            <a:extLst>
              <a:ext uri="{FF2B5EF4-FFF2-40B4-BE49-F238E27FC236}">
                <a16:creationId xmlns:a16="http://schemas.microsoft.com/office/drawing/2014/main" id="{2EA4F5B4-33AB-427A-8FED-209E422F06F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AFBACF8-BF33-4BF6-A5E9-50521FD3CE70}"/>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24536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4EBE03-C1EF-48D6-8122-63C3FFE0DBC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5359363B-4D4C-4B20-B8E8-93895F6D4F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1286284D-4333-4CBB-A59B-55343EA7ED98}"/>
              </a:ext>
            </a:extLst>
          </p:cNvPr>
          <p:cNvSpPr>
            <a:spLocks noGrp="1"/>
          </p:cNvSpPr>
          <p:nvPr>
            <p:ph type="dt" sz="half" idx="10"/>
          </p:nvPr>
        </p:nvSpPr>
        <p:spPr/>
        <p:txBody>
          <a:bodyPr/>
          <a:lstStyle/>
          <a:p>
            <a:fld id="{AB56F1A5-E7BD-422F-A7C2-8839E33CFD44}" type="datetimeFigureOut">
              <a:rPr lang="nb-NO" smtClean="0"/>
              <a:t>14.04.2021</a:t>
            </a:fld>
            <a:endParaRPr lang="nb-NO"/>
          </a:p>
        </p:txBody>
      </p:sp>
      <p:sp>
        <p:nvSpPr>
          <p:cNvPr id="5" name="Plassholder for bunntekst 4">
            <a:extLst>
              <a:ext uri="{FF2B5EF4-FFF2-40B4-BE49-F238E27FC236}">
                <a16:creationId xmlns:a16="http://schemas.microsoft.com/office/drawing/2014/main" id="{88490DEC-A50B-4104-83B8-BB0DF13393E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65DEA2C-0C32-4C77-A5BD-18F503A277EF}"/>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161683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32B803-2177-4AC1-A999-F49A48AAC15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50AD714-5A86-4710-884E-197D8CBA8988}"/>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1FF2723-DCC3-4BC9-80E4-8AD7BA159972}"/>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828F850F-30E2-4165-A771-A84E605A9168}"/>
              </a:ext>
            </a:extLst>
          </p:cNvPr>
          <p:cNvSpPr>
            <a:spLocks noGrp="1"/>
          </p:cNvSpPr>
          <p:nvPr>
            <p:ph type="dt" sz="half" idx="10"/>
          </p:nvPr>
        </p:nvSpPr>
        <p:spPr/>
        <p:txBody>
          <a:bodyPr/>
          <a:lstStyle/>
          <a:p>
            <a:fld id="{AB56F1A5-E7BD-422F-A7C2-8839E33CFD44}" type="datetimeFigureOut">
              <a:rPr lang="nb-NO" smtClean="0"/>
              <a:t>14.04.2021</a:t>
            </a:fld>
            <a:endParaRPr lang="nb-NO"/>
          </a:p>
        </p:txBody>
      </p:sp>
      <p:sp>
        <p:nvSpPr>
          <p:cNvPr id="6" name="Plassholder for bunntekst 5">
            <a:extLst>
              <a:ext uri="{FF2B5EF4-FFF2-40B4-BE49-F238E27FC236}">
                <a16:creationId xmlns:a16="http://schemas.microsoft.com/office/drawing/2014/main" id="{887C6B47-42E5-46AD-88C1-A8791C42A80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8232A34-3980-4A81-A3FD-8047C8D08E73}"/>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299748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FDC4C7-0901-4DB6-890A-28FED668E16F}"/>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FA1D486-C6AA-4A93-9EC0-007B9FA4D5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FA666CC2-29DD-4CA3-85DD-A5112F34AAB9}"/>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C1CAA68-FDB7-46C1-9429-128F906784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3FE47D7D-C6A6-4A99-A2B5-E29A53E3D8E5}"/>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9CC97FB-05EC-49A9-BDDA-0323CD6B7126}"/>
              </a:ext>
            </a:extLst>
          </p:cNvPr>
          <p:cNvSpPr>
            <a:spLocks noGrp="1"/>
          </p:cNvSpPr>
          <p:nvPr>
            <p:ph type="dt" sz="half" idx="10"/>
          </p:nvPr>
        </p:nvSpPr>
        <p:spPr/>
        <p:txBody>
          <a:bodyPr/>
          <a:lstStyle/>
          <a:p>
            <a:fld id="{AB56F1A5-E7BD-422F-A7C2-8839E33CFD44}" type="datetimeFigureOut">
              <a:rPr lang="nb-NO" smtClean="0"/>
              <a:t>14.04.2021</a:t>
            </a:fld>
            <a:endParaRPr lang="nb-NO"/>
          </a:p>
        </p:txBody>
      </p:sp>
      <p:sp>
        <p:nvSpPr>
          <p:cNvPr id="8" name="Plassholder for bunntekst 7">
            <a:extLst>
              <a:ext uri="{FF2B5EF4-FFF2-40B4-BE49-F238E27FC236}">
                <a16:creationId xmlns:a16="http://schemas.microsoft.com/office/drawing/2014/main" id="{BB4B0847-1EA0-4148-86B4-D681A4049DF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DC6625B-0050-415F-AE1C-9D1A395C6BFC}"/>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2801160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DF896E-D504-4FBD-A4CA-FD240D5CD56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B78E18DF-CFBE-47B5-893A-0BD41703F0E9}"/>
              </a:ext>
            </a:extLst>
          </p:cNvPr>
          <p:cNvSpPr>
            <a:spLocks noGrp="1"/>
          </p:cNvSpPr>
          <p:nvPr>
            <p:ph type="dt" sz="half" idx="10"/>
          </p:nvPr>
        </p:nvSpPr>
        <p:spPr/>
        <p:txBody>
          <a:bodyPr/>
          <a:lstStyle/>
          <a:p>
            <a:fld id="{AB56F1A5-E7BD-422F-A7C2-8839E33CFD44}" type="datetimeFigureOut">
              <a:rPr lang="nb-NO" smtClean="0"/>
              <a:t>14.04.2021</a:t>
            </a:fld>
            <a:endParaRPr lang="nb-NO"/>
          </a:p>
        </p:txBody>
      </p:sp>
      <p:sp>
        <p:nvSpPr>
          <p:cNvPr id="4" name="Plassholder for bunntekst 3">
            <a:extLst>
              <a:ext uri="{FF2B5EF4-FFF2-40B4-BE49-F238E27FC236}">
                <a16:creationId xmlns:a16="http://schemas.microsoft.com/office/drawing/2014/main" id="{169E4618-2035-4660-B894-E3D10D9ECE8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A81B5486-3B9F-45E4-B1A9-E924A25DA1F0}"/>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322953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1159D32-3C32-42A5-B524-356FDB2860A9}"/>
              </a:ext>
            </a:extLst>
          </p:cNvPr>
          <p:cNvSpPr>
            <a:spLocks noGrp="1"/>
          </p:cNvSpPr>
          <p:nvPr>
            <p:ph type="dt" sz="half" idx="10"/>
          </p:nvPr>
        </p:nvSpPr>
        <p:spPr/>
        <p:txBody>
          <a:bodyPr/>
          <a:lstStyle/>
          <a:p>
            <a:fld id="{AB56F1A5-E7BD-422F-A7C2-8839E33CFD44}" type="datetimeFigureOut">
              <a:rPr lang="nb-NO" smtClean="0"/>
              <a:t>14.04.2021</a:t>
            </a:fld>
            <a:endParaRPr lang="nb-NO"/>
          </a:p>
        </p:txBody>
      </p:sp>
      <p:sp>
        <p:nvSpPr>
          <p:cNvPr id="3" name="Plassholder for bunntekst 2">
            <a:extLst>
              <a:ext uri="{FF2B5EF4-FFF2-40B4-BE49-F238E27FC236}">
                <a16:creationId xmlns:a16="http://schemas.microsoft.com/office/drawing/2014/main" id="{40D8BF6A-DEC9-486C-97C7-C52F3AC182D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07D5E1C7-F1B7-4166-B86F-954BECA9BF61}"/>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259001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48DD54-2451-4109-83C6-BBDB66E6430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A400031-75A0-46BA-826F-FD6919DAEE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0D12165-70B9-4BBB-9BD8-0707F1394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898AE23-98AA-40D7-8E09-1720B30FC9CE}"/>
              </a:ext>
            </a:extLst>
          </p:cNvPr>
          <p:cNvSpPr>
            <a:spLocks noGrp="1"/>
          </p:cNvSpPr>
          <p:nvPr>
            <p:ph type="dt" sz="half" idx="10"/>
          </p:nvPr>
        </p:nvSpPr>
        <p:spPr/>
        <p:txBody>
          <a:bodyPr/>
          <a:lstStyle/>
          <a:p>
            <a:fld id="{AB56F1A5-E7BD-422F-A7C2-8839E33CFD44}" type="datetimeFigureOut">
              <a:rPr lang="nb-NO" smtClean="0"/>
              <a:t>14.04.2021</a:t>
            </a:fld>
            <a:endParaRPr lang="nb-NO"/>
          </a:p>
        </p:txBody>
      </p:sp>
      <p:sp>
        <p:nvSpPr>
          <p:cNvPr id="6" name="Plassholder for bunntekst 5">
            <a:extLst>
              <a:ext uri="{FF2B5EF4-FFF2-40B4-BE49-F238E27FC236}">
                <a16:creationId xmlns:a16="http://schemas.microsoft.com/office/drawing/2014/main" id="{2B81060D-275A-4082-AEF7-AEB2A05C4DC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628255C-351D-4972-A3AF-72DD2D7E5745}"/>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602734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DB910C-3E67-4E53-A095-F6FF4FEF8BE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9AC647AC-5D90-423D-9292-7B7B670A20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76C6D949-B661-44EC-9F25-A84E3A07B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03EBD49-9F4D-4F34-9C54-5C300117B6CF}"/>
              </a:ext>
            </a:extLst>
          </p:cNvPr>
          <p:cNvSpPr>
            <a:spLocks noGrp="1"/>
          </p:cNvSpPr>
          <p:nvPr>
            <p:ph type="dt" sz="half" idx="10"/>
          </p:nvPr>
        </p:nvSpPr>
        <p:spPr/>
        <p:txBody>
          <a:bodyPr/>
          <a:lstStyle/>
          <a:p>
            <a:fld id="{AB56F1A5-E7BD-422F-A7C2-8839E33CFD44}" type="datetimeFigureOut">
              <a:rPr lang="nb-NO" smtClean="0"/>
              <a:t>14.04.2021</a:t>
            </a:fld>
            <a:endParaRPr lang="nb-NO"/>
          </a:p>
        </p:txBody>
      </p:sp>
      <p:sp>
        <p:nvSpPr>
          <p:cNvPr id="6" name="Plassholder for bunntekst 5">
            <a:extLst>
              <a:ext uri="{FF2B5EF4-FFF2-40B4-BE49-F238E27FC236}">
                <a16:creationId xmlns:a16="http://schemas.microsoft.com/office/drawing/2014/main" id="{8699BBED-CA1F-4E4D-9D78-E19C20F0F01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B926F37-69EE-4AF5-8D47-2241EF1CA3C4}"/>
              </a:ext>
            </a:extLst>
          </p:cNvPr>
          <p:cNvSpPr>
            <a:spLocks noGrp="1"/>
          </p:cNvSpPr>
          <p:nvPr>
            <p:ph type="sldNum" sz="quarter" idx="12"/>
          </p:nvPr>
        </p:nvSpPr>
        <p:spPr/>
        <p:txBody>
          <a:bodyPr/>
          <a:lstStyle/>
          <a:p>
            <a:fld id="{6523BFE1-A56F-4EB6-9084-98031F2EA403}" type="slidenum">
              <a:rPr lang="nb-NO" smtClean="0"/>
              <a:t>‹#›</a:t>
            </a:fld>
            <a:endParaRPr lang="nb-NO"/>
          </a:p>
        </p:txBody>
      </p:sp>
    </p:spTree>
    <p:extLst>
      <p:ext uri="{BB962C8B-B14F-4D97-AF65-F5344CB8AC3E}">
        <p14:creationId xmlns:p14="http://schemas.microsoft.com/office/powerpoint/2010/main" val="325651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8DCA8F1-FF21-4434-A52C-5DE225A231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F7145C2-91D4-439C-91F4-DD0D22826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CD4543D-734F-4528-84A0-CF42DF6126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6F1A5-E7BD-422F-A7C2-8839E33CFD44}" type="datetimeFigureOut">
              <a:rPr lang="nb-NO" smtClean="0"/>
              <a:t>14.04.2021</a:t>
            </a:fld>
            <a:endParaRPr lang="nb-NO"/>
          </a:p>
        </p:txBody>
      </p:sp>
      <p:sp>
        <p:nvSpPr>
          <p:cNvPr id="5" name="Plassholder for bunntekst 4">
            <a:extLst>
              <a:ext uri="{FF2B5EF4-FFF2-40B4-BE49-F238E27FC236}">
                <a16:creationId xmlns:a16="http://schemas.microsoft.com/office/drawing/2014/main" id="{EB4E03B5-D49B-4C77-9C89-4653160C3C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776CE2D0-18F6-4A6A-A1B5-227313E499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3BFE1-A56F-4EB6-9084-98031F2EA403}" type="slidenum">
              <a:rPr lang="nb-NO" smtClean="0"/>
              <a:t>‹#›</a:t>
            </a:fld>
            <a:endParaRPr lang="nb-NO"/>
          </a:p>
        </p:txBody>
      </p:sp>
    </p:spTree>
    <p:extLst>
      <p:ext uri="{BB962C8B-B14F-4D97-AF65-F5344CB8AC3E}">
        <p14:creationId xmlns:p14="http://schemas.microsoft.com/office/powerpoint/2010/main" val="2934329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osterhjemsforening.no/wp-content/uploads/2020/04/en-fremtidsrettet-og-sterk-norsk-fosterhjemsforening.pdf" TargetMode="Externa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hyperlink" Target="https://www.fosterhjemsforening.no/wp-content/uploads/2020/04/en-fremtidsrettet-og-sterk-norsk-fosterhjemsforening.pdf" TargetMode="External"/><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10.png"/><Relationship Id="rId24" Type="http://schemas.openxmlformats.org/officeDocument/2006/relationships/image" Target="../media/image23.svg"/><Relationship Id="rId5" Type="http://schemas.openxmlformats.org/officeDocument/2006/relationships/image" Target="../media/image5.sv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hyperlink" Target="https://www.fosterhjemsforening.no/wp-content/uploads/2020/04/en-fremtidsrettet-og-sterk-norsk-fosterhjemsforening.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www.fosterhjemsforening.no/wp-content/uploads/2020/04/en-fremtidsrettet-og-sterk-norsk-fosterhjemsforening.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osterhjemsforening.no/wp-content/uploads/2020/04/en-fremtidsrettet-og-sterk-norsk-fosterhjemsforening.pdf" TargetMode="Externa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B455545C-291E-4428-8F3F-4D07317672E6}"/>
              </a:ext>
            </a:extLst>
          </p:cNvPr>
          <p:cNvSpPr>
            <a:spLocks noGrp="1"/>
          </p:cNvSpPr>
          <p:nvPr>
            <p:ph type="title"/>
          </p:nvPr>
        </p:nvSpPr>
        <p:spPr>
          <a:xfrm>
            <a:off x="838200" y="365125"/>
            <a:ext cx="10515600" cy="1325563"/>
          </a:xfrm>
        </p:spPr>
        <p:txBody>
          <a:bodyPr anchor="b">
            <a:normAutofit/>
          </a:bodyPr>
          <a:lstStyle/>
          <a:p>
            <a:r>
              <a:rPr lang="nb-NO" dirty="0"/>
              <a:t>Fra overordnet styringsdokument til handlingsorienterte mål!</a:t>
            </a:r>
          </a:p>
        </p:txBody>
      </p:sp>
      <p:sp>
        <p:nvSpPr>
          <p:cNvPr id="3" name="Plassholder for innhold 2">
            <a:extLst>
              <a:ext uri="{FF2B5EF4-FFF2-40B4-BE49-F238E27FC236}">
                <a16:creationId xmlns:a16="http://schemas.microsoft.com/office/drawing/2014/main" id="{3C29CA3C-A96E-428B-AF7F-81011D1E3761}"/>
              </a:ext>
            </a:extLst>
          </p:cNvPr>
          <p:cNvSpPr>
            <a:spLocks noGrp="1"/>
          </p:cNvSpPr>
          <p:nvPr>
            <p:ph idx="1"/>
          </p:nvPr>
        </p:nvSpPr>
        <p:spPr>
          <a:xfrm>
            <a:off x="838200" y="1825625"/>
            <a:ext cx="10515600" cy="4351338"/>
          </a:xfrm>
        </p:spPr>
        <p:txBody>
          <a:bodyPr>
            <a:normAutofit/>
          </a:bodyPr>
          <a:lstStyle/>
          <a:p>
            <a:endParaRPr lang="nb-NO" dirty="0"/>
          </a:p>
          <a:p>
            <a:endParaRPr lang="nb-NO" dirty="0"/>
          </a:p>
        </p:txBody>
      </p:sp>
      <p:pic>
        <p:nvPicPr>
          <p:cNvPr id="9" name="Bilde 8">
            <a:extLst>
              <a:ext uri="{FF2B5EF4-FFF2-40B4-BE49-F238E27FC236}">
                <a16:creationId xmlns:a16="http://schemas.microsoft.com/office/drawing/2014/main" id="{4B8420C2-1AA3-4B4D-BF56-4AF85FCA2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7" name="TekstSylinder 6">
            <a:extLst>
              <a:ext uri="{FF2B5EF4-FFF2-40B4-BE49-F238E27FC236}">
                <a16:creationId xmlns:a16="http://schemas.microsoft.com/office/drawing/2014/main" id="{657571EC-68C6-42F5-8072-E1AF91F146EE}"/>
              </a:ext>
            </a:extLst>
          </p:cNvPr>
          <p:cNvSpPr txBox="1"/>
          <p:nvPr/>
        </p:nvSpPr>
        <p:spPr>
          <a:xfrm>
            <a:off x="3552825" y="5846544"/>
            <a:ext cx="4386401" cy="646331"/>
          </a:xfrm>
          <a:prstGeom prst="rect">
            <a:avLst/>
          </a:prstGeom>
          <a:noFill/>
        </p:spPr>
        <p:txBody>
          <a:bodyPr wrap="square" rtlCol="0">
            <a:spAutoFit/>
          </a:bodyPr>
          <a:lstStyle/>
          <a:p>
            <a:r>
              <a:rPr lang="nb-NO" dirty="0" err="1"/>
              <a:t>Webinar</a:t>
            </a:r>
            <a:r>
              <a:rPr lang="nb-NO" dirty="0"/>
              <a:t> om å sette seg mål i fylkesstyrene, 14. april 2021, Tone Granaas</a:t>
            </a:r>
          </a:p>
        </p:txBody>
      </p:sp>
      <p:pic>
        <p:nvPicPr>
          <p:cNvPr id="5" name="Bilde 4">
            <a:extLst>
              <a:ext uri="{FF2B5EF4-FFF2-40B4-BE49-F238E27FC236}">
                <a16:creationId xmlns:a16="http://schemas.microsoft.com/office/drawing/2014/main" id="{4F54B68D-5B3A-4CE7-8A5C-D4B0E85CD0CA}"/>
              </a:ext>
            </a:extLst>
          </p:cNvPr>
          <p:cNvPicPr>
            <a:picLocks noChangeAspect="1"/>
          </p:cNvPicPr>
          <p:nvPr/>
        </p:nvPicPr>
        <p:blipFill>
          <a:blip r:embed="rId3"/>
          <a:stretch>
            <a:fillRect/>
          </a:stretch>
        </p:blipFill>
        <p:spPr>
          <a:xfrm>
            <a:off x="2679778" y="2032840"/>
            <a:ext cx="6662298" cy="3606490"/>
          </a:xfrm>
          <a:prstGeom prst="rect">
            <a:avLst/>
          </a:prstGeom>
        </p:spPr>
      </p:pic>
    </p:spTree>
    <p:extLst>
      <p:ext uri="{BB962C8B-B14F-4D97-AF65-F5344CB8AC3E}">
        <p14:creationId xmlns:p14="http://schemas.microsoft.com/office/powerpoint/2010/main" val="246978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75AC82-6686-4E10-9360-97D37E4E2DC2}"/>
              </a:ext>
            </a:extLst>
          </p:cNvPr>
          <p:cNvSpPr>
            <a:spLocks noGrp="1"/>
          </p:cNvSpPr>
          <p:nvPr>
            <p:ph type="title"/>
          </p:nvPr>
        </p:nvSpPr>
        <p:spPr/>
        <p:txBody>
          <a:bodyPr/>
          <a:lstStyle/>
          <a:p>
            <a:r>
              <a:rPr lang="nb-NO" dirty="0"/>
              <a:t>Mestringsfølelse – krever forståelige mål</a:t>
            </a:r>
          </a:p>
        </p:txBody>
      </p:sp>
      <p:sp>
        <p:nvSpPr>
          <p:cNvPr id="3" name="Plassholder for innhold 2">
            <a:extLst>
              <a:ext uri="{FF2B5EF4-FFF2-40B4-BE49-F238E27FC236}">
                <a16:creationId xmlns:a16="http://schemas.microsoft.com/office/drawing/2014/main" id="{C90FF06F-7917-468E-9F57-EF7A7BCABBAD}"/>
              </a:ext>
            </a:extLst>
          </p:cNvPr>
          <p:cNvSpPr>
            <a:spLocks noGrp="1"/>
          </p:cNvSpPr>
          <p:nvPr>
            <p:ph idx="1"/>
          </p:nvPr>
        </p:nvSpPr>
        <p:spPr>
          <a:xfrm>
            <a:off x="838199" y="1825625"/>
            <a:ext cx="3495675" cy="4351338"/>
          </a:xfrm>
        </p:spPr>
        <p:txBody>
          <a:bodyPr/>
          <a:lstStyle/>
          <a:p>
            <a:pPr marL="0" indent="0">
              <a:buNone/>
            </a:pPr>
            <a:r>
              <a:rPr lang="nb-NO" dirty="0"/>
              <a:t>Målene må være:</a:t>
            </a:r>
          </a:p>
          <a:p>
            <a:r>
              <a:rPr lang="nb-NO" dirty="0"/>
              <a:t>Spesifikke</a:t>
            </a:r>
          </a:p>
          <a:p>
            <a:r>
              <a:rPr lang="nb-NO" dirty="0"/>
              <a:t>Målbare</a:t>
            </a:r>
          </a:p>
          <a:p>
            <a:r>
              <a:rPr lang="nb-NO" dirty="0"/>
              <a:t>Attraktivt</a:t>
            </a:r>
          </a:p>
          <a:p>
            <a:r>
              <a:rPr lang="nb-NO" dirty="0"/>
              <a:t>Realistiske</a:t>
            </a:r>
          </a:p>
          <a:p>
            <a:r>
              <a:rPr lang="nb-NO" dirty="0"/>
              <a:t>Tidsbestemte</a:t>
            </a:r>
          </a:p>
        </p:txBody>
      </p:sp>
      <p:pic>
        <p:nvPicPr>
          <p:cNvPr id="4" name="Bilde 3">
            <a:extLst>
              <a:ext uri="{FF2B5EF4-FFF2-40B4-BE49-F238E27FC236}">
                <a16:creationId xmlns:a16="http://schemas.microsoft.com/office/drawing/2014/main" id="{AD091634-3407-4584-BC5C-9047318C5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pic>
        <p:nvPicPr>
          <p:cNvPr id="5" name="Bilde 4">
            <a:extLst>
              <a:ext uri="{FF2B5EF4-FFF2-40B4-BE49-F238E27FC236}">
                <a16:creationId xmlns:a16="http://schemas.microsoft.com/office/drawing/2014/main" id="{9DD201FD-004C-4CC6-9E3D-5FEF5A60879D}"/>
              </a:ext>
            </a:extLst>
          </p:cNvPr>
          <p:cNvPicPr>
            <a:picLocks noChangeAspect="1"/>
          </p:cNvPicPr>
          <p:nvPr/>
        </p:nvPicPr>
        <p:blipFill>
          <a:blip r:embed="rId3"/>
          <a:stretch>
            <a:fillRect/>
          </a:stretch>
        </p:blipFill>
        <p:spPr>
          <a:xfrm>
            <a:off x="5143500" y="2024062"/>
            <a:ext cx="5372100" cy="3561936"/>
          </a:xfrm>
          <a:prstGeom prst="rect">
            <a:avLst/>
          </a:prstGeom>
        </p:spPr>
      </p:pic>
    </p:spTree>
    <p:extLst>
      <p:ext uri="{BB962C8B-B14F-4D97-AF65-F5344CB8AC3E}">
        <p14:creationId xmlns:p14="http://schemas.microsoft.com/office/powerpoint/2010/main" val="2077783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tel 21">
            <a:extLst>
              <a:ext uri="{FF2B5EF4-FFF2-40B4-BE49-F238E27FC236}">
                <a16:creationId xmlns:a16="http://schemas.microsoft.com/office/drawing/2014/main" id="{96D1E665-C6AA-4774-81E6-E404F893A840}"/>
              </a:ext>
            </a:extLst>
          </p:cNvPr>
          <p:cNvSpPr>
            <a:spLocks noGrp="1"/>
          </p:cNvSpPr>
          <p:nvPr>
            <p:ph type="title"/>
          </p:nvPr>
        </p:nvSpPr>
        <p:spPr>
          <a:xfrm>
            <a:off x="838200" y="347662"/>
            <a:ext cx="10515600" cy="1325563"/>
          </a:xfrm>
        </p:spPr>
        <p:txBody>
          <a:bodyPr>
            <a:normAutofit/>
          </a:bodyPr>
          <a:lstStyle/>
          <a:p>
            <a:r>
              <a:rPr lang="en-US" dirty="0" err="1"/>
              <a:t>Eksempler</a:t>
            </a:r>
            <a:r>
              <a:rPr lang="en-US" dirty="0"/>
              <a:t> </a:t>
            </a:r>
            <a:r>
              <a:rPr lang="en-US" dirty="0" err="1"/>
              <a:t>på</a:t>
            </a:r>
            <a:r>
              <a:rPr lang="en-US" dirty="0"/>
              <a:t> “SMART-</a:t>
            </a:r>
            <a:r>
              <a:rPr lang="en-US" dirty="0" err="1"/>
              <a:t>mål</a:t>
            </a:r>
            <a:r>
              <a:rPr lang="en-US" dirty="0"/>
              <a:t>” </a:t>
            </a:r>
            <a:r>
              <a:rPr lang="en-US" dirty="0" err="1"/>
              <a:t>formuleringer</a:t>
            </a:r>
            <a:endParaRPr lang="nb-NO" dirty="0"/>
          </a:p>
        </p:txBody>
      </p:sp>
      <p:sp>
        <p:nvSpPr>
          <p:cNvPr id="18" name="Plassholder for innhold 17">
            <a:extLst>
              <a:ext uri="{FF2B5EF4-FFF2-40B4-BE49-F238E27FC236}">
                <a16:creationId xmlns:a16="http://schemas.microsoft.com/office/drawing/2014/main" id="{AEE37611-4FC6-4C29-805D-7F089029605C}"/>
              </a:ext>
            </a:extLst>
          </p:cNvPr>
          <p:cNvSpPr>
            <a:spLocks noGrp="1"/>
          </p:cNvSpPr>
          <p:nvPr>
            <p:ph sz="half" idx="1"/>
          </p:nvPr>
        </p:nvSpPr>
        <p:spPr>
          <a:xfrm>
            <a:off x="838200" y="1825625"/>
            <a:ext cx="10229850" cy="4351338"/>
          </a:xfrm>
        </p:spPr>
        <p:txBody>
          <a:bodyPr>
            <a:normAutofit fontScale="85000" lnSpcReduction="20000"/>
          </a:bodyPr>
          <a:lstStyle/>
          <a:p>
            <a:pPr algn="l" fontAlgn="base"/>
            <a:r>
              <a:rPr lang="nb-NO" b="1" i="0" dirty="0">
                <a:solidFill>
                  <a:srgbClr val="666666"/>
                </a:solidFill>
                <a:effectLst/>
                <a:latin typeface="inherit"/>
              </a:rPr>
              <a:t>Spesifikt</a:t>
            </a:r>
            <a:r>
              <a:rPr lang="nb-NO" b="0" i="0" dirty="0">
                <a:solidFill>
                  <a:srgbClr val="666666"/>
                </a:solidFill>
                <a:effectLst/>
                <a:latin typeface="Titillium"/>
              </a:rPr>
              <a:t> – et godt må være konkret og spesifikt formulert. «Å verve mer» er ikke et spesifikt mål. «Å øke antall medlemmer med 10%» er derimot et meget spesifikt mål.</a:t>
            </a:r>
          </a:p>
          <a:p>
            <a:pPr algn="l" fontAlgn="base"/>
            <a:r>
              <a:rPr lang="nb-NO" b="1" i="0" dirty="0">
                <a:solidFill>
                  <a:srgbClr val="666666"/>
                </a:solidFill>
                <a:effectLst/>
                <a:latin typeface="inherit"/>
              </a:rPr>
              <a:t>Målbart</a:t>
            </a:r>
            <a:r>
              <a:rPr lang="nb-NO" b="0" i="0" dirty="0">
                <a:solidFill>
                  <a:srgbClr val="666666"/>
                </a:solidFill>
                <a:effectLst/>
                <a:latin typeface="Titillium"/>
              </a:rPr>
              <a:t> – Et mål som ikke er målbart er verdiløst.</a:t>
            </a:r>
          </a:p>
          <a:p>
            <a:pPr algn="l" fontAlgn="base"/>
            <a:r>
              <a:rPr lang="nb-NO" b="1" i="0" dirty="0">
                <a:solidFill>
                  <a:srgbClr val="666666"/>
                </a:solidFill>
                <a:effectLst/>
                <a:latin typeface="inherit"/>
              </a:rPr>
              <a:t>Attraktivt</a:t>
            </a:r>
            <a:r>
              <a:rPr lang="nb-NO" b="0" i="0" dirty="0">
                <a:solidFill>
                  <a:srgbClr val="666666"/>
                </a:solidFill>
                <a:effectLst/>
                <a:latin typeface="Titillium"/>
              </a:rPr>
              <a:t> – Den som skal utføre må forstå og akseptere målet for at det skal ha en motiverende effekt. Å gi en </a:t>
            </a:r>
            <a:r>
              <a:rPr lang="nb-NO" dirty="0">
                <a:solidFill>
                  <a:srgbClr val="666666"/>
                </a:solidFill>
                <a:latin typeface="Titillium"/>
              </a:rPr>
              <a:t>tillitsvalgt/frivillig </a:t>
            </a:r>
            <a:r>
              <a:rPr lang="nb-NO" b="0" i="0" dirty="0">
                <a:solidFill>
                  <a:srgbClr val="666666"/>
                </a:solidFill>
                <a:effectLst/>
                <a:latin typeface="Titillium"/>
              </a:rPr>
              <a:t>mål som han eller hun oppfatter som urimelige kan være verre enn å ikke sette noen mål i det hele tatt..</a:t>
            </a:r>
          </a:p>
          <a:p>
            <a:pPr algn="l" fontAlgn="base"/>
            <a:r>
              <a:rPr lang="nb-NO" b="1" i="0" dirty="0">
                <a:solidFill>
                  <a:srgbClr val="666666"/>
                </a:solidFill>
                <a:effectLst/>
                <a:latin typeface="inherit"/>
              </a:rPr>
              <a:t>Realistisk</a:t>
            </a:r>
            <a:r>
              <a:rPr lang="nb-NO" b="0" i="0" dirty="0">
                <a:solidFill>
                  <a:srgbClr val="666666"/>
                </a:solidFill>
                <a:effectLst/>
                <a:latin typeface="Titillium"/>
              </a:rPr>
              <a:t> – Et urealistisk mål virker mot sin hensikt. Et mål skal være noe man må strekke seg etter, men hvis det ikke er realistisk å kunne oppnå målet vil det bare virke demotiverende.</a:t>
            </a:r>
          </a:p>
          <a:p>
            <a:pPr algn="l" fontAlgn="base"/>
            <a:r>
              <a:rPr lang="nb-NO" b="1" i="0" dirty="0">
                <a:solidFill>
                  <a:srgbClr val="666666"/>
                </a:solidFill>
                <a:effectLst/>
                <a:latin typeface="inherit"/>
              </a:rPr>
              <a:t>Tidsbestemt</a:t>
            </a:r>
            <a:r>
              <a:rPr lang="nb-NO" b="0" i="0" dirty="0">
                <a:solidFill>
                  <a:srgbClr val="666666"/>
                </a:solidFill>
                <a:effectLst/>
                <a:latin typeface="Titillium"/>
              </a:rPr>
              <a:t> – Det er viktig å sette konkrete krav til NÅR målet skal oppnås. «Å øke antall medlemmer med 10% så snart som mulig» er ikke godt nok. «Å øke antall medlemmer med 10% innen utgangen av året» er mye bedre</a:t>
            </a:r>
          </a:p>
          <a:p>
            <a:endParaRPr lang="nb-NO" dirty="0"/>
          </a:p>
        </p:txBody>
      </p:sp>
      <p:pic>
        <p:nvPicPr>
          <p:cNvPr id="9" name="Bilde 8">
            <a:extLst>
              <a:ext uri="{FF2B5EF4-FFF2-40B4-BE49-F238E27FC236}">
                <a16:creationId xmlns:a16="http://schemas.microsoft.com/office/drawing/2014/main" id="{4B8420C2-1AA3-4B4D-BF56-4AF85FCA2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6" name="Plassholder for innhold 1">
            <a:extLst>
              <a:ext uri="{FF2B5EF4-FFF2-40B4-BE49-F238E27FC236}">
                <a16:creationId xmlns:a16="http://schemas.microsoft.com/office/drawing/2014/main" id="{B14AAC4A-B01F-4154-9158-D884674FDFFE}"/>
              </a:ext>
            </a:extLst>
          </p:cNvPr>
          <p:cNvSpPr txBox="1">
            <a:spLocks/>
          </p:cNvSpPr>
          <p:nvPr/>
        </p:nvSpPr>
        <p:spPr>
          <a:xfrm>
            <a:off x="6324600" y="19780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dirty="0"/>
          </a:p>
        </p:txBody>
      </p:sp>
    </p:spTree>
    <p:extLst>
      <p:ext uri="{BB962C8B-B14F-4D97-AF65-F5344CB8AC3E}">
        <p14:creationId xmlns:p14="http://schemas.microsoft.com/office/powerpoint/2010/main" val="2143313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tel 21">
            <a:extLst>
              <a:ext uri="{FF2B5EF4-FFF2-40B4-BE49-F238E27FC236}">
                <a16:creationId xmlns:a16="http://schemas.microsoft.com/office/drawing/2014/main" id="{96D1E665-C6AA-4774-81E6-E404F893A840}"/>
              </a:ext>
            </a:extLst>
          </p:cNvPr>
          <p:cNvSpPr>
            <a:spLocks noGrp="1"/>
          </p:cNvSpPr>
          <p:nvPr>
            <p:ph type="title"/>
          </p:nvPr>
        </p:nvSpPr>
        <p:spPr>
          <a:xfrm>
            <a:off x="688840" y="132192"/>
            <a:ext cx="10515600" cy="1325563"/>
          </a:xfrm>
        </p:spPr>
        <p:txBody>
          <a:bodyPr>
            <a:normAutofit/>
          </a:bodyPr>
          <a:lstStyle/>
          <a:p>
            <a:pPr lvl="0"/>
            <a:r>
              <a:rPr lang="nb-NO" dirty="0"/>
              <a:t>Delegering ved ulikt fokus og ulik motivasjon</a:t>
            </a:r>
            <a:endParaRPr lang="en-US" dirty="0"/>
          </a:p>
        </p:txBody>
      </p:sp>
      <p:pic>
        <p:nvPicPr>
          <p:cNvPr id="9" name="Bilde 8">
            <a:extLst>
              <a:ext uri="{FF2B5EF4-FFF2-40B4-BE49-F238E27FC236}">
                <a16:creationId xmlns:a16="http://schemas.microsoft.com/office/drawing/2014/main" id="{4B8420C2-1AA3-4B4D-BF56-4AF85FCA2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6" name="Plassholder for innhold 1">
            <a:extLst>
              <a:ext uri="{FF2B5EF4-FFF2-40B4-BE49-F238E27FC236}">
                <a16:creationId xmlns:a16="http://schemas.microsoft.com/office/drawing/2014/main" id="{B14AAC4A-B01F-4154-9158-D884674FDFFE}"/>
              </a:ext>
            </a:extLst>
          </p:cNvPr>
          <p:cNvSpPr txBox="1">
            <a:spLocks/>
          </p:cNvSpPr>
          <p:nvPr/>
        </p:nvSpPr>
        <p:spPr>
          <a:xfrm>
            <a:off x="6324600" y="1875394"/>
            <a:ext cx="5181600" cy="4125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dirty="0"/>
          </a:p>
        </p:txBody>
      </p:sp>
      <p:pic>
        <p:nvPicPr>
          <p:cNvPr id="7" name="Picture 2" descr="Relatert bilde">
            <a:extLst>
              <a:ext uri="{FF2B5EF4-FFF2-40B4-BE49-F238E27FC236}">
                <a16:creationId xmlns:a16="http://schemas.microsoft.com/office/drawing/2014/main" id="{AB975378-D91E-4B28-AEE1-6E90979B0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97" y="1719412"/>
            <a:ext cx="5234197" cy="3912563"/>
          </a:xfrm>
          <a:prstGeom prst="rect">
            <a:avLst/>
          </a:prstGeom>
          <a:noFill/>
          <a:extLst>
            <a:ext uri="{909E8E84-426E-40DD-AFC4-6F175D3DCCD1}">
              <a14:hiddenFill xmlns:a14="http://schemas.microsoft.com/office/drawing/2010/main">
                <a:solidFill>
                  <a:srgbClr val="FFFFFF"/>
                </a:solidFill>
              </a14:hiddenFill>
            </a:ext>
          </a:extLst>
        </p:spPr>
      </p:pic>
      <p:pic>
        <p:nvPicPr>
          <p:cNvPr id="2" name="Bilde 1">
            <a:extLst>
              <a:ext uri="{FF2B5EF4-FFF2-40B4-BE49-F238E27FC236}">
                <a16:creationId xmlns:a16="http://schemas.microsoft.com/office/drawing/2014/main" id="{67032F81-F10C-4660-9784-851A7794C833}"/>
              </a:ext>
            </a:extLst>
          </p:cNvPr>
          <p:cNvPicPr>
            <a:picLocks noChangeAspect="1"/>
          </p:cNvPicPr>
          <p:nvPr/>
        </p:nvPicPr>
        <p:blipFill>
          <a:blip r:embed="rId4"/>
          <a:stretch>
            <a:fillRect/>
          </a:stretch>
        </p:blipFill>
        <p:spPr>
          <a:xfrm>
            <a:off x="6085255" y="2044949"/>
            <a:ext cx="5657799" cy="3587026"/>
          </a:xfrm>
          <a:prstGeom prst="rect">
            <a:avLst/>
          </a:prstGeom>
        </p:spPr>
      </p:pic>
      <p:sp>
        <p:nvSpPr>
          <p:cNvPr id="3" name="TekstSylinder 2">
            <a:extLst>
              <a:ext uri="{FF2B5EF4-FFF2-40B4-BE49-F238E27FC236}">
                <a16:creationId xmlns:a16="http://schemas.microsoft.com/office/drawing/2014/main" id="{A03DD189-DB5E-4B73-B453-882FFF7EF06D}"/>
              </a:ext>
            </a:extLst>
          </p:cNvPr>
          <p:cNvSpPr txBox="1"/>
          <p:nvPr/>
        </p:nvSpPr>
        <p:spPr>
          <a:xfrm>
            <a:off x="1883882" y="5892513"/>
            <a:ext cx="2943225" cy="369332"/>
          </a:xfrm>
          <a:prstGeom prst="rect">
            <a:avLst/>
          </a:prstGeom>
          <a:noFill/>
        </p:spPr>
        <p:txBody>
          <a:bodyPr wrap="square" rtlCol="0">
            <a:spAutoFit/>
          </a:bodyPr>
          <a:lstStyle/>
          <a:p>
            <a:r>
              <a:rPr lang="nb-NO" dirty="0"/>
              <a:t>Jansens modell for endring</a:t>
            </a:r>
          </a:p>
        </p:txBody>
      </p:sp>
      <p:sp>
        <p:nvSpPr>
          <p:cNvPr id="4" name="TekstSylinder 3">
            <a:extLst>
              <a:ext uri="{FF2B5EF4-FFF2-40B4-BE49-F238E27FC236}">
                <a16:creationId xmlns:a16="http://schemas.microsoft.com/office/drawing/2014/main" id="{B3B1CB04-C716-4484-B6C5-4FAD019B8BF1}"/>
              </a:ext>
            </a:extLst>
          </p:cNvPr>
          <p:cNvSpPr txBox="1"/>
          <p:nvPr/>
        </p:nvSpPr>
        <p:spPr>
          <a:xfrm>
            <a:off x="6948278" y="5892513"/>
            <a:ext cx="4962525" cy="369332"/>
          </a:xfrm>
          <a:prstGeom prst="rect">
            <a:avLst/>
          </a:prstGeom>
          <a:noFill/>
        </p:spPr>
        <p:txBody>
          <a:bodyPr wrap="square" rtlCol="0">
            <a:spAutoFit/>
          </a:bodyPr>
          <a:lstStyle/>
          <a:p>
            <a:r>
              <a:rPr lang="nb-NO" dirty="0"/>
              <a:t>Situasjonsbestemt Ledelse v/ </a:t>
            </a:r>
            <a:r>
              <a:rPr lang="nb-NO" dirty="0" err="1"/>
              <a:t>Hersey</a:t>
            </a:r>
            <a:r>
              <a:rPr lang="nb-NO" dirty="0"/>
              <a:t> and Blanchard</a:t>
            </a:r>
          </a:p>
        </p:txBody>
      </p:sp>
    </p:spTree>
    <p:extLst>
      <p:ext uri="{BB962C8B-B14F-4D97-AF65-F5344CB8AC3E}">
        <p14:creationId xmlns:p14="http://schemas.microsoft.com/office/powerpoint/2010/main" val="3438043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75AC82-6686-4E10-9360-97D37E4E2DC2}"/>
              </a:ext>
            </a:extLst>
          </p:cNvPr>
          <p:cNvSpPr>
            <a:spLocks noGrp="1"/>
          </p:cNvSpPr>
          <p:nvPr>
            <p:ph type="title"/>
          </p:nvPr>
        </p:nvSpPr>
        <p:spPr/>
        <p:txBody>
          <a:bodyPr/>
          <a:lstStyle/>
          <a:p>
            <a:r>
              <a:rPr lang="nb-NO" dirty="0"/>
              <a:t>Opplevd autonomi, selvbestemmelse</a:t>
            </a:r>
          </a:p>
        </p:txBody>
      </p:sp>
      <p:sp>
        <p:nvSpPr>
          <p:cNvPr id="3" name="Plassholder for innhold 2">
            <a:extLst>
              <a:ext uri="{FF2B5EF4-FFF2-40B4-BE49-F238E27FC236}">
                <a16:creationId xmlns:a16="http://schemas.microsoft.com/office/drawing/2014/main" id="{C90FF06F-7917-468E-9F57-EF7A7BCABBAD}"/>
              </a:ext>
            </a:extLst>
          </p:cNvPr>
          <p:cNvSpPr>
            <a:spLocks noGrp="1"/>
          </p:cNvSpPr>
          <p:nvPr>
            <p:ph idx="1"/>
          </p:nvPr>
        </p:nvSpPr>
        <p:spPr>
          <a:xfrm>
            <a:off x="838200" y="1825625"/>
            <a:ext cx="10515600" cy="1689932"/>
          </a:xfrm>
        </p:spPr>
        <p:txBody>
          <a:bodyPr/>
          <a:lstStyle/>
          <a:p>
            <a:r>
              <a:rPr lang="nb-NO" sz="4000" dirty="0"/>
              <a:t>Medvirkning</a:t>
            </a:r>
            <a:r>
              <a:rPr lang="nb-NO" dirty="0"/>
              <a:t>  til å definere egne ansvarsområder og mål</a:t>
            </a:r>
          </a:p>
          <a:p>
            <a:r>
              <a:rPr lang="nb-NO" sz="4000" dirty="0"/>
              <a:t>Påvirkning </a:t>
            </a:r>
            <a:r>
              <a:rPr lang="nb-NO" dirty="0"/>
              <a:t>gjennom demokratiske prosesser og samarbeid</a:t>
            </a:r>
          </a:p>
        </p:txBody>
      </p:sp>
      <p:pic>
        <p:nvPicPr>
          <p:cNvPr id="4" name="Bilde 3">
            <a:extLst>
              <a:ext uri="{FF2B5EF4-FFF2-40B4-BE49-F238E27FC236}">
                <a16:creationId xmlns:a16="http://schemas.microsoft.com/office/drawing/2014/main" id="{AD091634-3407-4584-BC5C-9047318C5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pic>
        <p:nvPicPr>
          <p:cNvPr id="5" name="Bilde 4">
            <a:extLst>
              <a:ext uri="{FF2B5EF4-FFF2-40B4-BE49-F238E27FC236}">
                <a16:creationId xmlns:a16="http://schemas.microsoft.com/office/drawing/2014/main" id="{B4B66CF0-E3CB-4D00-8204-67E25852D4F2}"/>
              </a:ext>
            </a:extLst>
          </p:cNvPr>
          <p:cNvPicPr>
            <a:picLocks noChangeAspect="1"/>
          </p:cNvPicPr>
          <p:nvPr/>
        </p:nvPicPr>
        <p:blipFill>
          <a:blip r:embed="rId3"/>
          <a:stretch>
            <a:fillRect/>
          </a:stretch>
        </p:blipFill>
        <p:spPr>
          <a:xfrm>
            <a:off x="1933575" y="3515557"/>
            <a:ext cx="7762875" cy="3050912"/>
          </a:xfrm>
          <a:prstGeom prst="rect">
            <a:avLst/>
          </a:prstGeom>
        </p:spPr>
      </p:pic>
    </p:spTree>
    <p:extLst>
      <p:ext uri="{BB962C8B-B14F-4D97-AF65-F5344CB8AC3E}">
        <p14:creationId xmlns:p14="http://schemas.microsoft.com/office/powerpoint/2010/main" val="1220445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tel 21">
            <a:extLst>
              <a:ext uri="{FF2B5EF4-FFF2-40B4-BE49-F238E27FC236}">
                <a16:creationId xmlns:a16="http://schemas.microsoft.com/office/drawing/2014/main" id="{96D1E665-C6AA-4774-81E6-E404F893A840}"/>
              </a:ext>
            </a:extLst>
          </p:cNvPr>
          <p:cNvSpPr>
            <a:spLocks noGrp="1"/>
          </p:cNvSpPr>
          <p:nvPr>
            <p:ph type="title"/>
          </p:nvPr>
        </p:nvSpPr>
        <p:spPr>
          <a:xfrm>
            <a:off x="838200" y="347662"/>
            <a:ext cx="10515600" cy="1325563"/>
          </a:xfrm>
        </p:spPr>
        <p:txBody>
          <a:bodyPr>
            <a:normAutofit/>
          </a:bodyPr>
          <a:lstStyle/>
          <a:p>
            <a:r>
              <a:rPr lang="en-US" dirty="0" err="1"/>
              <a:t>Resultatmål</a:t>
            </a:r>
            <a:r>
              <a:rPr lang="en-US" dirty="0"/>
              <a:t> versus </a:t>
            </a:r>
            <a:r>
              <a:rPr lang="en-US" dirty="0" err="1"/>
              <a:t>innsatsmål</a:t>
            </a:r>
            <a:endParaRPr lang="nb-NO" dirty="0"/>
          </a:p>
        </p:txBody>
      </p:sp>
      <p:graphicFrame>
        <p:nvGraphicFramePr>
          <p:cNvPr id="2" name="Plassholder for innhold 1">
            <a:extLst>
              <a:ext uri="{FF2B5EF4-FFF2-40B4-BE49-F238E27FC236}">
                <a16:creationId xmlns:a16="http://schemas.microsoft.com/office/drawing/2014/main" id="{9C9ECD3F-40F0-4AB9-95D4-6E0FF830CD10}"/>
              </a:ext>
            </a:extLst>
          </p:cNvPr>
          <p:cNvGraphicFramePr>
            <a:graphicFrameLocks noGrp="1"/>
          </p:cNvGraphicFramePr>
          <p:nvPr>
            <p:ph sz="half" idx="1"/>
            <p:extLst>
              <p:ext uri="{D42A27DB-BD31-4B8C-83A1-F6EECF244321}">
                <p14:modId xmlns:p14="http://schemas.microsoft.com/office/powerpoint/2010/main" val="1364270901"/>
              </p:ext>
            </p:extLst>
          </p:nvPr>
        </p:nvGraphicFramePr>
        <p:xfrm>
          <a:off x="1014563" y="2183404"/>
          <a:ext cx="4636021" cy="3016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Bilde 8">
            <a:extLst>
              <a:ext uri="{FF2B5EF4-FFF2-40B4-BE49-F238E27FC236}">
                <a16:creationId xmlns:a16="http://schemas.microsoft.com/office/drawing/2014/main" id="{4B8420C2-1AA3-4B4D-BF56-4AF85FCA22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6" name="Plassholder for innhold 1">
            <a:extLst>
              <a:ext uri="{FF2B5EF4-FFF2-40B4-BE49-F238E27FC236}">
                <a16:creationId xmlns:a16="http://schemas.microsoft.com/office/drawing/2014/main" id="{B14AAC4A-B01F-4154-9158-D884674FDFFE}"/>
              </a:ext>
            </a:extLst>
          </p:cNvPr>
          <p:cNvSpPr txBox="1">
            <a:spLocks/>
          </p:cNvSpPr>
          <p:nvPr/>
        </p:nvSpPr>
        <p:spPr>
          <a:xfrm>
            <a:off x="6324600" y="19780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dirty="0"/>
          </a:p>
        </p:txBody>
      </p:sp>
      <p:pic>
        <p:nvPicPr>
          <p:cNvPr id="1026" name="Picture 2" descr="Graneruds seier glapp etter overraskende feil – NRK Sport – Sportsnyheter,  resultater og sendeplan">
            <a:extLst>
              <a:ext uri="{FF2B5EF4-FFF2-40B4-BE49-F238E27FC236}">
                <a16:creationId xmlns:a16="http://schemas.microsoft.com/office/drawing/2014/main" id="{A6DC5F2E-FF01-4747-BA0C-D53E2780BB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5480" y="1781271"/>
            <a:ext cx="4421957" cy="442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23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tel 21">
            <a:extLst>
              <a:ext uri="{FF2B5EF4-FFF2-40B4-BE49-F238E27FC236}">
                <a16:creationId xmlns:a16="http://schemas.microsoft.com/office/drawing/2014/main" id="{96D1E665-C6AA-4774-81E6-E404F893A840}"/>
              </a:ext>
            </a:extLst>
          </p:cNvPr>
          <p:cNvSpPr>
            <a:spLocks noGrp="1"/>
          </p:cNvSpPr>
          <p:nvPr>
            <p:ph type="title"/>
          </p:nvPr>
        </p:nvSpPr>
        <p:spPr>
          <a:xfrm>
            <a:off x="382964" y="0"/>
            <a:ext cx="10515600" cy="1325563"/>
          </a:xfrm>
        </p:spPr>
        <p:txBody>
          <a:bodyPr>
            <a:normAutofit/>
          </a:bodyPr>
          <a:lstStyle/>
          <a:p>
            <a:r>
              <a:rPr lang="en-US" dirty="0" err="1"/>
              <a:t>Eksempler</a:t>
            </a:r>
            <a:r>
              <a:rPr lang="en-US" dirty="0"/>
              <a:t> </a:t>
            </a:r>
            <a:r>
              <a:rPr lang="en-US" dirty="0" err="1"/>
              <a:t>på</a:t>
            </a:r>
            <a:r>
              <a:rPr lang="en-US" dirty="0"/>
              <a:t> </a:t>
            </a:r>
            <a:r>
              <a:rPr lang="en-US" dirty="0" err="1"/>
              <a:t>resultat</a:t>
            </a:r>
            <a:r>
              <a:rPr lang="en-US" dirty="0"/>
              <a:t>- og </a:t>
            </a:r>
            <a:r>
              <a:rPr lang="en-US" dirty="0" err="1"/>
              <a:t>innsatsmål</a:t>
            </a:r>
            <a:endParaRPr lang="nb-NO" dirty="0"/>
          </a:p>
        </p:txBody>
      </p:sp>
      <p:graphicFrame>
        <p:nvGraphicFramePr>
          <p:cNvPr id="2" name="Tabell 2">
            <a:extLst>
              <a:ext uri="{FF2B5EF4-FFF2-40B4-BE49-F238E27FC236}">
                <a16:creationId xmlns:a16="http://schemas.microsoft.com/office/drawing/2014/main" id="{C45A7172-F16E-48A0-9472-E6BD0083B9AF}"/>
              </a:ext>
            </a:extLst>
          </p:cNvPr>
          <p:cNvGraphicFramePr>
            <a:graphicFrameLocks noGrp="1"/>
          </p:cNvGraphicFramePr>
          <p:nvPr>
            <p:ph sz="half" idx="1"/>
            <p:extLst>
              <p:ext uri="{D42A27DB-BD31-4B8C-83A1-F6EECF244321}">
                <p14:modId xmlns:p14="http://schemas.microsoft.com/office/powerpoint/2010/main" val="856504243"/>
              </p:ext>
            </p:extLst>
          </p:nvPr>
        </p:nvGraphicFramePr>
        <p:xfrm>
          <a:off x="382964" y="1325563"/>
          <a:ext cx="11426071" cy="5092366"/>
        </p:xfrm>
        <a:graphic>
          <a:graphicData uri="http://schemas.openxmlformats.org/drawingml/2006/table">
            <a:tbl>
              <a:tblPr firstRow="1" bandRow="1">
                <a:tableStyleId>{5C22544A-7EE6-4342-B048-85BDC9FD1C3A}</a:tableStyleId>
              </a:tblPr>
              <a:tblGrid>
                <a:gridCol w="4841277">
                  <a:extLst>
                    <a:ext uri="{9D8B030D-6E8A-4147-A177-3AD203B41FA5}">
                      <a16:colId xmlns:a16="http://schemas.microsoft.com/office/drawing/2014/main" val="2104387222"/>
                    </a:ext>
                  </a:extLst>
                </a:gridCol>
                <a:gridCol w="3109486">
                  <a:extLst>
                    <a:ext uri="{9D8B030D-6E8A-4147-A177-3AD203B41FA5}">
                      <a16:colId xmlns:a16="http://schemas.microsoft.com/office/drawing/2014/main" val="2959830183"/>
                    </a:ext>
                  </a:extLst>
                </a:gridCol>
                <a:gridCol w="3475308">
                  <a:extLst>
                    <a:ext uri="{9D8B030D-6E8A-4147-A177-3AD203B41FA5}">
                      <a16:colId xmlns:a16="http://schemas.microsoft.com/office/drawing/2014/main" val="360938471"/>
                    </a:ext>
                  </a:extLst>
                </a:gridCol>
              </a:tblGrid>
              <a:tr h="581326">
                <a:tc>
                  <a:txBody>
                    <a:bodyPr/>
                    <a:lstStyle/>
                    <a:p>
                      <a:r>
                        <a:rPr lang="nb-NO" dirty="0"/>
                        <a:t>Handlingsplanen</a:t>
                      </a:r>
                    </a:p>
                  </a:txBody>
                  <a:tcPr/>
                </a:tc>
                <a:tc>
                  <a:txBody>
                    <a:bodyPr/>
                    <a:lstStyle/>
                    <a:p>
                      <a:r>
                        <a:rPr lang="nb-NO" dirty="0"/>
                        <a:t>Resultatmål fylket</a:t>
                      </a:r>
                    </a:p>
                  </a:txBody>
                  <a:tcPr/>
                </a:tc>
                <a:tc>
                  <a:txBody>
                    <a:bodyPr/>
                    <a:lstStyle/>
                    <a:p>
                      <a:r>
                        <a:rPr lang="nb-NO" dirty="0"/>
                        <a:t>Innsatsmål fylket</a:t>
                      </a:r>
                    </a:p>
                  </a:txBody>
                  <a:tcPr/>
                </a:tc>
                <a:extLst>
                  <a:ext uri="{0D108BD9-81ED-4DB2-BD59-A6C34878D82A}">
                    <a16:rowId xmlns:a16="http://schemas.microsoft.com/office/drawing/2014/main" val="1540128031"/>
                  </a:ext>
                </a:extLst>
              </a:tr>
              <a:tr h="581326">
                <a:tc>
                  <a:txBody>
                    <a:bodyPr/>
                    <a:lstStyle/>
                    <a:p>
                      <a:r>
                        <a:rPr lang="nb-NO" dirty="0"/>
                        <a:t>Fokusområde:</a:t>
                      </a:r>
                    </a:p>
                    <a:p>
                      <a:r>
                        <a:rPr lang="nb-NO" dirty="0"/>
                        <a:t>Vi ønsker å være gode på å beholde eksisterende medlemmer og attrahere nye medlemmer, både hoved- og støttemedlemmer</a:t>
                      </a:r>
                    </a:p>
                    <a:p>
                      <a:endParaRPr lang="nb-NO" dirty="0"/>
                    </a:p>
                    <a:p>
                      <a:r>
                        <a:rPr lang="nb-NO" dirty="0"/>
                        <a:t>Lokalt:</a:t>
                      </a:r>
                    </a:p>
                    <a:p>
                      <a:r>
                        <a:rPr lang="nb-NO" dirty="0"/>
                        <a:t>-Jobbe etter foreningens </a:t>
                      </a:r>
                      <a:r>
                        <a:rPr lang="nb-NO" dirty="0" err="1"/>
                        <a:t>årshjul</a:t>
                      </a:r>
                      <a:r>
                        <a:rPr lang="nb-NO" dirty="0"/>
                        <a:t> med medlemsoppfølging og rekruttering</a:t>
                      </a:r>
                    </a:p>
                  </a:txBody>
                  <a:tcPr/>
                </a:tc>
                <a:tc>
                  <a:txBody>
                    <a:bodyPr/>
                    <a:lstStyle/>
                    <a:p>
                      <a:r>
                        <a:rPr lang="nb-NO" dirty="0"/>
                        <a:t>- Vi skal ha 20 flere hovedmedlemmer innen 31/12-21 enn ved 1/1-21</a:t>
                      </a:r>
                    </a:p>
                    <a:p>
                      <a:endParaRPr lang="nb-NO" dirty="0"/>
                    </a:p>
                    <a:p>
                      <a:r>
                        <a:rPr lang="nb-NO" dirty="0"/>
                        <a:t>- Vi skal ha 25 flere støttemedlemmer innen 31/12-21 enn ved 1/1-21</a:t>
                      </a:r>
                    </a:p>
                  </a:txBody>
                  <a:tcPr/>
                </a:tc>
                <a:tc>
                  <a:txBody>
                    <a:bodyPr/>
                    <a:lstStyle/>
                    <a:p>
                      <a:pPr marL="285750" indent="-285750">
                        <a:buFontTx/>
                        <a:buChar char="-"/>
                      </a:pPr>
                      <a:r>
                        <a:rPr lang="nb-NO" sz="1600" dirty="0"/>
                        <a:t>Vi skal ha en ansvarlig for medlemspleie og rekruttering i styret på plass innen april 2021</a:t>
                      </a:r>
                    </a:p>
                    <a:p>
                      <a:pPr marL="285750" indent="-285750">
                        <a:buFontTx/>
                        <a:buChar char="-"/>
                      </a:pPr>
                      <a:r>
                        <a:rPr lang="nb-NO" sz="1600" dirty="0"/>
                        <a:t>Alle i styret skal bidra med å ringe opp medlemmer som ikke har betalt, innen utgang april 2021</a:t>
                      </a:r>
                    </a:p>
                    <a:p>
                      <a:pPr marL="285750" indent="-285750">
                        <a:buFontTx/>
                        <a:buChar char="-"/>
                      </a:pPr>
                      <a:r>
                        <a:rPr lang="nb-NO" sz="1600" dirty="0"/>
                        <a:t>Ansvarlig for medlemspleie og rekruttering skal lage en aktivitetsplan bygget på nasjonalt </a:t>
                      </a:r>
                      <a:r>
                        <a:rPr lang="nb-NO" sz="1600" dirty="0" err="1"/>
                        <a:t>årshjul</a:t>
                      </a:r>
                      <a:r>
                        <a:rPr lang="nb-NO" sz="1600" dirty="0"/>
                        <a:t>, innen 10. mai. (Ansvarlig er drivende, men hele styret er ansvarlig for at vi når resultatmålet.)</a:t>
                      </a:r>
                    </a:p>
                    <a:p>
                      <a:pPr marL="285750" indent="-285750">
                        <a:buFontTx/>
                        <a:buChar char="-"/>
                      </a:pPr>
                      <a:r>
                        <a:rPr lang="nb-NO" sz="1600" dirty="0"/>
                        <a:t>Innen 31. september skal vi ha nådd 80% av målet</a:t>
                      </a:r>
                    </a:p>
                    <a:p>
                      <a:pPr marL="285750" indent="-285750">
                        <a:buFontTx/>
                        <a:buChar char="-"/>
                      </a:pPr>
                      <a:r>
                        <a:rPr lang="nb-NO" sz="1600" dirty="0"/>
                        <a:t>Medlemsstatus og arbeidet med dette området skal være tema på hvert eneste styremøte.</a:t>
                      </a:r>
                    </a:p>
                    <a:p>
                      <a:pPr marL="285750" indent="-285750">
                        <a:buFontTx/>
                        <a:buChar char="-"/>
                      </a:pPr>
                      <a:endParaRPr lang="nb-NO" dirty="0"/>
                    </a:p>
                  </a:txBody>
                  <a:tcPr/>
                </a:tc>
                <a:extLst>
                  <a:ext uri="{0D108BD9-81ED-4DB2-BD59-A6C34878D82A}">
                    <a16:rowId xmlns:a16="http://schemas.microsoft.com/office/drawing/2014/main" val="3142103129"/>
                  </a:ext>
                </a:extLst>
              </a:tr>
            </a:tbl>
          </a:graphicData>
        </a:graphic>
      </p:graphicFrame>
      <p:pic>
        <p:nvPicPr>
          <p:cNvPr id="9" name="Bilde 8">
            <a:extLst>
              <a:ext uri="{FF2B5EF4-FFF2-40B4-BE49-F238E27FC236}">
                <a16:creationId xmlns:a16="http://schemas.microsoft.com/office/drawing/2014/main" id="{4B8420C2-1AA3-4B4D-BF56-4AF85FCA2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6" name="Plassholder for innhold 1">
            <a:extLst>
              <a:ext uri="{FF2B5EF4-FFF2-40B4-BE49-F238E27FC236}">
                <a16:creationId xmlns:a16="http://schemas.microsoft.com/office/drawing/2014/main" id="{B14AAC4A-B01F-4154-9158-D884674FDFFE}"/>
              </a:ext>
            </a:extLst>
          </p:cNvPr>
          <p:cNvSpPr txBox="1">
            <a:spLocks/>
          </p:cNvSpPr>
          <p:nvPr/>
        </p:nvSpPr>
        <p:spPr>
          <a:xfrm>
            <a:off x="6324600" y="19780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dirty="0"/>
          </a:p>
        </p:txBody>
      </p:sp>
    </p:spTree>
    <p:extLst>
      <p:ext uri="{BB962C8B-B14F-4D97-AF65-F5344CB8AC3E}">
        <p14:creationId xmlns:p14="http://schemas.microsoft.com/office/powerpoint/2010/main" val="296866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tel 21">
            <a:extLst>
              <a:ext uri="{FF2B5EF4-FFF2-40B4-BE49-F238E27FC236}">
                <a16:creationId xmlns:a16="http://schemas.microsoft.com/office/drawing/2014/main" id="{96D1E665-C6AA-4774-81E6-E404F893A840}"/>
              </a:ext>
            </a:extLst>
          </p:cNvPr>
          <p:cNvSpPr>
            <a:spLocks noGrp="1"/>
          </p:cNvSpPr>
          <p:nvPr>
            <p:ph type="title"/>
          </p:nvPr>
        </p:nvSpPr>
        <p:spPr>
          <a:xfrm>
            <a:off x="382964" y="0"/>
            <a:ext cx="10515600" cy="1325563"/>
          </a:xfrm>
        </p:spPr>
        <p:txBody>
          <a:bodyPr>
            <a:normAutofit/>
          </a:bodyPr>
          <a:lstStyle/>
          <a:p>
            <a:r>
              <a:rPr lang="en-US" dirty="0" err="1"/>
              <a:t>Eksempler</a:t>
            </a:r>
            <a:r>
              <a:rPr lang="en-US" dirty="0"/>
              <a:t> </a:t>
            </a:r>
            <a:r>
              <a:rPr lang="en-US" dirty="0" err="1"/>
              <a:t>på</a:t>
            </a:r>
            <a:r>
              <a:rPr lang="en-US" dirty="0"/>
              <a:t> </a:t>
            </a:r>
            <a:r>
              <a:rPr lang="en-US" dirty="0" err="1"/>
              <a:t>resultat</a:t>
            </a:r>
            <a:r>
              <a:rPr lang="en-US" dirty="0"/>
              <a:t>- og </a:t>
            </a:r>
            <a:r>
              <a:rPr lang="en-US" dirty="0" err="1"/>
              <a:t>innsatsmål</a:t>
            </a:r>
            <a:endParaRPr lang="nb-NO" dirty="0"/>
          </a:p>
        </p:txBody>
      </p:sp>
      <p:graphicFrame>
        <p:nvGraphicFramePr>
          <p:cNvPr id="2" name="Tabell 2">
            <a:extLst>
              <a:ext uri="{FF2B5EF4-FFF2-40B4-BE49-F238E27FC236}">
                <a16:creationId xmlns:a16="http://schemas.microsoft.com/office/drawing/2014/main" id="{C45A7172-F16E-48A0-9472-E6BD0083B9AF}"/>
              </a:ext>
            </a:extLst>
          </p:cNvPr>
          <p:cNvGraphicFramePr>
            <a:graphicFrameLocks noGrp="1"/>
          </p:cNvGraphicFramePr>
          <p:nvPr>
            <p:ph sz="half" idx="1"/>
            <p:extLst>
              <p:ext uri="{D42A27DB-BD31-4B8C-83A1-F6EECF244321}">
                <p14:modId xmlns:p14="http://schemas.microsoft.com/office/powerpoint/2010/main" val="409761646"/>
              </p:ext>
            </p:extLst>
          </p:nvPr>
        </p:nvGraphicFramePr>
        <p:xfrm>
          <a:off x="382965" y="1060978"/>
          <a:ext cx="11426071" cy="5793406"/>
        </p:xfrm>
        <a:graphic>
          <a:graphicData uri="http://schemas.openxmlformats.org/drawingml/2006/table">
            <a:tbl>
              <a:tblPr firstRow="1" bandRow="1">
                <a:tableStyleId>{5C22544A-7EE6-4342-B048-85BDC9FD1C3A}</a:tableStyleId>
              </a:tblPr>
              <a:tblGrid>
                <a:gridCol w="4841277">
                  <a:extLst>
                    <a:ext uri="{9D8B030D-6E8A-4147-A177-3AD203B41FA5}">
                      <a16:colId xmlns:a16="http://schemas.microsoft.com/office/drawing/2014/main" val="2104387222"/>
                    </a:ext>
                  </a:extLst>
                </a:gridCol>
                <a:gridCol w="3109486">
                  <a:extLst>
                    <a:ext uri="{9D8B030D-6E8A-4147-A177-3AD203B41FA5}">
                      <a16:colId xmlns:a16="http://schemas.microsoft.com/office/drawing/2014/main" val="2959830183"/>
                    </a:ext>
                  </a:extLst>
                </a:gridCol>
                <a:gridCol w="3475308">
                  <a:extLst>
                    <a:ext uri="{9D8B030D-6E8A-4147-A177-3AD203B41FA5}">
                      <a16:colId xmlns:a16="http://schemas.microsoft.com/office/drawing/2014/main" val="360938471"/>
                    </a:ext>
                  </a:extLst>
                </a:gridCol>
              </a:tblGrid>
              <a:tr h="581326">
                <a:tc>
                  <a:txBody>
                    <a:bodyPr/>
                    <a:lstStyle/>
                    <a:p>
                      <a:r>
                        <a:rPr lang="nb-NO" dirty="0"/>
                        <a:t>Handlingsplanen</a:t>
                      </a:r>
                    </a:p>
                  </a:txBody>
                  <a:tcPr/>
                </a:tc>
                <a:tc>
                  <a:txBody>
                    <a:bodyPr/>
                    <a:lstStyle/>
                    <a:p>
                      <a:r>
                        <a:rPr lang="nb-NO" dirty="0"/>
                        <a:t>Resultatmål fylket</a:t>
                      </a:r>
                    </a:p>
                  </a:txBody>
                  <a:tcPr/>
                </a:tc>
                <a:tc>
                  <a:txBody>
                    <a:bodyPr/>
                    <a:lstStyle/>
                    <a:p>
                      <a:r>
                        <a:rPr lang="nb-NO" dirty="0"/>
                        <a:t>Innsatsmål fylket</a:t>
                      </a:r>
                    </a:p>
                  </a:txBody>
                  <a:tcPr/>
                </a:tc>
                <a:extLst>
                  <a:ext uri="{0D108BD9-81ED-4DB2-BD59-A6C34878D82A}">
                    <a16:rowId xmlns:a16="http://schemas.microsoft.com/office/drawing/2014/main" val="1540128031"/>
                  </a:ext>
                </a:extLst>
              </a:tr>
              <a:tr h="581326">
                <a:tc>
                  <a:txBody>
                    <a:bodyPr/>
                    <a:lstStyle/>
                    <a:p>
                      <a:r>
                        <a:rPr lang="nb-NO" dirty="0"/>
                        <a:t>Fokusområde:</a:t>
                      </a:r>
                    </a:p>
                    <a:p>
                      <a:r>
                        <a:rPr lang="nb-NO" dirty="0"/>
                        <a:t>Vi må øke statusen innen fosterhjemsarbeidet og for organisasjonen. Hva ville Norge gjort uten fosterhjemmene?!</a:t>
                      </a:r>
                    </a:p>
                    <a:p>
                      <a:endParaRPr lang="nb-NO" dirty="0"/>
                    </a:p>
                    <a:p>
                      <a:r>
                        <a:rPr lang="nb-NO" dirty="0"/>
                        <a:t>Lokalt:</a:t>
                      </a:r>
                    </a:p>
                    <a:p>
                      <a:r>
                        <a:rPr lang="nb-NO" dirty="0"/>
                        <a:t>- Få større påvirkning lokalt </a:t>
                      </a:r>
                      <a:r>
                        <a:rPr lang="nb-NO" dirty="0" err="1"/>
                        <a:t>mht</a:t>
                      </a:r>
                      <a:r>
                        <a:rPr lang="nb-NO" dirty="0"/>
                        <a:t> ressursbruk på fosterhjemsområdet, og forståelse for fosterhjemmets viktige og komplekse arbeid.</a:t>
                      </a:r>
                    </a:p>
                  </a:txBody>
                  <a:tcPr/>
                </a:tc>
                <a:tc>
                  <a:txBody>
                    <a:bodyPr/>
                    <a:lstStyle/>
                    <a:p>
                      <a:r>
                        <a:rPr lang="nb-NO" sz="1600" dirty="0"/>
                        <a:t>- Vi skal i løpet av 2021 ha sendt ut informasjon om hvem vi er og hva vi kan tilby til alle de lokale barnevernstjenestene i fylket.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600" dirty="0"/>
                        <a:t>- Vi skal i løpet av 2021 hatt møter med ordfører, kommunaldirektør og barnevernsleder i 5 kommuner</a:t>
                      </a:r>
                    </a:p>
                    <a:p>
                      <a:pPr marL="0" indent="0">
                        <a:buFontTx/>
                        <a:buNone/>
                      </a:pPr>
                      <a:r>
                        <a:rPr lang="nb-NO" sz="1600" dirty="0"/>
                        <a:t>barnevernstjenester i fylket.</a:t>
                      </a:r>
                    </a:p>
                    <a:p>
                      <a:pPr marL="0" indent="0">
                        <a:buFontTx/>
                        <a:buNone/>
                      </a:pPr>
                      <a:r>
                        <a:rPr lang="nb-NO" sz="1600" dirty="0"/>
                        <a:t>-Vi skal i løpet av 2021 ha sendt ut info om foreningen til fylkesleddet og lokalforeningene i alle politiske partier i fylket</a:t>
                      </a:r>
                    </a:p>
                    <a:p>
                      <a:pPr marL="0" indent="0">
                        <a:buFontTx/>
                        <a:buNone/>
                      </a:pPr>
                      <a:r>
                        <a:rPr lang="nb-NO" sz="1600" dirty="0"/>
                        <a:t>- Vi skal i 2021 ha gjennomført 5 møter med politiske gruppeledere innen området barn og oppvekst i en eller flere kommuner </a:t>
                      </a:r>
                    </a:p>
                  </a:txBody>
                  <a:tcPr/>
                </a:tc>
                <a:tc>
                  <a:txBody>
                    <a:bodyPr/>
                    <a:lstStyle/>
                    <a:p>
                      <a:pPr marL="285750" indent="-285750">
                        <a:buFontTx/>
                        <a:buChar char="-"/>
                      </a:pPr>
                      <a:r>
                        <a:rPr lang="nb-NO" sz="1600" dirty="0"/>
                        <a:t>Vi skal ha en ansvarlig for lokalt påvirkningsarbeid i styret på plass innen april 2021</a:t>
                      </a:r>
                    </a:p>
                    <a:p>
                      <a:pPr marL="285750" indent="-285750">
                        <a:buFontTx/>
                        <a:buChar char="-"/>
                      </a:pPr>
                      <a:r>
                        <a:rPr lang="nb-NO" sz="1600" dirty="0"/>
                        <a:t>Alle i styret skal bidra med å være med på møter med politikere og barnevernstjenester</a:t>
                      </a:r>
                    </a:p>
                    <a:p>
                      <a:pPr marL="285750" indent="-285750">
                        <a:buFontTx/>
                        <a:buChar char="-"/>
                      </a:pPr>
                      <a:r>
                        <a:rPr lang="nb-NO" sz="1600" dirty="0"/>
                        <a:t>Ansvarlig for lokalt </a:t>
                      </a:r>
                      <a:r>
                        <a:rPr lang="nb-NO" sz="1600" dirty="0" err="1"/>
                        <a:t>påvikrningsarbeid</a:t>
                      </a:r>
                      <a:r>
                        <a:rPr lang="nb-NO" sz="1600" dirty="0"/>
                        <a:t> skal lage en aktivitetsplan bygget på nasjonalt </a:t>
                      </a:r>
                      <a:r>
                        <a:rPr lang="nb-NO" sz="1600" dirty="0" err="1"/>
                        <a:t>årshjul</a:t>
                      </a:r>
                      <a:r>
                        <a:rPr lang="nb-NO" sz="1600" dirty="0"/>
                        <a:t>/planer, innen 10. mai. (Ansvarlig er drivende, men hele styret er ansvarlig for at vi når resultatmålet.)</a:t>
                      </a:r>
                    </a:p>
                    <a:p>
                      <a:pPr marL="285750" indent="-285750">
                        <a:buFontTx/>
                        <a:buChar char="-"/>
                      </a:pPr>
                      <a:r>
                        <a:rPr lang="nb-NO" sz="1600" dirty="0"/>
                        <a:t>Innen 31. oktober skal vi ha hatt minst 3 møter med barnevernsledere, ordfører, kommunedirektør + barnevernsleder </a:t>
                      </a:r>
                    </a:p>
                    <a:p>
                      <a:pPr marL="285750" indent="-285750">
                        <a:buFontTx/>
                        <a:buChar char="-"/>
                      </a:pPr>
                      <a:r>
                        <a:rPr lang="nb-NO" sz="1600" dirty="0"/>
                        <a:t>Status på området og arbeidet med dette området skal være tema på hvert eneste styremøte.</a:t>
                      </a:r>
                    </a:p>
                  </a:txBody>
                  <a:tcPr/>
                </a:tc>
                <a:extLst>
                  <a:ext uri="{0D108BD9-81ED-4DB2-BD59-A6C34878D82A}">
                    <a16:rowId xmlns:a16="http://schemas.microsoft.com/office/drawing/2014/main" val="3142103129"/>
                  </a:ext>
                </a:extLst>
              </a:tr>
            </a:tbl>
          </a:graphicData>
        </a:graphic>
      </p:graphicFrame>
      <p:pic>
        <p:nvPicPr>
          <p:cNvPr id="9" name="Bilde 8">
            <a:extLst>
              <a:ext uri="{FF2B5EF4-FFF2-40B4-BE49-F238E27FC236}">
                <a16:creationId xmlns:a16="http://schemas.microsoft.com/office/drawing/2014/main" id="{4B8420C2-1AA3-4B4D-BF56-4AF85FCA2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6" name="Plassholder for innhold 1">
            <a:extLst>
              <a:ext uri="{FF2B5EF4-FFF2-40B4-BE49-F238E27FC236}">
                <a16:creationId xmlns:a16="http://schemas.microsoft.com/office/drawing/2014/main" id="{B14AAC4A-B01F-4154-9158-D884674FDFFE}"/>
              </a:ext>
            </a:extLst>
          </p:cNvPr>
          <p:cNvSpPr txBox="1">
            <a:spLocks/>
          </p:cNvSpPr>
          <p:nvPr/>
        </p:nvSpPr>
        <p:spPr>
          <a:xfrm>
            <a:off x="6324600" y="19780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dirty="0"/>
          </a:p>
        </p:txBody>
      </p:sp>
    </p:spTree>
    <p:extLst>
      <p:ext uri="{BB962C8B-B14F-4D97-AF65-F5344CB8AC3E}">
        <p14:creationId xmlns:p14="http://schemas.microsoft.com/office/powerpoint/2010/main" val="1062410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75AC82-6686-4E10-9360-97D37E4E2DC2}"/>
              </a:ext>
            </a:extLst>
          </p:cNvPr>
          <p:cNvSpPr>
            <a:spLocks noGrp="1"/>
          </p:cNvSpPr>
          <p:nvPr>
            <p:ph type="title"/>
          </p:nvPr>
        </p:nvSpPr>
        <p:spPr>
          <a:xfrm>
            <a:off x="486053" y="131671"/>
            <a:ext cx="10515600" cy="1325563"/>
          </a:xfrm>
        </p:spPr>
        <p:txBody>
          <a:bodyPr/>
          <a:lstStyle/>
          <a:p>
            <a:r>
              <a:rPr lang="nb-NO" dirty="0"/>
              <a:t>Evaluering av resultater og innsats</a:t>
            </a:r>
            <a:br>
              <a:rPr lang="nb-NO" dirty="0"/>
            </a:br>
            <a:r>
              <a:rPr lang="nb-NO" dirty="0"/>
              <a:t> – ev. revidering av mål underveis</a:t>
            </a:r>
          </a:p>
        </p:txBody>
      </p:sp>
      <p:sp>
        <p:nvSpPr>
          <p:cNvPr id="3" name="Plassholder for innhold 2">
            <a:extLst>
              <a:ext uri="{FF2B5EF4-FFF2-40B4-BE49-F238E27FC236}">
                <a16:creationId xmlns:a16="http://schemas.microsoft.com/office/drawing/2014/main" id="{C90FF06F-7917-468E-9F57-EF7A7BCABBAD}"/>
              </a:ext>
            </a:extLst>
          </p:cNvPr>
          <p:cNvSpPr>
            <a:spLocks noGrp="1"/>
          </p:cNvSpPr>
          <p:nvPr>
            <p:ph idx="1"/>
          </p:nvPr>
        </p:nvSpPr>
        <p:spPr>
          <a:xfrm>
            <a:off x="838200" y="1825625"/>
            <a:ext cx="3822577" cy="4351338"/>
          </a:xfrm>
        </p:spPr>
        <p:txBody>
          <a:bodyPr/>
          <a:lstStyle/>
          <a:p>
            <a:r>
              <a:rPr lang="nb-NO" dirty="0"/>
              <a:t>Hvorfor lyktes vi?</a:t>
            </a:r>
          </a:p>
          <a:p>
            <a:r>
              <a:rPr lang="nb-NO" dirty="0"/>
              <a:t>Hvorfor klarte vi det ikke?</a:t>
            </a:r>
          </a:p>
          <a:p>
            <a:pPr lvl="1"/>
            <a:r>
              <a:rPr lang="nb-NO" dirty="0"/>
              <a:t>Urealistisk mål?</a:t>
            </a:r>
          </a:p>
          <a:p>
            <a:pPr lvl="1"/>
            <a:r>
              <a:rPr lang="nb-NO" dirty="0"/>
              <a:t>Innsats?</a:t>
            </a:r>
          </a:p>
          <a:p>
            <a:pPr lvl="1"/>
            <a:r>
              <a:rPr lang="nb-NO" dirty="0"/>
              <a:t>Kompetanse?</a:t>
            </a:r>
          </a:p>
          <a:p>
            <a:pPr lvl="1"/>
            <a:r>
              <a:rPr lang="nb-NO" dirty="0"/>
              <a:t>Hell/uhell?</a:t>
            </a:r>
          </a:p>
          <a:p>
            <a:pPr lvl="1"/>
            <a:r>
              <a:rPr lang="nb-NO" dirty="0"/>
              <a:t>Annet?</a:t>
            </a:r>
          </a:p>
          <a:p>
            <a:pPr marL="457200" lvl="1" indent="0">
              <a:buNone/>
            </a:pPr>
            <a:endParaRPr lang="nb-NO" dirty="0"/>
          </a:p>
          <a:p>
            <a:endParaRPr lang="nb-NO" dirty="0"/>
          </a:p>
        </p:txBody>
      </p:sp>
      <p:pic>
        <p:nvPicPr>
          <p:cNvPr id="4" name="Bilde 3">
            <a:extLst>
              <a:ext uri="{FF2B5EF4-FFF2-40B4-BE49-F238E27FC236}">
                <a16:creationId xmlns:a16="http://schemas.microsoft.com/office/drawing/2014/main" id="{AD091634-3407-4584-BC5C-9047318C5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pic>
        <p:nvPicPr>
          <p:cNvPr id="5" name="Bilde 4">
            <a:extLst>
              <a:ext uri="{FF2B5EF4-FFF2-40B4-BE49-F238E27FC236}">
                <a16:creationId xmlns:a16="http://schemas.microsoft.com/office/drawing/2014/main" id="{EC784410-0C64-485E-9E4C-8856792B940E}"/>
              </a:ext>
            </a:extLst>
          </p:cNvPr>
          <p:cNvPicPr>
            <a:picLocks noChangeAspect="1"/>
          </p:cNvPicPr>
          <p:nvPr/>
        </p:nvPicPr>
        <p:blipFill>
          <a:blip r:embed="rId4"/>
          <a:stretch>
            <a:fillRect/>
          </a:stretch>
        </p:blipFill>
        <p:spPr>
          <a:xfrm>
            <a:off x="5362853" y="1386681"/>
            <a:ext cx="5638800" cy="5229225"/>
          </a:xfrm>
          <a:prstGeom prst="rect">
            <a:avLst/>
          </a:prstGeom>
        </p:spPr>
      </p:pic>
    </p:spTree>
    <p:extLst>
      <p:ext uri="{BB962C8B-B14F-4D97-AF65-F5344CB8AC3E}">
        <p14:creationId xmlns:p14="http://schemas.microsoft.com/office/powerpoint/2010/main" val="1732019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8D638514-6BD0-44BB-8F30-BFCD00D70E26}"/>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MosiaicBubbles/>
                    </a14:imgEffect>
                  </a14:imgLayer>
                </a14:imgProps>
              </a:ext>
            </a:extLst>
          </a:blip>
          <a:srcRect t="6048" b="7758"/>
          <a:stretch/>
        </p:blipFill>
        <p:spPr>
          <a:xfrm>
            <a:off x="9028658" y="4878771"/>
            <a:ext cx="2658517" cy="1718585"/>
          </a:xfrm>
          <a:prstGeom prst="rect">
            <a:avLst/>
          </a:prstGeom>
        </p:spPr>
      </p:pic>
      <p:sp>
        <p:nvSpPr>
          <p:cNvPr id="2" name="Tittel 1">
            <a:extLst>
              <a:ext uri="{FF2B5EF4-FFF2-40B4-BE49-F238E27FC236}">
                <a16:creationId xmlns:a16="http://schemas.microsoft.com/office/drawing/2014/main" id="{3275AC82-6686-4E10-9360-97D37E4E2DC2}"/>
              </a:ext>
            </a:extLst>
          </p:cNvPr>
          <p:cNvSpPr>
            <a:spLocks noGrp="1"/>
          </p:cNvSpPr>
          <p:nvPr>
            <p:ph type="title"/>
          </p:nvPr>
        </p:nvSpPr>
        <p:spPr/>
        <p:txBody>
          <a:bodyPr/>
          <a:lstStyle/>
          <a:p>
            <a:r>
              <a:rPr lang="nb-NO" dirty="0"/>
              <a:t>Tilbakemelding er viktig for mestringsfølelse</a:t>
            </a:r>
          </a:p>
        </p:txBody>
      </p:sp>
      <p:sp>
        <p:nvSpPr>
          <p:cNvPr id="3" name="Plassholder for innhold 2">
            <a:extLst>
              <a:ext uri="{FF2B5EF4-FFF2-40B4-BE49-F238E27FC236}">
                <a16:creationId xmlns:a16="http://schemas.microsoft.com/office/drawing/2014/main" id="{C90FF06F-7917-468E-9F57-EF7A7BCABBAD}"/>
              </a:ext>
            </a:extLst>
          </p:cNvPr>
          <p:cNvSpPr>
            <a:spLocks noGrp="1"/>
          </p:cNvSpPr>
          <p:nvPr>
            <p:ph idx="1"/>
          </p:nvPr>
        </p:nvSpPr>
        <p:spPr>
          <a:xfrm>
            <a:off x="838200" y="1690688"/>
            <a:ext cx="10515600" cy="4351338"/>
          </a:xfrm>
        </p:spPr>
        <p:txBody>
          <a:bodyPr>
            <a:normAutofit/>
          </a:bodyPr>
          <a:lstStyle/>
          <a:p>
            <a:r>
              <a:rPr lang="nb-NO" dirty="0"/>
              <a:t>Oppmerksomhet til person  	 påvirker selvbildet </a:t>
            </a:r>
            <a:endParaRPr lang="nb-NO" dirty="0">
              <a:sym typeface="Wingdings" panose="05000000000000000000" pitchFamily="2" charset="2"/>
            </a:endParaRPr>
          </a:p>
          <a:p>
            <a:r>
              <a:rPr lang="nb-NO" dirty="0">
                <a:sym typeface="Wingdings" panose="05000000000000000000" pitchFamily="2" charset="2"/>
              </a:rPr>
              <a:t>Oppmerksomhet på prosess	       påvirker arbeidsmåter</a:t>
            </a:r>
          </a:p>
          <a:p>
            <a:r>
              <a:rPr lang="nb-NO" dirty="0">
                <a:sym typeface="Wingdings" panose="05000000000000000000" pitchFamily="2" charset="2"/>
              </a:rPr>
              <a:t>Oppmerksomhet på resultatet         påvirker mestringsforventning</a:t>
            </a:r>
          </a:p>
          <a:p>
            <a:endParaRPr lang="nb-NO" dirty="0">
              <a:sym typeface="Wingdings" panose="05000000000000000000" pitchFamily="2" charset="2"/>
            </a:endParaRPr>
          </a:p>
          <a:p>
            <a:pPr marL="0" indent="0">
              <a:buNone/>
            </a:pPr>
            <a:r>
              <a:rPr lang="nb-NO" dirty="0">
                <a:sym typeface="Wingdings" panose="05000000000000000000" pitchFamily="2" charset="2"/>
              </a:rPr>
              <a:t>Husk å feire/gi positiv oppmerksomhet til </a:t>
            </a:r>
          </a:p>
          <a:p>
            <a:pPr marL="0" indent="0">
              <a:buNone/>
            </a:pPr>
            <a:r>
              <a:rPr lang="nb-NO" dirty="0">
                <a:sym typeface="Wingdings" panose="05000000000000000000" pitchFamily="2" charset="2"/>
              </a:rPr>
              <a:t>alt som kan feires  – også de små stegene og innsatsmålene.</a:t>
            </a:r>
          </a:p>
          <a:p>
            <a:pPr marL="0" indent="0">
              <a:buNone/>
            </a:pPr>
            <a:r>
              <a:rPr lang="nb-NO" dirty="0">
                <a:sym typeface="Wingdings" panose="05000000000000000000" pitchFamily="2" charset="2"/>
              </a:rPr>
              <a:t>Uten de små stegene når dere aldri resultatmålet!</a:t>
            </a:r>
          </a:p>
          <a:p>
            <a:pPr marL="0" indent="0">
              <a:buNone/>
            </a:pPr>
            <a:r>
              <a:rPr lang="nb-NO" dirty="0">
                <a:sym typeface="Wingdings" panose="05000000000000000000" pitchFamily="2" charset="2"/>
              </a:rPr>
              <a:t>	</a:t>
            </a:r>
            <a:endParaRPr lang="nb-NO" dirty="0"/>
          </a:p>
        </p:txBody>
      </p:sp>
      <p:pic>
        <p:nvPicPr>
          <p:cNvPr id="4" name="Bilde 3">
            <a:extLst>
              <a:ext uri="{FF2B5EF4-FFF2-40B4-BE49-F238E27FC236}">
                <a16:creationId xmlns:a16="http://schemas.microsoft.com/office/drawing/2014/main" id="{AD091634-3407-4584-BC5C-9047318C5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5" name="Pil: høyre 4">
            <a:extLst>
              <a:ext uri="{FF2B5EF4-FFF2-40B4-BE49-F238E27FC236}">
                <a16:creationId xmlns:a16="http://schemas.microsoft.com/office/drawing/2014/main" id="{5C836C62-6EB6-47A7-A3E4-C7F1DB478694}"/>
              </a:ext>
            </a:extLst>
          </p:cNvPr>
          <p:cNvSpPr/>
          <p:nvPr/>
        </p:nvSpPr>
        <p:spPr>
          <a:xfrm>
            <a:off x="5078028" y="1844243"/>
            <a:ext cx="479394" cy="159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il: høyre 5">
            <a:extLst>
              <a:ext uri="{FF2B5EF4-FFF2-40B4-BE49-F238E27FC236}">
                <a16:creationId xmlns:a16="http://schemas.microsoft.com/office/drawing/2014/main" id="{AE1A338D-5E92-459C-9496-209DCDCF27E5}"/>
              </a:ext>
            </a:extLst>
          </p:cNvPr>
          <p:cNvSpPr/>
          <p:nvPr/>
        </p:nvSpPr>
        <p:spPr>
          <a:xfrm>
            <a:off x="5429620" y="2317042"/>
            <a:ext cx="479394" cy="159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il: høyre 6">
            <a:extLst>
              <a:ext uri="{FF2B5EF4-FFF2-40B4-BE49-F238E27FC236}">
                <a16:creationId xmlns:a16="http://schemas.microsoft.com/office/drawing/2014/main" id="{26727E27-A78F-4D89-93D1-47C277931CAC}"/>
              </a:ext>
            </a:extLst>
          </p:cNvPr>
          <p:cNvSpPr/>
          <p:nvPr/>
        </p:nvSpPr>
        <p:spPr>
          <a:xfrm>
            <a:off x="5669317" y="2756617"/>
            <a:ext cx="479394" cy="159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68318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61D215CB-8C92-44A7-B1E6-A272D756E730}"/>
              </a:ext>
            </a:extLst>
          </p:cNvPr>
          <p:cNvPicPr>
            <a:picLocks noChangeAspect="1"/>
          </p:cNvPicPr>
          <p:nvPr/>
        </p:nvPicPr>
        <p:blipFill rotWithShape="1">
          <a:blip r:embed="rId2"/>
          <a:srcRect l="27891" t="19529" r="9454" b="23055"/>
          <a:stretch/>
        </p:blipFill>
        <p:spPr>
          <a:xfrm rot="932290">
            <a:off x="8596076" y="4091775"/>
            <a:ext cx="3492629" cy="1800286"/>
          </a:xfrm>
          <a:prstGeom prst="rect">
            <a:avLst/>
          </a:prstGeom>
        </p:spPr>
      </p:pic>
      <p:sp>
        <p:nvSpPr>
          <p:cNvPr id="2" name="Tittel 1">
            <a:extLst>
              <a:ext uri="{FF2B5EF4-FFF2-40B4-BE49-F238E27FC236}">
                <a16:creationId xmlns:a16="http://schemas.microsoft.com/office/drawing/2014/main" id="{3275AC82-6686-4E10-9360-97D37E4E2DC2}"/>
              </a:ext>
            </a:extLst>
          </p:cNvPr>
          <p:cNvSpPr>
            <a:spLocks noGrp="1"/>
          </p:cNvSpPr>
          <p:nvPr>
            <p:ph type="title"/>
          </p:nvPr>
        </p:nvSpPr>
        <p:spPr/>
        <p:txBody>
          <a:bodyPr/>
          <a:lstStyle/>
          <a:p>
            <a:r>
              <a:rPr lang="nb-NO" dirty="0"/>
              <a:t>Tilhørighet</a:t>
            </a:r>
          </a:p>
        </p:txBody>
      </p:sp>
      <p:sp>
        <p:nvSpPr>
          <p:cNvPr id="3" name="Plassholder for innhold 2">
            <a:extLst>
              <a:ext uri="{FF2B5EF4-FFF2-40B4-BE49-F238E27FC236}">
                <a16:creationId xmlns:a16="http://schemas.microsoft.com/office/drawing/2014/main" id="{C90FF06F-7917-468E-9F57-EF7A7BCABBAD}"/>
              </a:ext>
            </a:extLst>
          </p:cNvPr>
          <p:cNvSpPr>
            <a:spLocks noGrp="1"/>
          </p:cNvSpPr>
          <p:nvPr>
            <p:ph idx="1"/>
          </p:nvPr>
        </p:nvSpPr>
        <p:spPr>
          <a:xfrm>
            <a:off x="428625" y="1924142"/>
            <a:ext cx="4419600" cy="4351338"/>
          </a:xfrm>
        </p:spPr>
        <p:txBody>
          <a:bodyPr>
            <a:normAutofit/>
          </a:bodyPr>
          <a:lstStyle/>
          <a:p>
            <a:r>
              <a:rPr lang="nb-NO" dirty="0"/>
              <a:t>Være en del av en større helhet – en gruppe – et team, både oppgaver, aktiviteter og sosialt</a:t>
            </a:r>
          </a:p>
          <a:p>
            <a:endParaRPr lang="nb-NO" dirty="0"/>
          </a:p>
          <a:p>
            <a:r>
              <a:rPr lang="nb-NO" dirty="0"/>
              <a:t>Oppleve å være en del av en organisasjon og dennes strategier/handlingsplaner, og viktig bidragsyter til å oppnå resultater og mål</a:t>
            </a:r>
          </a:p>
        </p:txBody>
      </p:sp>
      <p:pic>
        <p:nvPicPr>
          <p:cNvPr id="4" name="Bilde 3">
            <a:extLst>
              <a:ext uri="{FF2B5EF4-FFF2-40B4-BE49-F238E27FC236}">
                <a16:creationId xmlns:a16="http://schemas.microsoft.com/office/drawing/2014/main" id="{AD091634-3407-4584-BC5C-9047318C5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pic>
        <p:nvPicPr>
          <p:cNvPr id="6" name="Bilde 5">
            <a:extLst>
              <a:ext uri="{FF2B5EF4-FFF2-40B4-BE49-F238E27FC236}">
                <a16:creationId xmlns:a16="http://schemas.microsoft.com/office/drawing/2014/main" id="{5140A3FB-CF53-431C-8148-870F9D901BAF}"/>
              </a:ext>
            </a:extLst>
          </p:cNvPr>
          <p:cNvPicPr>
            <a:picLocks noChangeAspect="1"/>
          </p:cNvPicPr>
          <p:nvPr/>
        </p:nvPicPr>
        <p:blipFill>
          <a:blip r:embed="rId4"/>
          <a:stretch>
            <a:fillRect/>
          </a:stretch>
        </p:blipFill>
        <p:spPr>
          <a:xfrm>
            <a:off x="5027442" y="819458"/>
            <a:ext cx="3240258" cy="2465513"/>
          </a:xfrm>
          <a:prstGeom prst="rect">
            <a:avLst/>
          </a:prstGeom>
        </p:spPr>
      </p:pic>
      <p:pic>
        <p:nvPicPr>
          <p:cNvPr id="7" name="Bilde 6">
            <a:extLst>
              <a:ext uri="{FF2B5EF4-FFF2-40B4-BE49-F238E27FC236}">
                <a16:creationId xmlns:a16="http://schemas.microsoft.com/office/drawing/2014/main" id="{56FC5961-6581-4A3F-97A2-2EF76D4A553C}"/>
              </a:ext>
            </a:extLst>
          </p:cNvPr>
          <p:cNvPicPr>
            <a:picLocks noChangeAspect="1"/>
          </p:cNvPicPr>
          <p:nvPr/>
        </p:nvPicPr>
        <p:blipFill>
          <a:blip r:embed="rId5"/>
          <a:stretch>
            <a:fillRect/>
          </a:stretch>
        </p:blipFill>
        <p:spPr>
          <a:xfrm>
            <a:off x="7927328" y="1035078"/>
            <a:ext cx="3277112" cy="2499733"/>
          </a:xfrm>
          <a:prstGeom prst="rect">
            <a:avLst/>
          </a:prstGeom>
        </p:spPr>
      </p:pic>
      <p:pic>
        <p:nvPicPr>
          <p:cNvPr id="8" name="Bilde 7">
            <a:extLst>
              <a:ext uri="{FF2B5EF4-FFF2-40B4-BE49-F238E27FC236}">
                <a16:creationId xmlns:a16="http://schemas.microsoft.com/office/drawing/2014/main" id="{110821D7-0B59-4238-BDA1-AB4C3950D97A}"/>
              </a:ext>
            </a:extLst>
          </p:cNvPr>
          <p:cNvPicPr>
            <a:picLocks noChangeAspect="1"/>
          </p:cNvPicPr>
          <p:nvPr/>
        </p:nvPicPr>
        <p:blipFill>
          <a:blip r:embed="rId6"/>
          <a:stretch>
            <a:fillRect/>
          </a:stretch>
        </p:blipFill>
        <p:spPr>
          <a:xfrm>
            <a:off x="5027442" y="3665778"/>
            <a:ext cx="3678408" cy="2497838"/>
          </a:xfrm>
          <a:prstGeom prst="rect">
            <a:avLst/>
          </a:prstGeom>
        </p:spPr>
      </p:pic>
    </p:spTree>
    <p:extLst>
      <p:ext uri="{BB962C8B-B14F-4D97-AF65-F5344CB8AC3E}">
        <p14:creationId xmlns:p14="http://schemas.microsoft.com/office/powerpoint/2010/main" val="1655970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a:extLst>
              <a:ext uri="{FF2B5EF4-FFF2-40B4-BE49-F238E27FC236}">
                <a16:creationId xmlns:a16="http://schemas.microsoft.com/office/drawing/2014/main" id="{D2DE8CFF-32A2-4BC2-80FF-B97FA975AE95}"/>
              </a:ext>
            </a:extLst>
          </p:cNvPr>
          <p:cNvSpPr>
            <a:spLocks noGrp="1"/>
          </p:cNvSpPr>
          <p:nvPr>
            <p:ph type="title"/>
          </p:nvPr>
        </p:nvSpPr>
        <p:spPr>
          <a:xfrm>
            <a:off x="262949" y="153833"/>
            <a:ext cx="10515600" cy="1325563"/>
          </a:xfrm>
        </p:spPr>
        <p:txBody>
          <a:bodyPr/>
          <a:lstStyle/>
          <a:p>
            <a:r>
              <a:rPr lang="nb-NO" dirty="0"/>
              <a:t>Temaer </a:t>
            </a:r>
          </a:p>
        </p:txBody>
      </p:sp>
      <p:sp>
        <p:nvSpPr>
          <p:cNvPr id="3" name="Plassholder for innhold 2">
            <a:extLst>
              <a:ext uri="{FF2B5EF4-FFF2-40B4-BE49-F238E27FC236}">
                <a16:creationId xmlns:a16="http://schemas.microsoft.com/office/drawing/2014/main" id="{3C29CA3C-A96E-428B-AF7F-81011D1E3761}"/>
              </a:ext>
            </a:extLst>
          </p:cNvPr>
          <p:cNvSpPr>
            <a:spLocks noGrp="1"/>
          </p:cNvSpPr>
          <p:nvPr>
            <p:ph sz="half" idx="1"/>
          </p:nvPr>
        </p:nvSpPr>
        <p:spPr>
          <a:xfrm>
            <a:off x="838200" y="1479396"/>
            <a:ext cx="5181600" cy="4351338"/>
          </a:xfrm>
        </p:spPr>
        <p:txBody>
          <a:bodyPr/>
          <a:lstStyle/>
          <a:p>
            <a:endParaRPr lang="nb-NO" sz="1800" dirty="0">
              <a:effectLst/>
              <a:latin typeface="Calibri" panose="020F0502020204030204" pitchFamily="34" charset="0"/>
              <a:ea typeface="Calibri" panose="020F0502020204030204" pitchFamily="34" charset="0"/>
            </a:endParaRPr>
          </a:p>
          <a:p>
            <a:pPr marL="0" indent="0">
              <a:buNone/>
            </a:pPr>
            <a:endParaRPr lang="nb-NO" dirty="0"/>
          </a:p>
        </p:txBody>
      </p:sp>
      <p:graphicFrame>
        <p:nvGraphicFramePr>
          <p:cNvPr id="17" name="Plassholder for innhold 12">
            <a:extLst>
              <a:ext uri="{FF2B5EF4-FFF2-40B4-BE49-F238E27FC236}">
                <a16:creationId xmlns:a16="http://schemas.microsoft.com/office/drawing/2014/main" id="{D70E4B88-DE45-42CF-BAF3-ED14C3F5B0C1}"/>
              </a:ext>
            </a:extLst>
          </p:cNvPr>
          <p:cNvGraphicFramePr>
            <a:graphicFrameLocks noGrp="1"/>
          </p:cNvGraphicFramePr>
          <p:nvPr>
            <p:ph sz="half" idx="2"/>
            <p:extLst>
              <p:ext uri="{D42A27DB-BD31-4B8C-83A1-F6EECF244321}">
                <p14:modId xmlns:p14="http://schemas.microsoft.com/office/powerpoint/2010/main" val="416159313"/>
              </p:ext>
            </p:extLst>
          </p:nvPr>
        </p:nvGraphicFramePr>
        <p:xfrm>
          <a:off x="423169" y="1434438"/>
          <a:ext cx="5672831" cy="4842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Bilde 8">
            <a:extLst>
              <a:ext uri="{FF2B5EF4-FFF2-40B4-BE49-F238E27FC236}">
                <a16:creationId xmlns:a16="http://schemas.microsoft.com/office/drawing/2014/main" id="{4B8420C2-1AA3-4B4D-BF56-4AF85FCA22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pic>
        <p:nvPicPr>
          <p:cNvPr id="4" name="Bilde 3">
            <a:extLst>
              <a:ext uri="{FF2B5EF4-FFF2-40B4-BE49-F238E27FC236}">
                <a16:creationId xmlns:a16="http://schemas.microsoft.com/office/drawing/2014/main" id="{876750D8-45A9-479B-9A7B-1E9D2DB12355}"/>
              </a:ext>
            </a:extLst>
          </p:cNvPr>
          <p:cNvPicPr>
            <a:picLocks noChangeAspect="1"/>
          </p:cNvPicPr>
          <p:nvPr/>
        </p:nvPicPr>
        <p:blipFill>
          <a:blip r:embed="rId8"/>
          <a:stretch>
            <a:fillRect/>
          </a:stretch>
        </p:blipFill>
        <p:spPr>
          <a:xfrm>
            <a:off x="6671252" y="1239259"/>
            <a:ext cx="5322665" cy="4379481"/>
          </a:xfrm>
          <a:prstGeom prst="rect">
            <a:avLst/>
          </a:prstGeom>
        </p:spPr>
      </p:pic>
      <p:sp>
        <p:nvSpPr>
          <p:cNvPr id="5" name="TekstSylinder 4">
            <a:extLst>
              <a:ext uri="{FF2B5EF4-FFF2-40B4-BE49-F238E27FC236}">
                <a16:creationId xmlns:a16="http://schemas.microsoft.com/office/drawing/2014/main" id="{5BD2AF36-EA46-4128-88E1-B7984963B22E}"/>
              </a:ext>
            </a:extLst>
          </p:cNvPr>
          <p:cNvSpPr txBox="1"/>
          <p:nvPr/>
        </p:nvSpPr>
        <p:spPr>
          <a:xfrm>
            <a:off x="6791418" y="5752185"/>
            <a:ext cx="5326787" cy="369332"/>
          </a:xfrm>
          <a:prstGeom prst="rect">
            <a:avLst/>
          </a:prstGeom>
          <a:noFill/>
        </p:spPr>
        <p:txBody>
          <a:bodyPr wrap="square" rtlCol="0">
            <a:spAutoFit/>
          </a:bodyPr>
          <a:lstStyle/>
          <a:p>
            <a:r>
              <a:rPr lang="nb-NO" dirty="0"/>
              <a:t>Høyere mål gav ikke den suksessen de håpet på…</a:t>
            </a:r>
          </a:p>
        </p:txBody>
      </p:sp>
    </p:spTree>
    <p:extLst>
      <p:ext uri="{BB962C8B-B14F-4D97-AF65-F5344CB8AC3E}">
        <p14:creationId xmlns:p14="http://schemas.microsoft.com/office/powerpoint/2010/main" val="4075707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3275AC82-6686-4E10-9360-97D37E4E2DC2}"/>
              </a:ext>
            </a:extLst>
          </p:cNvPr>
          <p:cNvSpPr>
            <a:spLocks noGrp="1"/>
          </p:cNvSpPr>
          <p:nvPr>
            <p:ph type="title"/>
          </p:nvPr>
        </p:nvSpPr>
        <p:spPr>
          <a:xfrm>
            <a:off x="3834629" y="165758"/>
            <a:ext cx="7434769" cy="1454051"/>
          </a:xfrm>
        </p:spPr>
        <p:txBody>
          <a:bodyPr>
            <a:normAutofit/>
          </a:bodyPr>
          <a:lstStyle/>
          <a:p>
            <a:r>
              <a:rPr lang="nb-NO" sz="4000" dirty="0">
                <a:solidFill>
                  <a:srgbClr val="000000"/>
                </a:solidFill>
              </a:rPr>
              <a:t>Indre motivasjon – hva er driverne?</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e 4">
            <a:extLst>
              <a:ext uri="{FF2B5EF4-FFF2-40B4-BE49-F238E27FC236}">
                <a16:creationId xmlns:a16="http://schemas.microsoft.com/office/drawing/2014/main" id="{BC475F36-AAC3-45D2-97E5-E7B39412FDC3}"/>
              </a:ext>
            </a:extLst>
          </p:cNvPr>
          <p:cNvPicPr>
            <a:picLocks noChangeAspect="1"/>
          </p:cNvPicPr>
          <p:nvPr/>
        </p:nvPicPr>
        <p:blipFill>
          <a:blip r:embed="rId3"/>
          <a:stretch>
            <a:fillRect/>
          </a:stretch>
        </p:blipFill>
        <p:spPr>
          <a:xfrm>
            <a:off x="429349" y="2416838"/>
            <a:ext cx="3661831" cy="2044522"/>
          </a:xfrm>
          <a:prstGeom prst="rect">
            <a:avLst/>
          </a:prstGeom>
        </p:spPr>
      </p:pic>
      <p:sp>
        <p:nvSpPr>
          <p:cNvPr id="3" name="Plassholder for innhold 2">
            <a:extLst>
              <a:ext uri="{FF2B5EF4-FFF2-40B4-BE49-F238E27FC236}">
                <a16:creationId xmlns:a16="http://schemas.microsoft.com/office/drawing/2014/main" id="{C90FF06F-7917-468E-9F57-EF7A7BCABBAD}"/>
              </a:ext>
            </a:extLst>
          </p:cNvPr>
          <p:cNvSpPr>
            <a:spLocks noGrp="1"/>
          </p:cNvSpPr>
          <p:nvPr>
            <p:ph idx="1"/>
          </p:nvPr>
        </p:nvSpPr>
        <p:spPr>
          <a:xfrm>
            <a:off x="6075638" y="1609355"/>
            <a:ext cx="4977578" cy="3639289"/>
          </a:xfrm>
        </p:spPr>
        <p:txBody>
          <a:bodyPr anchor="ctr">
            <a:normAutofit/>
          </a:bodyPr>
          <a:lstStyle/>
          <a:p>
            <a:pPr marL="457200" lvl="1" indent="0">
              <a:buNone/>
            </a:pPr>
            <a:endParaRPr lang="nb-NO" sz="3200" dirty="0">
              <a:solidFill>
                <a:srgbClr val="000000"/>
              </a:solidFill>
            </a:endParaRPr>
          </a:p>
          <a:p>
            <a:pPr lvl="1">
              <a:buFont typeface="Wingdings" panose="05000000000000000000" pitchFamily="2" charset="2"/>
              <a:buChar char="ü"/>
            </a:pPr>
            <a:r>
              <a:rPr lang="nb-NO" sz="3200" dirty="0">
                <a:solidFill>
                  <a:srgbClr val="000000"/>
                </a:solidFill>
              </a:rPr>
              <a:t>MESTRING</a:t>
            </a:r>
          </a:p>
          <a:p>
            <a:pPr lvl="1">
              <a:buFont typeface="Wingdings" panose="05000000000000000000" pitchFamily="2" charset="2"/>
              <a:buChar char="ü"/>
            </a:pPr>
            <a:endParaRPr lang="nb-NO" sz="3200" dirty="0">
              <a:solidFill>
                <a:srgbClr val="000000"/>
              </a:solidFill>
            </a:endParaRPr>
          </a:p>
          <a:p>
            <a:pPr lvl="1">
              <a:buFont typeface="Wingdings" panose="05000000000000000000" pitchFamily="2" charset="2"/>
              <a:buChar char="ü"/>
            </a:pPr>
            <a:r>
              <a:rPr lang="nb-NO" sz="3200" dirty="0">
                <a:solidFill>
                  <a:srgbClr val="000000"/>
                </a:solidFill>
              </a:rPr>
              <a:t>AUTONOMI - SELVBESTEMMELSE</a:t>
            </a:r>
          </a:p>
          <a:p>
            <a:pPr lvl="1">
              <a:buFont typeface="Wingdings" panose="05000000000000000000" pitchFamily="2" charset="2"/>
              <a:buChar char="ü"/>
            </a:pPr>
            <a:endParaRPr lang="nb-NO" sz="3200" dirty="0">
              <a:solidFill>
                <a:srgbClr val="000000"/>
              </a:solidFill>
            </a:endParaRPr>
          </a:p>
          <a:p>
            <a:pPr lvl="1">
              <a:buFont typeface="Wingdings" panose="05000000000000000000" pitchFamily="2" charset="2"/>
              <a:buChar char="ü"/>
            </a:pPr>
            <a:r>
              <a:rPr lang="nb-NO" sz="3200" dirty="0">
                <a:solidFill>
                  <a:srgbClr val="000000"/>
                </a:solidFill>
              </a:rPr>
              <a:t>TILHØRIGHET</a:t>
            </a:r>
          </a:p>
        </p:txBody>
      </p:sp>
      <p:pic>
        <p:nvPicPr>
          <p:cNvPr id="4" name="Bilde 3">
            <a:extLst>
              <a:ext uri="{FF2B5EF4-FFF2-40B4-BE49-F238E27FC236}">
                <a16:creationId xmlns:a16="http://schemas.microsoft.com/office/drawing/2014/main" id="{AD091634-3407-4584-BC5C-9047318C5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3169045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75AC82-6686-4E10-9360-97D37E4E2DC2}"/>
              </a:ext>
            </a:extLst>
          </p:cNvPr>
          <p:cNvSpPr>
            <a:spLocks noGrp="1"/>
          </p:cNvSpPr>
          <p:nvPr>
            <p:ph type="title"/>
          </p:nvPr>
        </p:nvSpPr>
        <p:spPr/>
        <p:txBody>
          <a:bodyPr/>
          <a:lstStyle/>
          <a:p>
            <a:r>
              <a:rPr lang="nb-NO" dirty="0"/>
              <a:t>Hvorfor synliggjøre og dele mål?</a:t>
            </a:r>
          </a:p>
        </p:txBody>
      </p:sp>
      <p:sp>
        <p:nvSpPr>
          <p:cNvPr id="3" name="Plassholder for innhold 2">
            <a:extLst>
              <a:ext uri="{FF2B5EF4-FFF2-40B4-BE49-F238E27FC236}">
                <a16:creationId xmlns:a16="http://schemas.microsoft.com/office/drawing/2014/main" id="{C90FF06F-7917-468E-9F57-EF7A7BCABBAD}"/>
              </a:ext>
            </a:extLst>
          </p:cNvPr>
          <p:cNvSpPr>
            <a:spLocks noGrp="1"/>
          </p:cNvSpPr>
          <p:nvPr>
            <p:ph idx="1"/>
          </p:nvPr>
        </p:nvSpPr>
        <p:spPr/>
        <p:txBody>
          <a:bodyPr>
            <a:normAutofit/>
          </a:bodyPr>
          <a:lstStyle/>
          <a:p>
            <a:pPr marL="0" indent="0">
              <a:buNone/>
            </a:pPr>
            <a:r>
              <a:rPr lang="nb-NO" dirty="0">
                <a:sym typeface="Wingdings" panose="05000000000000000000" pitchFamily="2" charset="2"/>
              </a:rPr>
              <a:t>	</a:t>
            </a:r>
            <a:endParaRPr lang="nb-NO" dirty="0"/>
          </a:p>
        </p:txBody>
      </p:sp>
      <p:pic>
        <p:nvPicPr>
          <p:cNvPr id="4" name="Bilde 3">
            <a:extLst>
              <a:ext uri="{FF2B5EF4-FFF2-40B4-BE49-F238E27FC236}">
                <a16:creationId xmlns:a16="http://schemas.microsoft.com/office/drawing/2014/main" id="{AD091634-3407-4584-BC5C-9047318C5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10" name="TekstSylinder 9">
            <a:extLst>
              <a:ext uri="{FF2B5EF4-FFF2-40B4-BE49-F238E27FC236}">
                <a16:creationId xmlns:a16="http://schemas.microsoft.com/office/drawing/2014/main" id="{CBB6CB97-58C6-44F1-990F-CDA7278DB636}"/>
              </a:ext>
            </a:extLst>
          </p:cNvPr>
          <p:cNvSpPr txBox="1"/>
          <p:nvPr/>
        </p:nvSpPr>
        <p:spPr>
          <a:xfrm>
            <a:off x="952107" y="1584777"/>
            <a:ext cx="5533534" cy="4708981"/>
          </a:xfrm>
          <a:prstGeom prst="rect">
            <a:avLst/>
          </a:prstGeom>
          <a:noFill/>
        </p:spPr>
        <p:txBody>
          <a:bodyPr wrap="square">
            <a:spAutoFit/>
          </a:bodyPr>
          <a:lstStyle/>
          <a:p>
            <a:r>
              <a:rPr lang="nb-NO" sz="2000" dirty="0"/>
              <a:t>Når vi deler inspirerende og styrende mål og verdier med andre, skjer minst tre ting:</a:t>
            </a:r>
          </a:p>
          <a:p>
            <a:endParaRPr lang="nb-NO" sz="2000" dirty="0"/>
          </a:p>
          <a:p>
            <a:r>
              <a:rPr lang="nb-NO" sz="2000" dirty="0"/>
              <a:t>1. Vi blir mer bevisste når vi skriver det ned. Vi må smake på ordene. Og velge. Prioritere. Vi blir mer presise. Vi øker intensjonen for å nå målet.</a:t>
            </a:r>
          </a:p>
          <a:p>
            <a:endParaRPr lang="nb-NO" sz="2000" dirty="0"/>
          </a:p>
          <a:p>
            <a:r>
              <a:rPr lang="nb-NO" sz="2000" dirty="0"/>
              <a:t>2. Det oppstår en forpliktelse når vi beskriver det vi har tenkt å få til. Sier en person at han/hun skal arrangere noe fire ganger i året, er mye av jobben allerede gjort i delingsøyeblikket.</a:t>
            </a:r>
          </a:p>
          <a:p>
            <a:endParaRPr lang="nb-NO" sz="2000" dirty="0"/>
          </a:p>
          <a:p>
            <a:r>
              <a:rPr lang="nb-NO" sz="2000" dirty="0"/>
              <a:t>3. De(n) vi viser og forteller målene til, vil kunne hjelpe til med problemløsning – finne de mekanismer som tar oss fra A til B</a:t>
            </a:r>
          </a:p>
        </p:txBody>
      </p:sp>
      <p:pic>
        <p:nvPicPr>
          <p:cNvPr id="11" name="Bilde 10">
            <a:extLst>
              <a:ext uri="{FF2B5EF4-FFF2-40B4-BE49-F238E27FC236}">
                <a16:creationId xmlns:a16="http://schemas.microsoft.com/office/drawing/2014/main" id="{CDD4B00B-0058-4055-8F80-8CE1580658F3}"/>
              </a:ext>
            </a:extLst>
          </p:cNvPr>
          <p:cNvPicPr>
            <a:picLocks noChangeAspect="1"/>
          </p:cNvPicPr>
          <p:nvPr/>
        </p:nvPicPr>
        <p:blipFill>
          <a:blip r:embed="rId4"/>
          <a:stretch>
            <a:fillRect/>
          </a:stretch>
        </p:blipFill>
        <p:spPr>
          <a:xfrm>
            <a:off x="6599548" y="1924142"/>
            <a:ext cx="5430207" cy="3622966"/>
          </a:xfrm>
          <a:prstGeom prst="rect">
            <a:avLst/>
          </a:prstGeom>
        </p:spPr>
      </p:pic>
      <p:sp>
        <p:nvSpPr>
          <p:cNvPr id="12" name="TekstSylinder 11">
            <a:extLst>
              <a:ext uri="{FF2B5EF4-FFF2-40B4-BE49-F238E27FC236}">
                <a16:creationId xmlns:a16="http://schemas.microsoft.com/office/drawing/2014/main" id="{EFB3274F-2B62-48C5-9CAB-BD4D974C41EC}"/>
              </a:ext>
            </a:extLst>
          </p:cNvPr>
          <p:cNvSpPr txBox="1"/>
          <p:nvPr/>
        </p:nvSpPr>
        <p:spPr>
          <a:xfrm>
            <a:off x="6883717" y="2067448"/>
            <a:ext cx="4509117" cy="1569660"/>
          </a:xfrm>
          <a:prstGeom prst="rect">
            <a:avLst/>
          </a:prstGeom>
          <a:noFill/>
        </p:spPr>
        <p:txBody>
          <a:bodyPr wrap="square" rtlCol="0">
            <a:spAutoFit/>
          </a:bodyPr>
          <a:lstStyle/>
          <a:p>
            <a:r>
              <a:rPr lang="nb-NO" sz="2400" b="1" i="0" dirty="0">
                <a:effectLst/>
                <a:latin typeface="KievitSlabPro"/>
              </a:rPr>
              <a:t>D</a:t>
            </a:r>
            <a:r>
              <a:rPr lang="nb-NO" sz="2400" b="0" i="0" dirty="0">
                <a:effectLst/>
                <a:latin typeface="KievitSlabPro"/>
              </a:rPr>
              <a:t>røm</a:t>
            </a:r>
          </a:p>
          <a:p>
            <a:r>
              <a:rPr lang="nb-NO" sz="2400" b="1" i="0" dirty="0">
                <a:effectLst/>
                <a:latin typeface="KievitSlabPro"/>
              </a:rPr>
              <a:t>D</a:t>
            </a:r>
            <a:r>
              <a:rPr lang="nb-NO" sz="2400" b="0" i="0" dirty="0">
                <a:effectLst/>
                <a:latin typeface="KievitSlabPro"/>
              </a:rPr>
              <a:t>efiner </a:t>
            </a:r>
          </a:p>
          <a:p>
            <a:r>
              <a:rPr lang="nb-NO" sz="2400" b="1" i="0" dirty="0">
                <a:effectLst/>
                <a:latin typeface="KievitSlabPro"/>
              </a:rPr>
              <a:t>D</a:t>
            </a:r>
            <a:r>
              <a:rPr lang="nb-NO" sz="2400" b="0" i="0" dirty="0">
                <a:effectLst/>
                <a:latin typeface="KievitSlabPro"/>
              </a:rPr>
              <a:t>istribuer </a:t>
            </a:r>
          </a:p>
          <a:p>
            <a:r>
              <a:rPr lang="nb-NO" sz="2400" b="1" i="0" dirty="0">
                <a:effectLst/>
                <a:latin typeface="KievitSlabPro"/>
              </a:rPr>
              <a:t>D</a:t>
            </a:r>
            <a:r>
              <a:rPr lang="nb-NO" sz="2400" b="0" i="0" dirty="0">
                <a:effectLst/>
                <a:latin typeface="KievitSlabPro"/>
              </a:rPr>
              <a:t>O IT!</a:t>
            </a:r>
            <a:endParaRPr lang="nb-NO" sz="2400" dirty="0"/>
          </a:p>
        </p:txBody>
      </p:sp>
    </p:spTree>
    <p:extLst>
      <p:ext uri="{BB962C8B-B14F-4D97-AF65-F5344CB8AC3E}">
        <p14:creationId xmlns:p14="http://schemas.microsoft.com/office/powerpoint/2010/main" val="2474676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75AC82-6686-4E10-9360-97D37E4E2DC2}"/>
              </a:ext>
            </a:extLst>
          </p:cNvPr>
          <p:cNvSpPr>
            <a:spLocks noGrp="1"/>
          </p:cNvSpPr>
          <p:nvPr>
            <p:ph type="title"/>
          </p:nvPr>
        </p:nvSpPr>
        <p:spPr>
          <a:xfrm>
            <a:off x="563888" y="20669"/>
            <a:ext cx="10515600" cy="1255682"/>
          </a:xfrm>
        </p:spPr>
        <p:txBody>
          <a:bodyPr/>
          <a:lstStyle/>
          <a:p>
            <a:r>
              <a:rPr lang="nb-NO"/>
              <a:t>Gruppeoppgave</a:t>
            </a:r>
            <a:endParaRPr lang="nb-NO" dirty="0"/>
          </a:p>
        </p:txBody>
      </p:sp>
      <p:sp>
        <p:nvSpPr>
          <p:cNvPr id="3" name="Plassholder for innhold 2">
            <a:extLst>
              <a:ext uri="{FF2B5EF4-FFF2-40B4-BE49-F238E27FC236}">
                <a16:creationId xmlns:a16="http://schemas.microsoft.com/office/drawing/2014/main" id="{C90FF06F-7917-468E-9F57-EF7A7BCABBAD}"/>
              </a:ext>
            </a:extLst>
          </p:cNvPr>
          <p:cNvSpPr>
            <a:spLocks noGrp="1"/>
          </p:cNvSpPr>
          <p:nvPr>
            <p:ph idx="1"/>
          </p:nvPr>
        </p:nvSpPr>
        <p:spPr>
          <a:xfrm>
            <a:off x="626364" y="1031906"/>
            <a:ext cx="10515600" cy="5303144"/>
          </a:xfrm>
        </p:spPr>
        <p:txBody>
          <a:bodyPr/>
          <a:lstStyle/>
          <a:p>
            <a:pPr marL="457200" indent="-457200">
              <a:buAutoNum type="arabicPeriod"/>
            </a:pPr>
            <a:r>
              <a:rPr lang="nb-NO" sz="2000" i="1" dirty="0">
                <a:sym typeface="Wingdings" panose="05000000000000000000" pitchFamily="2" charset="2"/>
              </a:rPr>
              <a:t>Bruk </a:t>
            </a:r>
            <a:r>
              <a:rPr lang="nb-NO" sz="2000" i="1" dirty="0">
                <a:sym typeface="Wingdings" panose="05000000000000000000" pitchFamily="2" charset="2"/>
                <a:hlinkClick r:id="rId2"/>
              </a:rPr>
              <a:t>organisasjonens handlingsplan</a:t>
            </a:r>
            <a:r>
              <a:rPr lang="nb-NO" sz="2000" i="1" dirty="0">
                <a:sym typeface="Wingdings" panose="05000000000000000000" pitchFamily="2" charset="2"/>
              </a:rPr>
              <a:t> , velg dere 1 fokusområde og 1 lokal handling i samsvar med fokusområdet. Lag dere et eller flere resultatmål, og de viktigste innsatsmål som dere trenger for å nå resultatene. Skriv det ned på et ark og ta bilde, eller skriv inn digitalt i et </a:t>
            </a:r>
            <a:r>
              <a:rPr lang="nb-NO" sz="2000" i="1" dirty="0" err="1">
                <a:sym typeface="Wingdings" panose="05000000000000000000" pitchFamily="2" charset="2"/>
              </a:rPr>
              <a:t>dokumet</a:t>
            </a:r>
            <a:r>
              <a:rPr lang="nb-NO" sz="2000" i="1" dirty="0">
                <a:sym typeface="Wingdings" panose="05000000000000000000" pitchFamily="2" charset="2"/>
              </a:rPr>
              <a:t>. Det skal deles i chatten i plenum etter denne oppgaven. </a:t>
            </a:r>
          </a:p>
          <a:p>
            <a:pPr marL="457200" indent="-457200">
              <a:buAutoNum type="arabicPeriod"/>
            </a:pPr>
            <a:r>
              <a:rPr lang="nb-NO" sz="2000" i="1" dirty="0">
                <a:sym typeface="Wingdings" panose="05000000000000000000" pitchFamily="2" charset="2"/>
              </a:rPr>
              <a:t>Hvordan vil dere gå frem for å fordele/delegere ansvar for dette fokusområdet blant styrets medlemmer?</a:t>
            </a:r>
          </a:p>
          <a:p>
            <a:pPr marL="0" indent="0">
              <a:buNone/>
            </a:pPr>
            <a:endParaRPr lang="nb-NO" sz="2000" i="1" dirty="0">
              <a:sym typeface="Wingdings" panose="05000000000000000000" pitchFamily="2" charset="2"/>
            </a:endParaRPr>
          </a:p>
          <a:p>
            <a:pPr marL="0" indent="0">
              <a:buNone/>
            </a:pPr>
            <a:endParaRPr lang="nb-NO" i="1" dirty="0">
              <a:sym typeface="Wingdings" panose="05000000000000000000" pitchFamily="2" charset="2"/>
            </a:endParaRPr>
          </a:p>
          <a:p>
            <a:pPr marL="0" indent="0">
              <a:buNone/>
            </a:pPr>
            <a:endParaRPr lang="nb-NO" i="1" dirty="0"/>
          </a:p>
        </p:txBody>
      </p:sp>
      <p:pic>
        <p:nvPicPr>
          <p:cNvPr id="4" name="Bilde 3">
            <a:extLst>
              <a:ext uri="{FF2B5EF4-FFF2-40B4-BE49-F238E27FC236}">
                <a16:creationId xmlns:a16="http://schemas.microsoft.com/office/drawing/2014/main" id="{AD091634-3407-4584-BC5C-9047318C5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pic>
        <p:nvPicPr>
          <p:cNvPr id="7" name="Bilde 6">
            <a:extLst>
              <a:ext uri="{FF2B5EF4-FFF2-40B4-BE49-F238E27FC236}">
                <a16:creationId xmlns:a16="http://schemas.microsoft.com/office/drawing/2014/main" id="{5925CEEA-BB75-4EBE-9D67-FE2A10914D29}"/>
              </a:ext>
            </a:extLst>
          </p:cNvPr>
          <p:cNvPicPr>
            <a:picLocks noChangeAspect="1"/>
          </p:cNvPicPr>
          <p:nvPr/>
        </p:nvPicPr>
        <p:blipFill>
          <a:blip r:embed="rId4"/>
          <a:stretch>
            <a:fillRect/>
          </a:stretch>
        </p:blipFill>
        <p:spPr>
          <a:xfrm>
            <a:off x="512284" y="3136137"/>
            <a:ext cx="5711656" cy="3212806"/>
          </a:xfrm>
          <a:prstGeom prst="rect">
            <a:avLst/>
          </a:prstGeom>
        </p:spPr>
      </p:pic>
      <p:pic>
        <p:nvPicPr>
          <p:cNvPr id="8" name="Bilde 7">
            <a:extLst>
              <a:ext uri="{FF2B5EF4-FFF2-40B4-BE49-F238E27FC236}">
                <a16:creationId xmlns:a16="http://schemas.microsoft.com/office/drawing/2014/main" id="{A2A081C6-0BD0-4876-9D1C-3953D5FF08F7}"/>
              </a:ext>
            </a:extLst>
          </p:cNvPr>
          <p:cNvPicPr>
            <a:picLocks noChangeAspect="1"/>
          </p:cNvPicPr>
          <p:nvPr/>
        </p:nvPicPr>
        <p:blipFill>
          <a:blip r:embed="rId5"/>
          <a:stretch>
            <a:fillRect/>
          </a:stretch>
        </p:blipFill>
        <p:spPr>
          <a:xfrm>
            <a:off x="6328820" y="3136137"/>
            <a:ext cx="5736353" cy="3226698"/>
          </a:xfrm>
          <a:prstGeom prst="rect">
            <a:avLst/>
          </a:prstGeom>
        </p:spPr>
      </p:pic>
    </p:spTree>
    <p:extLst>
      <p:ext uri="{BB962C8B-B14F-4D97-AF65-F5344CB8AC3E}">
        <p14:creationId xmlns:p14="http://schemas.microsoft.com/office/powerpoint/2010/main" val="3113001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2565376" y="2233261"/>
            <a:ext cx="7416824" cy="1938992"/>
          </a:xfrm>
          <a:prstGeom prst="rect">
            <a:avLst/>
          </a:prstGeom>
        </p:spPr>
        <p:txBody>
          <a:bodyPr wrap="square">
            <a:spAutoFit/>
          </a:bodyPr>
          <a:lstStyle/>
          <a:p>
            <a:pPr>
              <a:buNone/>
            </a:pPr>
            <a:r>
              <a:rPr lang="nb-NO" sz="4000" dirty="0"/>
              <a:t>”Fasthet i det sentrale, frihet i det perifere, kjærlighet i alt.”</a:t>
            </a:r>
          </a:p>
          <a:p>
            <a:pPr>
              <a:buNone/>
            </a:pPr>
            <a:r>
              <a:rPr lang="nb-NO" sz="4000" dirty="0">
                <a:solidFill>
                  <a:srgbClr val="002060"/>
                </a:solidFill>
                <a:effectLst>
                  <a:outerShdw blurRad="38100" dist="38100" dir="2700000" algn="tl">
                    <a:srgbClr val="000000">
                      <a:alpha val="43137"/>
                    </a:srgbClr>
                  </a:outerShdw>
                </a:effectLst>
              </a:rPr>
              <a:t>			</a:t>
            </a:r>
            <a:r>
              <a:rPr lang="nb-NO" sz="1600" dirty="0"/>
              <a:t>Filosofen og biskopen </a:t>
            </a:r>
            <a:r>
              <a:rPr lang="nb-NO" sz="1600" dirty="0" err="1"/>
              <a:t>Aurelius</a:t>
            </a:r>
            <a:r>
              <a:rPr lang="nb-NO" sz="1600" dirty="0"/>
              <a:t> </a:t>
            </a:r>
            <a:r>
              <a:rPr lang="nb-NO" sz="1600" dirty="0" err="1"/>
              <a:t>Augustin</a:t>
            </a:r>
            <a:r>
              <a:rPr lang="nb-NO" sz="1600" dirty="0"/>
              <a:t>, 400 </a:t>
            </a:r>
            <a:r>
              <a:rPr lang="nb-NO" sz="1600" dirty="0" err="1"/>
              <a:t>e.kr</a:t>
            </a:r>
            <a:endParaRPr lang="nb-NO" sz="1600" dirty="0">
              <a:solidFill>
                <a:srgbClr val="002060"/>
              </a:solidFill>
              <a:effectLst>
                <a:outerShdw blurRad="38100" dist="38100" dir="2700000" algn="tl">
                  <a:srgbClr val="000000">
                    <a:alpha val="43137"/>
                  </a:srgbClr>
                </a:outerShdw>
              </a:effectLst>
            </a:endParaRPr>
          </a:p>
        </p:txBody>
      </p:sp>
      <p:sp>
        <p:nvSpPr>
          <p:cNvPr id="8" name="Rektangel 7"/>
          <p:cNvSpPr/>
          <p:nvPr/>
        </p:nvSpPr>
        <p:spPr>
          <a:xfrm>
            <a:off x="2207568" y="260649"/>
            <a:ext cx="3548920" cy="1015663"/>
          </a:xfrm>
          <a:prstGeom prst="rect">
            <a:avLst/>
          </a:prstGeom>
        </p:spPr>
        <p:txBody>
          <a:bodyPr wrap="none">
            <a:spAutoFit/>
          </a:bodyPr>
          <a:lstStyle/>
          <a:p>
            <a:r>
              <a:rPr lang="nb-NO" sz="6000" b="1" dirty="0">
                <a:solidFill>
                  <a:srgbClr val="002060"/>
                </a:solidFill>
              </a:rPr>
              <a:t>Frivillighet</a:t>
            </a:r>
            <a:endParaRPr lang="nb-NO" sz="6000" dirty="0"/>
          </a:p>
        </p:txBody>
      </p:sp>
      <p:sp>
        <p:nvSpPr>
          <p:cNvPr id="9" name="Plassholder for lysbildenummer 8"/>
          <p:cNvSpPr>
            <a:spLocks noGrp="1"/>
          </p:cNvSpPr>
          <p:nvPr>
            <p:ph type="sldNum" sz="quarter" idx="12"/>
          </p:nvPr>
        </p:nvSpPr>
        <p:spPr/>
        <p:txBody>
          <a:bodyPr/>
          <a:lstStyle/>
          <a:p>
            <a:fld id="{262ED68F-6DCA-4BF6-B41B-812A405BBD60}" type="slidenum">
              <a:rPr lang="nb-NO" smtClean="0"/>
              <a:pPr/>
              <a:t>23</a:t>
            </a:fld>
            <a:endParaRPr lang="nb-NO"/>
          </a:p>
        </p:txBody>
      </p:sp>
      <p:pic>
        <p:nvPicPr>
          <p:cNvPr id="2" name="Picture 2" descr="Relatert bilde">
            <a:extLst>
              <a:ext uri="{FF2B5EF4-FFF2-40B4-BE49-F238E27FC236}">
                <a16:creationId xmlns:a16="http://schemas.microsoft.com/office/drawing/2014/main" id="{99AA1655-2D98-4D59-A716-4F18C8B253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7738" y="4529255"/>
            <a:ext cx="3262670" cy="1827095"/>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2">
            <a:extLst>
              <a:ext uri="{FF2B5EF4-FFF2-40B4-BE49-F238E27FC236}">
                <a16:creationId xmlns:a16="http://schemas.microsoft.com/office/drawing/2014/main" id="{F8D76CB9-1217-4C95-A2C6-5AD6472FAE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1924227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tt linje 4"/>
          <p:cNvCxnSpPr/>
          <p:nvPr/>
        </p:nvCxnSpPr>
        <p:spPr>
          <a:xfrm>
            <a:off x="3215681" y="6381328"/>
            <a:ext cx="560944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tel 5"/>
          <p:cNvSpPr>
            <a:spLocks noGrp="1"/>
          </p:cNvSpPr>
          <p:nvPr>
            <p:ph type="title"/>
          </p:nvPr>
        </p:nvSpPr>
        <p:spPr>
          <a:xfrm>
            <a:off x="482130" y="129508"/>
            <a:ext cx="9979679" cy="1131577"/>
          </a:xfrm>
        </p:spPr>
        <p:txBody>
          <a:bodyPr>
            <a:normAutofit fontScale="90000"/>
          </a:bodyPr>
          <a:lstStyle/>
          <a:p>
            <a:br>
              <a:rPr lang="nb-NO" sz="4000" dirty="0"/>
            </a:br>
            <a:r>
              <a:rPr lang="nb-NO" sz="3600" dirty="0"/>
              <a:t>Tanken bak </a:t>
            </a:r>
            <a:r>
              <a:rPr lang="nb-NO" sz="3600" dirty="0">
                <a:hlinkClick r:id="rId3"/>
              </a:rPr>
              <a:t>handlingsplanen</a:t>
            </a:r>
            <a:r>
              <a:rPr lang="nb-NO" sz="3600" dirty="0"/>
              <a:t> – hva trenger vi å gjøre mer av for å få en ennå sterkere og synligere organisasjon?</a:t>
            </a:r>
            <a:br>
              <a:rPr lang="nb-NO" dirty="0"/>
            </a:br>
            <a:endParaRPr lang="nb-NO" dirty="0"/>
          </a:p>
        </p:txBody>
      </p:sp>
      <p:pic>
        <p:nvPicPr>
          <p:cNvPr id="4" name="Plassholder for innhold 3" descr="Vekst i virksomheten">
            <a:extLst>
              <a:ext uri="{FF2B5EF4-FFF2-40B4-BE49-F238E27FC236}">
                <a16:creationId xmlns:a16="http://schemas.microsoft.com/office/drawing/2014/main" id="{C20118AA-DB4C-4D2E-8805-C48816A13CD4}"/>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4072" y="1329309"/>
            <a:ext cx="1297504" cy="1297504"/>
          </a:xfrm>
        </p:spPr>
      </p:pic>
      <p:sp>
        <p:nvSpPr>
          <p:cNvPr id="9" name="Tittel 8"/>
          <p:cNvSpPr txBox="1">
            <a:spLocks/>
          </p:cNvSpPr>
          <p:nvPr/>
        </p:nvSpPr>
        <p:spPr bwMode="auto">
          <a:xfrm>
            <a:off x="2999656" y="6453336"/>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kern="0" dirty="0">
                <a:solidFill>
                  <a:schemeClr val="tx2"/>
                </a:solidFill>
              </a:rPr>
              <a:t>Langtidsbudsjett og handlingsplan Landsmøte 2019</a:t>
            </a:r>
          </a:p>
        </p:txBody>
      </p:sp>
      <p:pic>
        <p:nvPicPr>
          <p:cNvPr id="8" name="Bilde 7">
            <a:extLst>
              <a:ext uri="{FF2B5EF4-FFF2-40B4-BE49-F238E27FC236}">
                <a16:creationId xmlns:a16="http://schemas.microsoft.com/office/drawing/2014/main" id="{B459222C-4BE3-4108-93F1-7697E380FC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0393" y="153130"/>
            <a:ext cx="789477" cy="789477"/>
          </a:xfrm>
          <a:prstGeom prst="rect">
            <a:avLst/>
          </a:prstGeom>
        </p:spPr>
      </p:pic>
      <p:pic>
        <p:nvPicPr>
          <p:cNvPr id="13" name="Grafikk 12" descr="Blink">
            <a:extLst>
              <a:ext uri="{FF2B5EF4-FFF2-40B4-BE49-F238E27FC236}">
                <a16:creationId xmlns:a16="http://schemas.microsoft.com/office/drawing/2014/main" id="{2E045E38-0A17-4C5B-A5D0-ED719C2BA7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38615" y="1274208"/>
            <a:ext cx="1187319" cy="1187319"/>
          </a:xfrm>
          <a:prstGeom prst="rect">
            <a:avLst/>
          </a:prstGeom>
        </p:spPr>
      </p:pic>
      <p:pic>
        <p:nvPicPr>
          <p:cNvPr id="15" name="Grafikk 14" descr="Skål">
            <a:extLst>
              <a:ext uri="{FF2B5EF4-FFF2-40B4-BE49-F238E27FC236}">
                <a16:creationId xmlns:a16="http://schemas.microsoft.com/office/drawing/2014/main" id="{D2952A8B-5262-47BB-AC37-D25D41F71BB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95461" y="4599255"/>
            <a:ext cx="1036812" cy="1036812"/>
          </a:xfrm>
          <a:prstGeom prst="rect">
            <a:avLst/>
          </a:prstGeom>
        </p:spPr>
      </p:pic>
      <p:pic>
        <p:nvPicPr>
          <p:cNvPr id="17" name="Grafikk 16" descr="Smarttelefon">
            <a:extLst>
              <a:ext uri="{FF2B5EF4-FFF2-40B4-BE49-F238E27FC236}">
                <a16:creationId xmlns:a16="http://schemas.microsoft.com/office/drawing/2014/main" id="{B9EA596C-17F7-4B46-925F-3AD8DF8A3C3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72841" y="1427508"/>
            <a:ext cx="755222" cy="755222"/>
          </a:xfrm>
          <a:prstGeom prst="rect">
            <a:avLst/>
          </a:prstGeom>
        </p:spPr>
      </p:pic>
      <p:pic>
        <p:nvPicPr>
          <p:cNvPr id="19" name="Grafikk 18" descr="Databehandling i skyen">
            <a:extLst>
              <a:ext uri="{FF2B5EF4-FFF2-40B4-BE49-F238E27FC236}">
                <a16:creationId xmlns:a16="http://schemas.microsoft.com/office/drawing/2014/main" id="{BC16B6C5-C8FF-42B2-A20E-A53BCA47E5A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45226" y="1311299"/>
            <a:ext cx="914400" cy="914400"/>
          </a:xfrm>
          <a:prstGeom prst="rect">
            <a:avLst/>
          </a:prstGeom>
        </p:spPr>
      </p:pic>
      <p:sp>
        <p:nvSpPr>
          <p:cNvPr id="20" name="TekstSylinder 19">
            <a:extLst>
              <a:ext uri="{FF2B5EF4-FFF2-40B4-BE49-F238E27FC236}">
                <a16:creationId xmlns:a16="http://schemas.microsoft.com/office/drawing/2014/main" id="{3A893B33-4D27-41A6-BC2B-D5594D2F48E6}"/>
              </a:ext>
            </a:extLst>
          </p:cNvPr>
          <p:cNvSpPr txBox="1"/>
          <p:nvPr/>
        </p:nvSpPr>
        <p:spPr>
          <a:xfrm>
            <a:off x="2011610" y="2401876"/>
            <a:ext cx="1944216" cy="276999"/>
          </a:xfrm>
          <a:prstGeom prst="rect">
            <a:avLst/>
          </a:prstGeom>
          <a:noFill/>
        </p:spPr>
        <p:txBody>
          <a:bodyPr wrap="square" rtlCol="0">
            <a:spAutoFit/>
          </a:bodyPr>
          <a:lstStyle/>
          <a:p>
            <a:r>
              <a:rPr lang="nb-NO" sz="1200" dirty="0"/>
              <a:t>Målretta prioriteringer</a:t>
            </a:r>
          </a:p>
        </p:txBody>
      </p:sp>
      <p:sp>
        <p:nvSpPr>
          <p:cNvPr id="21" name="TekstSylinder 20">
            <a:extLst>
              <a:ext uri="{FF2B5EF4-FFF2-40B4-BE49-F238E27FC236}">
                <a16:creationId xmlns:a16="http://schemas.microsoft.com/office/drawing/2014/main" id="{88FFCD3B-336A-4C16-90FC-96524F0CCB81}"/>
              </a:ext>
            </a:extLst>
          </p:cNvPr>
          <p:cNvSpPr txBox="1"/>
          <p:nvPr/>
        </p:nvSpPr>
        <p:spPr>
          <a:xfrm>
            <a:off x="6725281" y="3956137"/>
            <a:ext cx="2259250" cy="830997"/>
          </a:xfrm>
          <a:prstGeom prst="rect">
            <a:avLst/>
          </a:prstGeom>
          <a:noFill/>
        </p:spPr>
        <p:txBody>
          <a:bodyPr wrap="square" rtlCol="0">
            <a:spAutoFit/>
          </a:bodyPr>
          <a:lstStyle/>
          <a:p>
            <a:r>
              <a:rPr lang="nb-NO" sz="1200" dirty="0"/>
              <a:t>Tydelige budskap med mål, være både konstruktiv «vaktbikkje» og samarbeidspart ovenfor myndigheter og politikere</a:t>
            </a:r>
          </a:p>
        </p:txBody>
      </p:sp>
      <p:sp>
        <p:nvSpPr>
          <p:cNvPr id="22" name="TekstSylinder 21">
            <a:extLst>
              <a:ext uri="{FF2B5EF4-FFF2-40B4-BE49-F238E27FC236}">
                <a16:creationId xmlns:a16="http://schemas.microsoft.com/office/drawing/2014/main" id="{A07D6440-A28A-43D1-A233-F1D399D91393}"/>
              </a:ext>
            </a:extLst>
          </p:cNvPr>
          <p:cNvSpPr txBox="1"/>
          <p:nvPr/>
        </p:nvSpPr>
        <p:spPr>
          <a:xfrm>
            <a:off x="6727344" y="2236596"/>
            <a:ext cx="3308864" cy="1015663"/>
          </a:xfrm>
          <a:prstGeom prst="rect">
            <a:avLst/>
          </a:prstGeom>
          <a:noFill/>
        </p:spPr>
        <p:txBody>
          <a:bodyPr wrap="square" rtlCol="0">
            <a:spAutoFit/>
          </a:bodyPr>
          <a:lstStyle/>
          <a:p>
            <a:r>
              <a:rPr lang="nb-NO" sz="1200" dirty="0"/>
              <a:t>Fremtidsrettede digitale verktøy – e-læring til medlemmer, tillitsvalgte og andre fagmiljøer/politikere og effektivisering av arbeidsprosesser og bedre relasjonsbygging med medlemmer og potensielle medlemmer og givere</a:t>
            </a:r>
          </a:p>
        </p:txBody>
      </p:sp>
      <p:sp>
        <p:nvSpPr>
          <p:cNvPr id="23" name="TekstSylinder 22">
            <a:extLst>
              <a:ext uri="{FF2B5EF4-FFF2-40B4-BE49-F238E27FC236}">
                <a16:creationId xmlns:a16="http://schemas.microsoft.com/office/drawing/2014/main" id="{9439154D-3F1C-44A4-8686-12BD0BCA2F23}"/>
              </a:ext>
            </a:extLst>
          </p:cNvPr>
          <p:cNvSpPr txBox="1"/>
          <p:nvPr/>
        </p:nvSpPr>
        <p:spPr>
          <a:xfrm>
            <a:off x="1681920" y="3990820"/>
            <a:ext cx="1728192" cy="276999"/>
          </a:xfrm>
          <a:prstGeom prst="rect">
            <a:avLst/>
          </a:prstGeom>
          <a:noFill/>
        </p:spPr>
        <p:txBody>
          <a:bodyPr wrap="square" rtlCol="0">
            <a:spAutoFit/>
          </a:bodyPr>
          <a:lstStyle/>
          <a:p>
            <a:r>
              <a:rPr lang="nb-NO" sz="1200" dirty="0"/>
              <a:t>Samarbeid og allianser</a:t>
            </a:r>
          </a:p>
        </p:txBody>
      </p:sp>
      <p:pic>
        <p:nvPicPr>
          <p:cNvPr id="25" name="Grafikk 24" descr="Handlevogn">
            <a:extLst>
              <a:ext uri="{FF2B5EF4-FFF2-40B4-BE49-F238E27FC236}">
                <a16:creationId xmlns:a16="http://schemas.microsoft.com/office/drawing/2014/main" id="{DD92FE71-DB45-4E6E-96DD-EB5C19BBBE5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324805" y="3058904"/>
            <a:ext cx="914400" cy="914400"/>
          </a:xfrm>
          <a:prstGeom prst="rect">
            <a:avLst/>
          </a:prstGeom>
        </p:spPr>
      </p:pic>
      <p:sp>
        <p:nvSpPr>
          <p:cNvPr id="26" name="TekstSylinder 25">
            <a:extLst>
              <a:ext uri="{FF2B5EF4-FFF2-40B4-BE49-F238E27FC236}">
                <a16:creationId xmlns:a16="http://schemas.microsoft.com/office/drawing/2014/main" id="{95718DCD-537C-4AA0-A6C5-543EC83F30AA}"/>
              </a:ext>
            </a:extLst>
          </p:cNvPr>
          <p:cNvSpPr txBox="1"/>
          <p:nvPr/>
        </p:nvSpPr>
        <p:spPr>
          <a:xfrm>
            <a:off x="3527662" y="3990820"/>
            <a:ext cx="2880319" cy="646331"/>
          </a:xfrm>
          <a:prstGeom prst="rect">
            <a:avLst/>
          </a:prstGeom>
          <a:noFill/>
        </p:spPr>
        <p:txBody>
          <a:bodyPr wrap="square" rtlCol="0">
            <a:spAutoFit/>
          </a:bodyPr>
          <a:lstStyle/>
          <a:p>
            <a:r>
              <a:rPr lang="nb-NO" sz="1200" dirty="0"/>
              <a:t>Utvikle konsepter / produkter til kommunene og staten som gjør oss attraktive (eks Brobyggerprogrammet)</a:t>
            </a:r>
          </a:p>
        </p:txBody>
      </p:sp>
      <p:pic>
        <p:nvPicPr>
          <p:cNvPr id="28" name="Grafikk 27" descr="Styrerom">
            <a:extLst>
              <a:ext uri="{FF2B5EF4-FFF2-40B4-BE49-F238E27FC236}">
                <a16:creationId xmlns:a16="http://schemas.microsoft.com/office/drawing/2014/main" id="{84602A7A-18EF-4072-BD4A-E0B9EBDCFB8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836593" y="2935006"/>
            <a:ext cx="1257439" cy="1257439"/>
          </a:xfrm>
          <a:prstGeom prst="rect">
            <a:avLst/>
          </a:prstGeom>
        </p:spPr>
      </p:pic>
      <p:pic>
        <p:nvPicPr>
          <p:cNvPr id="30" name="Grafikk 29" descr="Markedsføring">
            <a:extLst>
              <a:ext uri="{FF2B5EF4-FFF2-40B4-BE49-F238E27FC236}">
                <a16:creationId xmlns:a16="http://schemas.microsoft.com/office/drawing/2014/main" id="{E3B530E9-8436-4581-A49F-3BEEF352998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835595" y="3174977"/>
            <a:ext cx="926963" cy="926963"/>
          </a:xfrm>
          <a:prstGeom prst="rect">
            <a:avLst/>
          </a:prstGeom>
        </p:spPr>
      </p:pic>
      <p:pic>
        <p:nvPicPr>
          <p:cNvPr id="34" name="Grafikk 33" descr="Puslespillbiter">
            <a:extLst>
              <a:ext uri="{FF2B5EF4-FFF2-40B4-BE49-F238E27FC236}">
                <a16:creationId xmlns:a16="http://schemas.microsoft.com/office/drawing/2014/main" id="{B7744B50-DA62-4C70-96EA-A8A60A5B0CE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682624" y="4698018"/>
            <a:ext cx="1067828" cy="1067828"/>
          </a:xfrm>
          <a:prstGeom prst="rect">
            <a:avLst/>
          </a:prstGeom>
        </p:spPr>
      </p:pic>
      <p:sp>
        <p:nvSpPr>
          <p:cNvPr id="35" name="TekstSylinder 34">
            <a:extLst>
              <a:ext uri="{FF2B5EF4-FFF2-40B4-BE49-F238E27FC236}">
                <a16:creationId xmlns:a16="http://schemas.microsoft.com/office/drawing/2014/main" id="{57D8F3F5-BDCD-4839-BC87-6A16F08D56A9}"/>
              </a:ext>
            </a:extLst>
          </p:cNvPr>
          <p:cNvSpPr txBox="1"/>
          <p:nvPr/>
        </p:nvSpPr>
        <p:spPr>
          <a:xfrm>
            <a:off x="4087491" y="2400167"/>
            <a:ext cx="2550666" cy="461665"/>
          </a:xfrm>
          <a:prstGeom prst="rect">
            <a:avLst/>
          </a:prstGeom>
          <a:noFill/>
        </p:spPr>
        <p:txBody>
          <a:bodyPr wrap="square" rtlCol="0">
            <a:spAutoFit/>
          </a:bodyPr>
          <a:lstStyle/>
          <a:p>
            <a:r>
              <a:rPr lang="nb-NO" sz="1200" dirty="0"/>
              <a:t>Medlemsverving og inntektsaksjoner</a:t>
            </a:r>
          </a:p>
          <a:p>
            <a:r>
              <a:rPr lang="nb-NO" sz="1200" dirty="0"/>
              <a:t>via sosiale medier og aktiviteter</a:t>
            </a:r>
          </a:p>
        </p:txBody>
      </p:sp>
      <p:sp>
        <p:nvSpPr>
          <p:cNvPr id="36" name="TekstSylinder 35">
            <a:extLst>
              <a:ext uri="{FF2B5EF4-FFF2-40B4-BE49-F238E27FC236}">
                <a16:creationId xmlns:a16="http://schemas.microsoft.com/office/drawing/2014/main" id="{75A61FEE-743B-40DF-9154-8E34F6040FE7}"/>
              </a:ext>
            </a:extLst>
          </p:cNvPr>
          <p:cNvSpPr txBox="1"/>
          <p:nvPr/>
        </p:nvSpPr>
        <p:spPr>
          <a:xfrm>
            <a:off x="1775521" y="5652828"/>
            <a:ext cx="2376264" cy="646331"/>
          </a:xfrm>
          <a:prstGeom prst="rect">
            <a:avLst/>
          </a:prstGeom>
          <a:noFill/>
        </p:spPr>
        <p:txBody>
          <a:bodyPr wrap="square" rtlCol="0">
            <a:spAutoFit/>
          </a:bodyPr>
          <a:lstStyle/>
          <a:p>
            <a:r>
              <a:rPr lang="nb-NO" sz="1200" dirty="0"/>
              <a:t>Medlemsaktivitet –  mer rådgivning og samtalegrupper (likepersonsaktivitet)</a:t>
            </a:r>
          </a:p>
        </p:txBody>
      </p:sp>
      <p:sp>
        <p:nvSpPr>
          <p:cNvPr id="37" name="TekstSylinder 36">
            <a:extLst>
              <a:ext uri="{FF2B5EF4-FFF2-40B4-BE49-F238E27FC236}">
                <a16:creationId xmlns:a16="http://schemas.microsoft.com/office/drawing/2014/main" id="{1125B277-FC4C-4858-AAD5-86F702DC2978}"/>
              </a:ext>
            </a:extLst>
          </p:cNvPr>
          <p:cNvSpPr txBox="1"/>
          <p:nvPr/>
        </p:nvSpPr>
        <p:spPr>
          <a:xfrm>
            <a:off x="6829177" y="5721468"/>
            <a:ext cx="3672408" cy="461665"/>
          </a:xfrm>
          <a:prstGeom prst="rect">
            <a:avLst/>
          </a:prstGeom>
          <a:noFill/>
        </p:spPr>
        <p:txBody>
          <a:bodyPr wrap="square" rtlCol="0">
            <a:spAutoFit/>
          </a:bodyPr>
          <a:lstStyle/>
          <a:p>
            <a:r>
              <a:rPr lang="nb-NO" sz="1200" dirty="0"/>
              <a:t>Vi skal bidra vesentlig til at Norge lykkes med fosterhjemsplasseringer – vi har brukerkompetansen!</a:t>
            </a:r>
          </a:p>
        </p:txBody>
      </p:sp>
      <p:pic>
        <p:nvPicPr>
          <p:cNvPr id="3" name="Grafikk 2" descr="Klubbe">
            <a:extLst>
              <a:ext uri="{FF2B5EF4-FFF2-40B4-BE49-F238E27FC236}">
                <a16:creationId xmlns:a16="http://schemas.microsoft.com/office/drawing/2014/main" id="{206AB89C-A39C-49B1-9C45-68BC293DA2D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459193" y="4709157"/>
            <a:ext cx="1067828" cy="1067828"/>
          </a:xfrm>
          <a:prstGeom prst="rect">
            <a:avLst/>
          </a:prstGeom>
        </p:spPr>
      </p:pic>
      <p:sp>
        <p:nvSpPr>
          <p:cNvPr id="27" name="TekstSylinder 26">
            <a:extLst>
              <a:ext uri="{FF2B5EF4-FFF2-40B4-BE49-F238E27FC236}">
                <a16:creationId xmlns:a16="http://schemas.microsoft.com/office/drawing/2014/main" id="{F89560B6-0A33-4277-B502-27EF62A8AD3C}"/>
              </a:ext>
            </a:extLst>
          </p:cNvPr>
          <p:cNvSpPr txBox="1"/>
          <p:nvPr/>
        </p:nvSpPr>
        <p:spPr>
          <a:xfrm>
            <a:off x="4128568" y="5699234"/>
            <a:ext cx="2880319" cy="461665"/>
          </a:xfrm>
          <a:prstGeom prst="rect">
            <a:avLst/>
          </a:prstGeom>
          <a:noFill/>
        </p:spPr>
        <p:txBody>
          <a:bodyPr wrap="square" rtlCol="0">
            <a:spAutoFit/>
          </a:bodyPr>
          <a:lstStyle/>
          <a:p>
            <a:r>
              <a:rPr lang="nb-NO" sz="1200" dirty="0"/>
              <a:t>Jobbe for større rettssikkerhet for fosterfamiliene, trygge rammer</a:t>
            </a:r>
          </a:p>
        </p:txBody>
      </p:sp>
    </p:spTree>
    <p:extLst>
      <p:ext uri="{BB962C8B-B14F-4D97-AF65-F5344CB8AC3E}">
        <p14:creationId xmlns:p14="http://schemas.microsoft.com/office/powerpoint/2010/main" val="358449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tt linje 4"/>
          <p:cNvCxnSpPr/>
          <p:nvPr/>
        </p:nvCxnSpPr>
        <p:spPr>
          <a:xfrm>
            <a:off x="3215681" y="6381328"/>
            <a:ext cx="560944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tel 5"/>
          <p:cNvSpPr>
            <a:spLocks noGrp="1"/>
          </p:cNvSpPr>
          <p:nvPr>
            <p:ph type="title"/>
          </p:nvPr>
        </p:nvSpPr>
        <p:spPr>
          <a:xfrm>
            <a:off x="570906" y="146733"/>
            <a:ext cx="9150143" cy="1143000"/>
          </a:xfrm>
        </p:spPr>
        <p:txBody>
          <a:bodyPr>
            <a:normAutofit fontScale="90000"/>
          </a:bodyPr>
          <a:lstStyle/>
          <a:p>
            <a:br>
              <a:rPr lang="nb-NO" dirty="0"/>
            </a:br>
            <a:r>
              <a:rPr lang="nb-NO" dirty="0"/>
              <a:t>Tanken bak </a:t>
            </a:r>
            <a:r>
              <a:rPr lang="nb-NO" sz="4000" dirty="0">
                <a:hlinkClick r:id="rId3"/>
              </a:rPr>
              <a:t>handlingsplanen</a:t>
            </a:r>
            <a:r>
              <a:rPr lang="nb-NO" sz="4000" dirty="0"/>
              <a:t> - fokusområder</a:t>
            </a:r>
            <a:br>
              <a:rPr lang="nb-NO" dirty="0"/>
            </a:br>
            <a:endParaRPr lang="nb-NO" dirty="0"/>
          </a:p>
        </p:txBody>
      </p:sp>
      <p:sp>
        <p:nvSpPr>
          <p:cNvPr id="9" name="Tittel 8"/>
          <p:cNvSpPr txBox="1">
            <a:spLocks/>
          </p:cNvSpPr>
          <p:nvPr/>
        </p:nvSpPr>
        <p:spPr bwMode="auto">
          <a:xfrm>
            <a:off x="2999656" y="6453336"/>
            <a:ext cx="6480720" cy="288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nb-NO" kern="0" dirty="0">
                <a:solidFill>
                  <a:schemeClr val="tx2"/>
                </a:solidFill>
              </a:rPr>
              <a:t>Langtidsbudsjett Landsmøte 2019</a:t>
            </a:r>
          </a:p>
        </p:txBody>
      </p:sp>
      <p:pic>
        <p:nvPicPr>
          <p:cNvPr id="8" name="Bilde 7">
            <a:extLst>
              <a:ext uri="{FF2B5EF4-FFF2-40B4-BE49-F238E27FC236}">
                <a16:creationId xmlns:a16="http://schemas.microsoft.com/office/drawing/2014/main" id="{B459222C-4BE3-4108-93F1-7697E380FC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1617" y="153130"/>
            <a:ext cx="789477" cy="789477"/>
          </a:xfrm>
          <a:prstGeom prst="rect">
            <a:avLst/>
          </a:prstGeom>
        </p:spPr>
      </p:pic>
      <p:sp>
        <p:nvSpPr>
          <p:cNvPr id="3" name="Plassholder for innhold 2">
            <a:extLst>
              <a:ext uri="{FF2B5EF4-FFF2-40B4-BE49-F238E27FC236}">
                <a16:creationId xmlns:a16="http://schemas.microsoft.com/office/drawing/2014/main" id="{201CEACE-5747-4409-B1A6-D6C44E06ED21}"/>
              </a:ext>
            </a:extLst>
          </p:cNvPr>
          <p:cNvSpPr>
            <a:spLocks noGrp="1"/>
          </p:cNvSpPr>
          <p:nvPr>
            <p:ph idx="1"/>
          </p:nvPr>
        </p:nvSpPr>
        <p:spPr>
          <a:xfrm>
            <a:off x="570906" y="1284305"/>
            <a:ext cx="7772400" cy="4863153"/>
          </a:xfrm>
        </p:spPr>
        <p:txBody>
          <a:bodyPr/>
          <a:lstStyle/>
          <a:p>
            <a:r>
              <a:rPr lang="nb-NO" sz="2000" dirty="0"/>
              <a:t>Inntekter og ressurser</a:t>
            </a:r>
          </a:p>
          <a:p>
            <a:pPr lvl="1"/>
            <a:r>
              <a:rPr lang="nb-NO" sz="1200" dirty="0"/>
              <a:t>Vi ønsker å være gode på å beholde eksisterende medlemmer og attrahere nye medlemmer, både hoved- og støttemedlemmer</a:t>
            </a:r>
          </a:p>
          <a:p>
            <a:pPr lvl="1"/>
            <a:r>
              <a:rPr lang="nb-NO" sz="1200" dirty="0"/>
              <a:t>Vi må finne nye inntektsmuligheter og bli gode på å dele de gode ideene og inntektsmulighetene internt</a:t>
            </a:r>
          </a:p>
          <a:p>
            <a:pPr lvl="1"/>
            <a:r>
              <a:rPr lang="nb-NO" sz="1200" dirty="0"/>
              <a:t>Vi skal jobbe mer målrettet med å finne gode synergier mellom prosjekter og drift – jobbe mer helthetlig</a:t>
            </a:r>
            <a:endParaRPr lang="nb-NO" dirty="0"/>
          </a:p>
          <a:p>
            <a:r>
              <a:rPr lang="nb-NO" sz="2000" dirty="0"/>
              <a:t>Organisasjonsutvikling</a:t>
            </a:r>
          </a:p>
          <a:p>
            <a:pPr lvl="1"/>
            <a:r>
              <a:rPr lang="nb-NO" sz="1200" dirty="0"/>
              <a:t>Vi ønsker å være gode på å bygge kompetanse og tilgjengeliggjøre maler/verktøy for ildsjeler og tillitsvalgte som gjør det enklere og morsommere å gjøre en frivillig innsats i Norsk Fosterhjemsforening.</a:t>
            </a:r>
          </a:p>
          <a:p>
            <a:pPr lvl="1"/>
            <a:r>
              <a:rPr lang="nb-NO" sz="1200" dirty="0"/>
              <a:t>Vi ønsker å bli enda bedre på å synliggjør, og takke for, all den fantastiske jobben som frivillige gjør i foreningen</a:t>
            </a:r>
          </a:p>
          <a:p>
            <a:pPr lvl="1"/>
            <a:r>
              <a:rPr lang="nb-NO" sz="1200" dirty="0"/>
              <a:t>Vi ønsker å synliggjøre vårt godt organiserte likepersonsarbeid ute i fylkene, og søke om statlige midler til å opprettholde og utvikle dette videre</a:t>
            </a:r>
            <a:endParaRPr lang="nb-NO" dirty="0"/>
          </a:p>
          <a:p>
            <a:r>
              <a:rPr lang="nb-NO" sz="2000" dirty="0"/>
              <a:t>Påvirkningsarbeid og fag</a:t>
            </a:r>
          </a:p>
          <a:p>
            <a:pPr lvl="1"/>
            <a:r>
              <a:rPr lang="nb-NO" sz="1200" dirty="0"/>
              <a:t>Vi jobber for at fosterhjem og alle dets medlemmer skal oppleve rettssikkerhet i det å være fosterhjem</a:t>
            </a:r>
          </a:p>
          <a:p>
            <a:pPr lvl="1"/>
            <a:r>
              <a:rPr lang="nb-NO" sz="1200" dirty="0"/>
              <a:t>Vi ønsker å jobbe mer helhetlig og koordinert med påvirkningsarbeidet nasjonalt og lokalt</a:t>
            </a:r>
          </a:p>
          <a:p>
            <a:pPr lvl="1"/>
            <a:r>
              <a:rPr lang="nb-NO" sz="1200" dirty="0"/>
              <a:t>Vi ønsker å være en tydelig brukerstemme som politikere og myndigheter opplever at de trenger for å utforme en god fosterhjemsomsorg og gode, koordinerte og helhetlige tjenester/tiltak for fosterfamiliene</a:t>
            </a:r>
          </a:p>
          <a:p>
            <a:pPr lvl="1"/>
            <a:r>
              <a:rPr lang="nb-NO" sz="1200" dirty="0"/>
              <a:t>Vi må øke statusen innen fosterhjemsarbeidet og for organisasjonen, samt bidra til forståelse for hva som gir gode rammer for fosterfamiliene– hva ville Norge gjort uten fosterhjemmene?</a:t>
            </a:r>
          </a:p>
          <a:p>
            <a:pPr lvl="1"/>
            <a:r>
              <a:rPr lang="nb-NO" sz="1200" dirty="0"/>
              <a:t>Vi gir medlemmene hjelp til å mestre sitt fosterhjemsoppdrag, samt støtte og veiledning i de utfordringer de møter. </a:t>
            </a:r>
          </a:p>
          <a:p>
            <a:pPr lvl="1"/>
            <a:endParaRPr lang="nb-NO" sz="1200" dirty="0"/>
          </a:p>
          <a:p>
            <a:pPr marL="0" indent="0">
              <a:buNone/>
            </a:pPr>
            <a:endParaRPr lang="nb-NO" sz="2400" dirty="0"/>
          </a:p>
        </p:txBody>
      </p:sp>
    </p:spTree>
    <p:extLst>
      <p:ext uri="{BB962C8B-B14F-4D97-AF65-F5344CB8AC3E}">
        <p14:creationId xmlns:p14="http://schemas.microsoft.com/office/powerpoint/2010/main" val="3254429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tel 21">
            <a:extLst>
              <a:ext uri="{FF2B5EF4-FFF2-40B4-BE49-F238E27FC236}">
                <a16:creationId xmlns:a16="http://schemas.microsoft.com/office/drawing/2014/main" id="{96D1E665-C6AA-4774-81E6-E404F893A840}"/>
              </a:ext>
            </a:extLst>
          </p:cNvPr>
          <p:cNvSpPr>
            <a:spLocks noGrp="1"/>
          </p:cNvSpPr>
          <p:nvPr>
            <p:ph type="title"/>
          </p:nvPr>
        </p:nvSpPr>
        <p:spPr>
          <a:xfrm>
            <a:off x="508801" y="131671"/>
            <a:ext cx="9898391" cy="1325563"/>
          </a:xfrm>
        </p:spPr>
        <p:txBody>
          <a:bodyPr>
            <a:normAutofit fontScale="90000"/>
          </a:bodyPr>
          <a:lstStyle/>
          <a:p>
            <a:pPr lvl="0"/>
            <a:r>
              <a:rPr lang="nb-NO" dirty="0"/>
              <a:t>Tanken bak </a:t>
            </a:r>
            <a:r>
              <a:rPr lang="nb-NO" dirty="0">
                <a:hlinkClick r:id="rId3"/>
              </a:rPr>
              <a:t>h</a:t>
            </a:r>
            <a:r>
              <a:rPr lang="nb-NO" sz="4400" dirty="0">
                <a:hlinkClick r:id="rId3"/>
              </a:rPr>
              <a:t>andlingsplanen</a:t>
            </a:r>
            <a:br>
              <a:rPr lang="nb-NO" sz="4400" dirty="0"/>
            </a:br>
            <a:r>
              <a:rPr lang="nb-NO" sz="4400" dirty="0"/>
              <a:t> – felles fokusområder og ambisjoner i alle ledd</a:t>
            </a:r>
            <a:endParaRPr lang="en-US" dirty="0"/>
          </a:p>
        </p:txBody>
      </p:sp>
      <p:pic>
        <p:nvPicPr>
          <p:cNvPr id="9" name="Bilde 8">
            <a:extLst>
              <a:ext uri="{FF2B5EF4-FFF2-40B4-BE49-F238E27FC236}">
                <a16:creationId xmlns:a16="http://schemas.microsoft.com/office/drawing/2014/main" id="{4B8420C2-1AA3-4B4D-BF56-4AF85FCA22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pic>
        <p:nvPicPr>
          <p:cNvPr id="29" name="Bilde 28">
            <a:extLst>
              <a:ext uri="{FF2B5EF4-FFF2-40B4-BE49-F238E27FC236}">
                <a16:creationId xmlns:a16="http://schemas.microsoft.com/office/drawing/2014/main" id="{DDF6D373-A6B3-4506-985D-7B07C4DA8D14}"/>
              </a:ext>
            </a:extLst>
          </p:cNvPr>
          <p:cNvPicPr>
            <a:picLocks noChangeAspect="1"/>
          </p:cNvPicPr>
          <p:nvPr/>
        </p:nvPicPr>
        <p:blipFill rotWithShape="1">
          <a:blip r:embed="rId5"/>
          <a:srcRect l="27577" t="20837" r="8101" b="6387"/>
          <a:stretch/>
        </p:blipFill>
        <p:spPr>
          <a:xfrm>
            <a:off x="1836804" y="1304925"/>
            <a:ext cx="8518391" cy="5421404"/>
          </a:xfrm>
          <a:prstGeom prst="rect">
            <a:avLst/>
          </a:prstGeom>
        </p:spPr>
      </p:pic>
    </p:spTree>
    <p:extLst>
      <p:ext uri="{BB962C8B-B14F-4D97-AF65-F5344CB8AC3E}">
        <p14:creationId xmlns:p14="http://schemas.microsoft.com/office/powerpoint/2010/main" val="2746183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tel 21">
            <a:extLst>
              <a:ext uri="{FF2B5EF4-FFF2-40B4-BE49-F238E27FC236}">
                <a16:creationId xmlns:a16="http://schemas.microsoft.com/office/drawing/2014/main" id="{96D1E665-C6AA-4774-81E6-E404F893A840}"/>
              </a:ext>
            </a:extLst>
          </p:cNvPr>
          <p:cNvSpPr>
            <a:spLocks noGrp="1"/>
          </p:cNvSpPr>
          <p:nvPr>
            <p:ph type="title"/>
          </p:nvPr>
        </p:nvSpPr>
        <p:spPr>
          <a:xfrm>
            <a:off x="838200" y="596554"/>
            <a:ext cx="10515600" cy="1152957"/>
          </a:xfrm>
        </p:spPr>
        <p:txBody>
          <a:bodyPr>
            <a:normAutofit fontScale="90000"/>
          </a:bodyPr>
          <a:lstStyle/>
          <a:p>
            <a:r>
              <a:rPr lang="nb-NO" sz="5300" dirty="0"/>
              <a:t>Veivalg og mål</a:t>
            </a:r>
            <a:br>
              <a:rPr lang="en-US" dirty="0"/>
            </a:br>
            <a:endParaRPr lang="nb-NO" dirty="0"/>
          </a:p>
        </p:txBody>
      </p:sp>
      <p:sp>
        <p:nvSpPr>
          <p:cNvPr id="23" name="Plassholder for innhold 22">
            <a:extLst>
              <a:ext uri="{FF2B5EF4-FFF2-40B4-BE49-F238E27FC236}">
                <a16:creationId xmlns:a16="http://schemas.microsoft.com/office/drawing/2014/main" id="{BE2387B8-544B-49F1-8DD3-936CC77096A8}"/>
              </a:ext>
            </a:extLst>
          </p:cNvPr>
          <p:cNvSpPr>
            <a:spLocks noGrp="1"/>
          </p:cNvSpPr>
          <p:nvPr>
            <p:ph sz="half" idx="1"/>
          </p:nvPr>
        </p:nvSpPr>
        <p:spPr>
          <a:xfrm>
            <a:off x="685800" y="1978025"/>
            <a:ext cx="5770394" cy="3804111"/>
          </a:xfrm>
        </p:spPr>
        <p:txBody>
          <a:bodyPr>
            <a:normAutofit lnSpcReduction="10000"/>
          </a:bodyPr>
          <a:lstStyle/>
          <a:p>
            <a:pPr marL="0" indent="0">
              <a:buNone/>
            </a:pPr>
            <a:r>
              <a:rPr lang="nb-NO" sz="3200" dirty="0"/>
              <a:t>- "Si meg, vær så snill, hvor skal jeg gå herfra?« spurte Alice</a:t>
            </a:r>
          </a:p>
          <a:p>
            <a:pPr marL="0" indent="0">
              <a:buNone/>
            </a:pPr>
            <a:r>
              <a:rPr lang="nb-NO" sz="3200" dirty="0"/>
              <a:t>- "Det kommer an på hvor du vil komme," sa katten.</a:t>
            </a:r>
          </a:p>
          <a:p>
            <a:pPr marL="0" indent="0">
              <a:buNone/>
            </a:pPr>
            <a:r>
              <a:rPr lang="nb-NO" sz="3200" dirty="0"/>
              <a:t>- "Jeg bryr meg nesten ikke," begynte Alice.</a:t>
            </a:r>
          </a:p>
          <a:p>
            <a:pPr marL="0" indent="0">
              <a:buNone/>
            </a:pPr>
            <a:r>
              <a:rPr lang="nb-NO" sz="3200" dirty="0"/>
              <a:t>- "Da spiller det ingen rolle hvor du skal dra," sa katten</a:t>
            </a:r>
          </a:p>
        </p:txBody>
      </p:sp>
      <p:sp>
        <p:nvSpPr>
          <p:cNvPr id="3" name="Plassholder for innhold 2">
            <a:extLst>
              <a:ext uri="{FF2B5EF4-FFF2-40B4-BE49-F238E27FC236}">
                <a16:creationId xmlns:a16="http://schemas.microsoft.com/office/drawing/2014/main" id="{3C29CA3C-A96E-428B-AF7F-81011D1E3761}"/>
              </a:ext>
            </a:extLst>
          </p:cNvPr>
          <p:cNvSpPr>
            <a:spLocks noGrp="1"/>
          </p:cNvSpPr>
          <p:nvPr>
            <p:ph sz="half" idx="2"/>
          </p:nvPr>
        </p:nvSpPr>
        <p:spPr/>
        <p:txBody>
          <a:bodyPr>
            <a:normAutofit lnSpcReduction="10000"/>
          </a:bodyPr>
          <a:lstStyle/>
          <a:p>
            <a:endParaRPr lang="nb-NO" dirty="0"/>
          </a:p>
          <a:p>
            <a:endParaRPr lang="nb-NO" dirty="0"/>
          </a:p>
        </p:txBody>
      </p:sp>
      <p:pic>
        <p:nvPicPr>
          <p:cNvPr id="9" name="Bilde 8">
            <a:extLst>
              <a:ext uri="{FF2B5EF4-FFF2-40B4-BE49-F238E27FC236}">
                <a16:creationId xmlns:a16="http://schemas.microsoft.com/office/drawing/2014/main" id="{4B8420C2-1AA3-4B4D-BF56-4AF85FCA2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6" name="Plassholder for innhold 1">
            <a:extLst>
              <a:ext uri="{FF2B5EF4-FFF2-40B4-BE49-F238E27FC236}">
                <a16:creationId xmlns:a16="http://schemas.microsoft.com/office/drawing/2014/main" id="{B14AAC4A-B01F-4154-9158-D884674FDFFE}"/>
              </a:ext>
            </a:extLst>
          </p:cNvPr>
          <p:cNvSpPr txBox="1">
            <a:spLocks/>
          </p:cNvSpPr>
          <p:nvPr/>
        </p:nvSpPr>
        <p:spPr>
          <a:xfrm>
            <a:off x="6324600" y="19780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dirty="0"/>
          </a:p>
        </p:txBody>
      </p:sp>
      <p:pic>
        <p:nvPicPr>
          <p:cNvPr id="2" name="Bilde 1">
            <a:extLst>
              <a:ext uri="{FF2B5EF4-FFF2-40B4-BE49-F238E27FC236}">
                <a16:creationId xmlns:a16="http://schemas.microsoft.com/office/drawing/2014/main" id="{DDB17616-9DFA-4CE0-ACE9-A6B6A1965600}"/>
              </a:ext>
            </a:extLst>
          </p:cNvPr>
          <p:cNvPicPr>
            <a:picLocks noChangeAspect="1"/>
          </p:cNvPicPr>
          <p:nvPr/>
        </p:nvPicPr>
        <p:blipFill>
          <a:blip r:embed="rId4"/>
          <a:stretch>
            <a:fillRect/>
          </a:stretch>
        </p:blipFill>
        <p:spPr>
          <a:xfrm>
            <a:off x="7228873" y="941603"/>
            <a:ext cx="3557496" cy="5006846"/>
          </a:xfrm>
          <a:prstGeom prst="rect">
            <a:avLst/>
          </a:prstGeom>
        </p:spPr>
      </p:pic>
    </p:spTree>
    <p:extLst>
      <p:ext uri="{BB962C8B-B14F-4D97-AF65-F5344CB8AC3E}">
        <p14:creationId xmlns:p14="http://schemas.microsoft.com/office/powerpoint/2010/main" val="26235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tel 21">
            <a:extLst>
              <a:ext uri="{FF2B5EF4-FFF2-40B4-BE49-F238E27FC236}">
                <a16:creationId xmlns:a16="http://schemas.microsoft.com/office/drawing/2014/main" id="{96D1E665-C6AA-4774-81E6-E404F893A840}"/>
              </a:ext>
            </a:extLst>
          </p:cNvPr>
          <p:cNvSpPr>
            <a:spLocks noGrp="1"/>
          </p:cNvSpPr>
          <p:nvPr>
            <p:ph type="title"/>
          </p:nvPr>
        </p:nvSpPr>
        <p:spPr>
          <a:xfrm>
            <a:off x="375123" y="182562"/>
            <a:ext cx="10515600" cy="1325563"/>
          </a:xfrm>
        </p:spPr>
        <p:txBody>
          <a:bodyPr>
            <a:normAutofit/>
          </a:bodyPr>
          <a:lstStyle/>
          <a:p>
            <a:pPr lvl="0"/>
            <a:r>
              <a:rPr lang="nb-NO" dirty="0"/>
              <a:t>Hva vil vi få til i fylkesstyret? </a:t>
            </a:r>
          </a:p>
        </p:txBody>
      </p:sp>
      <p:sp>
        <p:nvSpPr>
          <p:cNvPr id="18" name="Plassholder for innhold 17">
            <a:extLst>
              <a:ext uri="{FF2B5EF4-FFF2-40B4-BE49-F238E27FC236}">
                <a16:creationId xmlns:a16="http://schemas.microsoft.com/office/drawing/2014/main" id="{AEE37611-4FC6-4C29-805D-7F089029605C}"/>
              </a:ext>
            </a:extLst>
          </p:cNvPr>
          <p:cNvSpPr>
            <a:spLocks noGrp="1"/>
          </p:cNvSpPr>
          <p:nvPr>
            <p:ph sz="half" idx="1"/>
          </p:nvPr>
        </p:nvSpPr>
        <p:spPr>
          <a:xfrm>
            <a:off x="467476" y="1387673"/>
            <a:ext cx="5181600" cy="5218204"/>
          </a:xfrm>
        </p:spPr>
        <p:txBody>
          <a:bodyPr>
            <a:normAutofit fontScale="92500"/>
          </a:bodyPr>
          <a:lstStyle/>
          <a:p>
            <a:pPr>
              <a:buFont typeface="Wingdings" panose="05000000000000000000" pitchFamily="2" charset="2"/>
              <a:buChar char="ü"/>
            </a:pPr>
            <a:r>
              <a:rPr lang="nb-NO" dirty="0"/>
              <a:t>Har dere en aktivitetsplan/</a:t>
            </a:r>
            <a:r>
              <a:rPr lang="nb-NO" dirty="0" err="1"/>
              <a:t>årshjul</a:t>
            </a:r>
            <a:r>
              <a:rPr lang="nb-NO" dirty="0"/>
              <a:t>?</a:t>
            </a:r>
          </a:p>
          <a:p>
            <a:pPr>
              <a:buFont typeface="Wingdings" panose="05000000000000000000" pitchFamily="2" charset="2"/>
              <a:buChar char="ü"/>
            </a:pPr>
            <a:r>
              <a:rPr lang="nb-NO" dirty="0"/>
              <a:t>Har dere snakket om hvilke fokusområder fra </a:t>
            </a:r>
            <a:r>
              <a:rPr lang="nb-NO" dirty="0">
                <a:hlinkClick r:id="rId2"/>
              </a:rPr>
              <a:t>handlingsplanen</a:t>
            </a:r>
            <a:r>
              <a:rPr lang="nb-NO" dirty="0"/>
              <a:t> som dere vil prioritere inn i </a:t>
            </a:r>
            <a:r>
              <a:rPr lang="nb-NO" dirty="0" err="1"/>
              <a:t>årshjulet</a:t>
            </a:r>
            <a:r>
              <a:rPr lang="nb-NO" dirty="0"/>
              <a:t>/aktivitetsplanen?</a:t>
            </a:r>
          </a:p>
          <a:p>
            <a:pPr>
              <a:buFont typeface="Wingdings" panose="05000000000000000000" pitchFamily="2" charset="2"/>
              <a:buChar char="ü"/>
            </a:pPr>
            <a:r>
              <a:rPr lang="nb-NO" dirty="0"/>
              <a:t>Har dere snakket om ambisjoner og hva som er realistisk å få til med den kapasitet / kompetanse dere har?</a:t>
            </a:r>
          </a:p>
          <a:p>
            <a:pPr>
              <a:buFont typeface="Wingdings" panose="05000000000000000000" pitchFamily="2" charset="2"/>
              <a:buChar char="ü"/>
            </a:pPr>
            <a:r>
              <a:rPr lang="nb-NO" i="1" dirty="0"/>
              <a:t>Hvis svaret er nei på en av punktene over, så sørg for at disse punktene behandles på neste styremøte?</a:t>
            </a:r>
          </a:p>
          <a:p>
            <a:pPr>
              <a:buFont typeface="Wingdings" panose="05000000000000000000" pitchFamily="2" charset="2"/>
              <a:buChar char="ü"/>
            </a:pPr>
            <a:endParaRPr lang="nb-NO" dirty="0"/>
          </a:p>
          <a:p>
            <a:pPr>
              <a:buFont typeface="Wingdings" panose="05000000000000000000" pitchFamily="2" charset="2"/>
              <a:buChar char="ü"/>
            </a:pPr>
            <a:endParaRPr lang="nb-NO" dirty="0"/>
          </a:p>
        </p:txBody>
      </p:sp>
      <p:sp>
        <p:nvSpPr>
          <p:cNvPr id="19" name="Plassholder for innhold 18">
            <a:extLst>
              <a:ext uri="{FF2B5EF4-FFF2-40B4-BE49-F238E27FC236}">
                <a16:creationId xmlns:a16="http://schemas.microsoft.com/office/drawing/2014/main" id="{E84B8B31-E773-4400-8845-4DDE295FF585}"/>
              </a:ext>
            </a:extLst>
          </p:cNvPr>
          <p:cNvSpPr>
            <a:spLocks noGrp="1"/>
          </p:cNvSpPr>
          <p:nvPr>
            <p:ph sz="half" idx="2"/>
          </p:nvPr>
        </p:nvSpPr>
        <p:spPr>
          <a:xfrm>
            <a:off x="6114065" y="3126122"/>
            <a:ext cx="5993167" cy="3672141"/>
          </a:xfrm>
        </p:spPr>
        <p:txBody>
          <a:bodyPr>
            <a:normAutofit fontScale="92500"/>
          </a:bodyPr>
          <a:lstStyle/>
          <a:p>
            <a:pPr marL="0" indent="0">
              <a:buNone/>
            </a:pPr>
            <a:r>
              <a:rPr lang="nb-NO" sz="2600" dirty="0">
                <a:latin typeface="+mj-lt"/>
              </a:rPr>
              <a:t>«For at en gruppe mennesker som er avhengige av hverandre skal kalles et team, må de også </a:t>
            </a:r>
            <a:r>
              <a:rPr lang="nb-NO" sz="2600" u="sng" dirty="0">
                <a:latin typeface="+mj-lt"/>
              </a:rPr>
              <a:t>ha felles mål som de er kollektivt ansvarlige for </a:t>
            </a:r>
            <a:r>
              <a:rPr lang="nb-NO" sz="2600" dirty="0">
                <a:latin typeface="+mj-lt"/>
              </a:rPr>
              <a:t>å oppnå. </a:t>
            </a:r>
          </a:p>
          <a:p>
            <a:pPr marL="0" indent="0">
              <a:buNone/>
            </a:pPr>
            <a:r>
              <a:rPr lang="nb-NO" sz="2600" dirty="0">
                <a:latin typeface="+mj-lt"/>
              </a:rPr>
              <a:t>Å være et team betyr at den primære resultatenheten ikke lenger er individet – det er gruppens resultat som avgjør om de har lykkes eller ikke.»</a:t>
            </a:r>
          </a:p>
          <a:p>
            <a:pPr marL="0" indent="0">
              <a:buNone/>
            </a:pPr>
            <a:r>
              <a:rPr lang="nb-NO" sz="2600" i="1" dirty="0">
                <a:latin typeface="+mj-lt"/>
              </a:rPr>
              <a:t> –Henning </a:t>
            </a:r>
            <a:r>
              <a:rPr lang="nb-NO" sz="2600" i="1" dirty="0" err="1">
                <a:latin typeface="+mj-lt"/>
              </a:rPr>
              <a:t>Bang,organisasjonspsykolog</a:t>
            </a:r>
            <a:endParaRPr lang="nb-NO" sz="2600" i="1" dirty="0">
              <a:latin typeface="+mj-lt"/>
            </a:endParaRPr>
          </a:p>
          <a:p>
            <a:endParaRPr lang="nb-NO" dirty="0"/>
          </a:p>
        </p:txBody>
      </p:sp>
      <p:pic>
        <p:nvPicPr>
          <p:cNvPr id="9" name="Bilde 8">
            <a:extLst>
              <a:ext uri="{FF2B5EF4-FFF2-40B4-BE49-F238E27FC236}">
                <a16:creationId xmlns:a16="http://schemas.microsoft.com/office/drawing/2014/main" id="{4B8420C2-1AA3-4B4D-BF56-4AF85FCA22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
        <p:nvSpPr>
          <p:cNvPr id="6" name="Plassholder for innhold 1">
            <a:extLst>
              <a:ext uri="{FF2B5EF4-FFF2-40B4-BE49-F238E27FC236}">
                <a16:creationId xmlns:a16="http://schemas.microsoft.com/office/drawing/2014/main" id="{B14AAC4A-B01F-4154-9158-D884674FDFFE}"/>
              </a:ext>
            </a:extLst>
          </p:cNvPr>
          <p:cNvSpPr txBox="1">
            <a:spLocks/>
          </p:cNvSpPr>
          <p:nvPr/>
        </p:nvSpPr>
        <p:spPr>
          <a:xfrm>
            <a:off x="6324599" y="1318114"/>
            <a:ext cx="5993167" cy="53573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b-NO" dirty="0"/>
          </a:p>
        </p:txBody>
      </p:sp>
      <p:pic>
        <p:nvPicPr>
          <p:cNvPr id="4" name="Bilde 3">
            <a:extLst>
              <a:ext uri="{FF2B5EF4-FFF2-40B4-BE49-F238E27FC236}">
                <a16:creationId xmlns:a16="http://schemas.microsoft.com/office/drawing/2014/main" id="{A14FDEBA-7DEC-4754-A916-A59A2D3EF6B7}"/>
              </a:ext>
            </a:extLst>
          </p:cNvPr>
          <p:cNvPicPr>
            <a:picLocks noChangeAspect="1"/>
          </p:cNvPicPr>
          <p:nvPr/>
        </p:nvPicPr>
        <p:blipFill>
          <a:blip r:embed="rId4"/>
          <a:stretch>
            <a:fillRect/>
          </a:stretch>
        </p:blipFill>
        <p:spPr>
          <a:xfrm rot="1143531">
            <a:off x="7617208" y="521132"/>
            <a:ext cx="2480680" cy="2424432"/>
          </a:xfrm>
          <a:prstGeom prst="rect">
            <a:avLst/>
          </a:prstGeom>
        </p:spPr>
      </p:pic>
    </p:spTree>
    <p:extLst>
      <p:ext uri="{BB962C8B-B14F-4D97-AF65-F5344CB8AC3E}">
        <p14:creationId xmlns:p14="http://schemas.microsoft.com/office/powerpoint/2010/main" val="672453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02FB52-EF50-471A-824D-A6F24F234D9B}"/>
              </a:ext>
            </a:extLst>
          </p:cNvPr>
          <p:cNvSpPr>
            <a:spLocks noGrp="1"/>
          </p:cNvSpPr>
          <p:nvPr>
            <p:ph type="title"/>
          </p:nvPr>
        </p:nvSpPr>
        <p:spPr>
          <a:xfrm>
            <a:off x="523875" y="242698"/>
            <a:ext cx="10515600" cy="1325563"/>
          </a:xfrm>
        </p:spPr>
        <p:txBody>
          <a:bodyPr>
            <a:normAutofit fontScale="90000"/>
          </a:bodyPr>
          <a:lstStyle/>
          <a:p>
            <a:r>
              <a:rPr lang="nb-NO" dirty="0"/>
              <a:t>Realistiske ambisjoner </a:t>
            </a:r>
            <a:r>
              <a:rPr lang="nb-NO" dirty="0" err="1"/>
              <a:t>ift</a:t>
            </a:r>
            <a:r>
              <a:rPr lang="nb-NO" dirty="0"/>
              <a:t> tilgjengelige ressurser.</a:t>
            </a:r>
            <a:br>
              <a:rPr lang="nb-NO" dirty="0"/>
            </a:br>
            <a:endParaRPr lang="nb-NO" dirty="0">
              <a:latin typeface="+mn-lt"/>
            </a:endParaRPr>
          </a:p>
        </p:txBody>
      </p:sp>
      <p:sp>
        <p:nvSpPr>
          <p:cNvPr id="3" name="Plassholder for innhold 2">
            <a:extLst>
              <a:ext uri="{FF2B5EF4-FFF2-40B4-BE49-F238E27FC236}">
                <a16:creationId xmlns:a16="http://schemas.microsoft.com/office/drawing/2014/main" id="{F84B122E-504E-4362-8F0B-AE5513C6C824}"/>
              </a:ext>
            </a:extLst>
          </p:cNvPr>
          <p:cNvSpPr>
            <a:spLocks noGrp="1"/>
          </p:cNvSpPr>
          <p:nvPr>
            <p:ph sz="half" idx="1"/>
          </p:nvPr>
        </p:nvSpPr>
        <p:spPr>
          <a:xfrm>
            <a:off x="606358" y="1265910"/>
            <a:ext cx="10515599" cy="4566861"/>
          </a:xfrm>
        </p:spPr>
        <p:txBody>
          <a:bodyPr>
            <a:normAutofit fontScale="85000" lnSpcReduction="20000"/>
          </a:bodyPr>
          <a:lstStyle/>
          <a:p>
            <a:pPr marL="0" indent="0" algn="l">
              <a:buNone/>
            </a:pPr>
            <a:r>
              <a:rPr lang="nb-NO" sz="3300" b="1" i="0" dirty="0">
                <a:solidFill>
                  <a:srgbClr val="3C3533"/>
                </a:solidFill>
                <a:effectLst/>
                <a:latin typeface="+mj-lt"/>
              </a:rPr>
              <a:t>Frivillighetens valuta</a:t>
            </a:r>
          </a:p>
          <a:p>
            <a:pPr marL="0" indent="0" algn="l">
              <a:buNone/>
            </a:pPr>
            <a:r>
              <a:rPr lang="nb-NO" sz="3300" b="0" i="0" dirty="0">
                <a:solidFill>
                  <a:srgbClr val="3C3533"/>
                </a:solidFill>
                <a:effectLst/>
                <a:latin typeface="+mj-lt"/>
              </a:rPr>
              <a:t>Frivillighet kjennetegnes med at vi har fokus både på hva som skal gjøres, og på hvordan det blir gjort. Frivillighetens valuta bygges på følelser. Det er ikke slik at de frivillige nødvendigvis vet hva de trenger for å holde motivasjonen oppe. Men det er noe som sjelden er feil:</a:t>
            </a:r>
          </a:p>
          <a:p>
            <a:pPr algn="l"/>
            <a:endParaRPr lang="nb-NO" sz="3300" b="0" i="0" dirty="0">
              <a:solidFill>
                <a:srgbClr val="3C3533"/>
              </a:solidFill>
              <a:effectLst/>
              <a:latin typeface="+mj-lt"/>
            </a:endParaRPr>
          </a:p>
          <a:p>
            <a:pPr lvl="1"/>
            <a:r>
              <a:rPr lang="nb-NO" sz="2900" b="0" i="0" dirty="0">
                <a:solidFill>
                  <a:srgbClr val="3C3533"/>
                </a:solidFill>
                <a:effectLst/>
                <a:latin typeface="+mj-lt"/>
              </a:rPr>
              <a:t>å føle seg nyttig</a:t>
            </a:r>
          </a:p>
          <a:p>
            <a:pPr lvl="1"/>
            <a:r>
              <a:rPr lang="nb-NO" sz="2900" b="0" i="0" dirty="0">
                <a:solidFill>
                  <a:srgbClr val="3C3533"/>
                </a:solidFill>
                <a:effectLst/>
                <a:latin typeface="+mj-lt"/>
              </a:rPr>
              <a:t>å bli sett, hørt og forstått</a:t>
            </a:r>
          </a:p>
          <a:p>
            <a:pPr lvl="1"/>
            <a:r>
              <a:rPr lang="nb-NO" sz="2900" b="0" i="0" dirty="0">
                <a:solidFill>
                  <a:srgbClr val="3C3533"/>
                </a:solidFill>
                <a:effectLst/>
                <a:latin typeface="+mj-lt"/>
              </a:rPr>
              <a:t>å være en del av felleskapet</a:t>
            </a:r>
          </a:p>
          <a:p>
            <a:pPr lvl="1"/>
            <a:r>
              <a:rPr lang="nb-NO" sz="2900" b="0" i="0" dirty="0">
                <a:solidFill>
                  <a:srgbClr val="3C3533"/>
                </a:solidFill>
                <a:effectLst/>
                <a:latin typeface="+mj-lt"/>
              </a:rPr>
              <a:t>å kjenne seg akseptert</a:t>
            </a:r>
          </a:p>
          <a:p>
            <a:pPr lvl="1"/>
            <a:r>
              <a:rPr lang="nb-NO" sz="2900" b="0" i="0" dirty="0">
                <a:solidFill>
                  <a:srgbClr val="3C3533"/>
                </a:solidFill>
                <a:effectLst/>
                <a:latin typeface="+mj-lt"/>
              </a:rPr>
              <a:t>å bli satt pris på</a:t>
            </a:r>
          </a:p>
          <a:p>
            <a:pPr lvl="1"/>
            <a:r>
              <a:rPr lang="nb-NO" sz="2900" b="0" i="0" dirty="0">
                <a:solidFill>
                  <a:srgbClr val="3C3533"/>
                </a:solidFill>
                <a:effectLst/>
                <a:latin typeface="+mj-lt"/>
              </a:rPr>
              <a:t>medbestemmelse</a:t>
            </a:r>
          </a:p>
          <a:p>
            <a:endParaRPr lang="nb-NO" dirty="0"/>
          </a:p>
        </p:txBody>
      </p:sp>
      <p:pic>
        <p:nvPicPr>
          <p:cNvPr id="6" name="Bilde 5">
            <a:extLst>
              <a:ext uri="{FF2B5EF4-FFF2-40B4-BE49-F238E27FC236}">
                <a16:creationId xmlns:a16="http://schemas.microsoft.com/office/drawing/2014/main" id="{C3EE6B98-21B8-4C74-A5F5-10DA766C8650}"/>
              </a:ext>
            </a:extLst>
          </p:cNvPr>
          <p:cNvPicPr>
            <a:picLocks noChangeAspect="1"/>
          </p:cNvPicPr>
          <p:nvPr/>
        </p:nvPicPr>
        <p:blipFill>
          <a:blip r:embed="rId3"/>
          <a:stretch>
            <a:fillRect/>
          </a:stretch>
        </p:blipFill>
        <p:spPr>
          <a:xfrm>
            <a:off x="10573271" y="1158659"/>
            <a:ext cx="1460862" cy="819204"/>
          </a:xfrm>
          <a:prstGeom prst="rect">
            <a:avLst/>
          </a:prstGeom>
        </p:spPr>
      </p:pic>
      <p:pic>
        <p:nvPicPr>
          <p:cNvPr id="8" name="Bilde 7">
            <a:extLst>
              <a:ext uri="{FF2B5EF4-FFF2-40B4-BE49-F238E27FC236}">
                <a16:creationId xmlns:a16="http://schemas.microsoft.com/office/drawing/2014/main" id="{1207B5FD-7BE3-4019-AA5A-478B7FFCEF05}"/>
              </a:ext>
            </a:extLst>
          </p:cNvPr>
          <p:cNvPicPr>
            <a:picLocks noChangeAspect="1"/>
          </p:cNvPicPr>
          <p:nvPr/>
        </p:nvPicPr>
        <p:blipFill>
          <a:blip r:embed="rId4"/>
          <a:stretch>
            <a:fillRect/>
          </a:stretch>
        </p:blipFill>
        <p:spPr>
          <a:xfrm>
            <a:off x="4967926" y="4314743"/>
            <a:ext cx="6811684" cy="2219463"/>
          </a:xfrm>
          <a:prstGeom prst="rect">
            <a:avLst/>
          </a:prstGeom>
        </p:spPr>
      </p:pic>
      <p:pic>
        <p:nvPicPr>
          <p:cNvPr id="10" name="Bilde 9">
            <a:extLst>
              <a:ext uri="{FF2B5EF4-FFF2-40B4-BE49-F238E27FC236}">
                <a16:creationId xmlns:a16="http://schemas.microsoft.com/office/drawing/2014/main" id="{F1C01CAD-6F6A-4B8E-A0FB-6765F227C6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2807334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3275AC82-6686-4E10-9360-97D37E4E2DC2}"/>
              </a:ext>
            </a:extLst>
          </p:cNvPr>
          <p:cNvSpPr>
            <a:spLocks noGrp="1"/>
          </p:cNvSpPr>
          <p:nvPr>
            <p:ph type="title"/>
          </p:nvPr>
        </p:nvSpPr>
        <p:spPr>
          <a:xfrm>
            <a:off x="3834629" y="165758"/>
            <a:ext cx="7434769" cy="1454051"/>
          </a:xfrm>
        </p:spPr>
        <p:txBody>
          <a:bodyPr>
            <a:normAutofit/>
          </a:bodyPr>
          <a:lstStyle/>
          <a:p>
            <a:r>
              <a:rPr lang="nb-NO" sz="4000" dirty="0">
                <a:solidFill>
                  <a:srgbClr val="000000"/>
                </a:solidFill>
              </a:rPr>
              <a:t>Indre motivasjon – hva er driverne?</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Bilde 4">
            <a:extLst>
              <a:ext uri="{FF2B5EF4-FFF2-40B4-BE49-F238E27FC236}">
                <a16:creationId xmlns:a16="http://schemas.microsoft.com/office/drawing/2014/main" id="{BC475F36-AAC3-45D2-97E5-E7B39412FDC3}"/>
              </a:ext>
            </a:extLst>
          </p:cNvPr>
          <p:cNvPicPr>
            <a:picLocks noChangeAspect="1"/>
          </p:cNvPicPr>
          <p:nvPr/>
        </p:nvPicPr>
        <p:blipFill>
          <a:blip r:embed="rId3"/>
          <a:stretch>
            <a:fillRect/>
          </a:stretch>
        </p:blipFill>
        <p:spPr>
          <a:xfrm>
            <a:off x="429349" y="2416838"/>
            <a:ext cx="3661831" cy="2044522"/>
          </a:xfrm>
          <a:prstGeom prst="rect">
            <a:avLst/>
          </a:prstGeom>
        </p:spPr>
      </p:pic>
      <p:sp>
        <p:nvSpPr>
          <p:cNvPr id="3" name="Plassholder for innhold 2">
            <a:extLst>
              <a:ext uri="{FF2B5EF4-FFF2-40B4-BE49-F238E27FC236}">
                <a16:creationId xmlns:a16="http://schemas.microsoft.com/office/drawing/2014/main" id="{C90FF06F-7917-468E-9F57-EF7A7BCABBAD}"/>
              </a:ext>
            </a:extLst>
          </p:cNvPr>
          <p:cNvSpPr>
            <a:spLocks noGrp="1"/>
          </p:cNvSpPr>
          <p:nvPr>
            <p:ph idx="1"/>
          </p:nvPr>
        </p:nvSpPr>
        <p:spPr>
          <a:xfrm>
            <a:off x="6075638" y="1609355"/>
            <a:ext cx="4977578" cy="3639289"/>
          </a:xfrm>
        </p:spPr>
        <p:txBody>
          <a:bodyPr anchor="ctr">
            <a:normAutofit/>
          </a:bodyPr>
          <a:lstStyle/>
          <a:p>
            <a:pPr marL="457200" lvl="1" indent="0">
              <a:buNone/>
            </a:pPr>
            <a:endParaRPr lang="nb-NO" sz="3200" dirty="0">
              <a:solidFill>
                <a:srgbClr val="000000"/>
              </a:solidFill>
            </a:endParaRPr>
          </a:p>
          <a:p>
            <a:pPr lvl="1">
              <a:buFont typeface="Wingdings" panose="05000000000000000000" pitchFamily="2" charset="2"/>
              <a:buChar char="§"/>
            </a:pPr>
            <a:r>
              <a:rPr lang="nb-NO" sz="3200" dirty="0">
                <a:solidFill>
                  <a:srgbClr val="000000"/>
                </a:solidFill>
              </a:rPr>
              <a:t>MESTRING</a:t>
            </a:r>
          </a:p>
          <a:p>
            <a:pPr lvl="1">
              <a:buFont typeface="Wingdings" panose="05000000000000000000" pitchFamily="2" charset="2"/>
              <a:buChar char="§"/>
            </a:pPr>
            <a:endParaRPr lang="nb-NO" sz="3200" dirty="0">
              <a:solidFill>
                <a:srgbClr val="000000"/>
              </a:solidFill>
            </a:endParaRPr>
          </a:p>
          <a:p>
            <a:pPr lvl="1">
              <a:buFont typeface="Wingdings" panose="05000000000000000000" pitchFamily="2" charset="2"/>
              <a:buChar char="§"/>
            </a:pPr>
            <a:r>
              <a:rPr lang="nb-NO" sz="3200" dirty="0">
                <a:solidFill>
                  <a:srgbClr val="000000"/>
                </a:solidFill>
              </a:rPr>
              <a:t>AUTONOMI - SELVBESTEMMELSE</a:t>
            </a:r>
          </a:p>
          <a:p>
            <a:pPr lvl="1">
              <a:buFont typeface="Wingdings" panose="05000000000000000000" pitchFamily="2" charset="2"/>
              <a:buChar char="§"/>
            </a:pPr>
            <a:endParaRPr lang="nb-NO" sz="3200" dirty="0">
              <a:solidFill>
                <a:srgbClr val="000000"/>
              </a:solidFill>
            </a:endParaRPr>
          </a:p>
          <a:p>
            <a:pPr lvl="1">
              <a:buFont typeface="Wingdings" panose="05000000000000000000" pitchFamily="2" charset="2"/>
              <a:buChar char="§"/>
            </a:pPr>
            <a:r>
              <a:rPr lang="nb-NO" sz="3200" dirty="0">
                <a:solidFill>
                  <a:srgbClr val="000000"/>
                </a:solidFill>
              </a:rPr>
              <a:t>TILHØRIGHET</a:t>
            </a:r>
          </a:p>
        </p:txBody>
      </p:sp>
      <p:pic>
        <p:nvPicPr>
          <p:cNvPr id="4" name="Bilde 3">
            <a:extLst>
              <a:ext uri="{FF2B5EF4-FFF2-40B4-BE49-F238E27FC236}">
                <a16:creationId xmlns:a16="http://schemas.microsoft.com/office/drawing/2014/main" id="{AD091634-3407-4584-BC5C-9047318C5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4440" y="131671"/>
            <a:ext cx="789477" cy="789477"/>
          </a:xfrm>
          <a:prstGeom prst="rect">
            <a:avLst/>
          </a:prstGeom>
        </p:spPr>
      </p:pic>
    </p:spTree>
    <p:extLst>
      <p:ext uri="{BB962C8B-B14F-4D97-AF65-F5344CB8AC3E}">
        <p14:creationId xmlns:p14="http://schemas.microsoft.com/office/powerpoint/2010/main" val="423355561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E959C071AF0A747A7FDE056191C1A10" ma:contentTypeVersion="6" ma:contentTypeDescription="Opprett et nytt dokument." ma:contentTypeScope="" ma:versionID="7ed955ed602237c0bea4b2c5d9ea5816">
  <xsd:schema xmlns:xsd="http://www.w3.org/2001/XMLSchema" xmlns:xs="http://www.w3.org/2001/XMLSchema" xmlns:p="http://schemas.microsoft.com/office/2006/metadata/properties" xmlns:ns3="5bc41a18-208a-44c2-a4df-a35cdc14adc9" xmlns:ns4="502398e8-b945-4e65-99d9-ae61a7387f78" targetNamespace="http://schemas.microsoft.com/office/2006/metadata/properties" ma:root="true" ma:fieldsID="1caa563b6fc65938890de4b83fb7ef60" ns3:_="" ns4:_="">
    <xsd:import namespace="5bc41a18-208a-44c2-a4df-a35cdc14adc9"/>
    <xsd:import namespace="502398e8-b945-4e65-99d9-ae61a7387f7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c41a18-208a-44c2-a4df-a35cdc14ad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2398e8-b945-4e65-99d9-ae61a7387f78"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SharingHintHash" ma:index="12"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FF339C-EDEE-493C-BB52-F450D3A3F0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c41a18-208a-44c2-a4df-a35cdc14adc9"/>
    <ds:schemaRef ds:uri="502398e8-b945-4e65-99d9-ae61a7387f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8A0212-EB3B-40C4-A415-5BBEBBD80327}">
  <ds:schemaRefs>
    <ds:schemaRef ds:uri="http://schemas.microsoft.com/sharepoint/v3/contenttype/forms"/>
  </ds:schemaRefs>
</ds:datastoreItem>
</file>

<file path=customXml/itemProps3.xml><?xml version="1.0" encoding="utf-8"?>
<ds:datastoreItem xmlns:ds="http://schemas.openxmlformats.org/officeDocument/2006/customXml" ds:itemID="{083D8056-F2B4-4892-B98D-55E6A2DF1CC1}">
  <ds:schemaRefs>
    <ds:schemaRef ds:uri="http://purl.org/dc/dcmitype/"/>
    <ds:schemaRef ds:uri="http://schemas.microsoft.com/office/2006/documentManagement/types"/>
    <ds:schemaRef ds:uri="http://schemas.microsoft.com/office/2006/metadata/properties"/>
    <ds:schemaRef ds:uri="http://purl.org/dc/terms/"/>
    <ds:schemaRef ds:uri="http://schemas.microsoft.com/office/infopath/2007/PartnerControls"/>
    <ds:schemaRef ds:uri="http://www.w3.org/XML/1998/namespace"/>
    <ds:schemaRef ds:uri="http://schemas.openxmlformats.org/package/2006/metadata/core-properties"/>
    <ds:schemaRef ds:uri="502398e8-b945-4e65-99d9-ae61a7387f78"/>
    <ds:schemaRef ds:uri="5bc41a18-208a-44c2-a4df-a35cdc14adc9"/>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1326</TotalTime>
  <Words>2050</Words>
  <Application>Microsoft Office PowerPoint</Application>
  <PresentationFormat>Widescreen</PresentationFormat>
  <Paragraphs>197</Paragraphs>
  <Slides>23</Slides>
  <Notes>9</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23</vt:i4>
      </vt:variant>
    </vt:vector>
  </HeadingPairs>
  <TitlesOfParts>
    <vt:vector size="31" baseType="lpstr">
      <vt:lpstr>Arial</vt:lpstr>
      <vt:lpstr>Calibri</vt:lpstr>
      <vt:lpstr>Calibri Light</vt:lpstr>
      <vt:lpstr>inherit</vt:lpstr>
      <vt:lpstr>KievitSlabPro</vt:lpstr>
      <vt:lpstr>Titillium</vt:lpstr>
      <vt:lpstr>Wingdings</vt:lpstr>
      <vt:lpstr>Office-tema</vt:lpstr>
      <vt:lpstr>Fra overordnet styringsdokument til handlingsorienterte mål!</vt:lpstr>
      <vt:lpstr>Temaer </vt:lpstr>
      <vt:lpstr> Tanken bak handlingsplanen – hva trenger vi å gjøre mer av for å få en ennå sterkere og synligere organisasjon? </vt:lpstr>
      <vt:lpstr> Tanken bak handlingsplanen - fokusområder </vt:lpstr>
      <vt:lpstr>Tanken bak handlingsplanen  – felles fokusområder og ambisjoner i alle ledd</vt:lpstr>
      <vt:lpstr>Veivalg og mål </vt:lpstr>
      <vt:lpstr>Hva vil vi få til i fylkesstyret? </vt:lpstr>
      <vt:lpstr>Realistiske ambisjoner ift tilgjengelige ressurser. </vt:lpstr>
      <vt:lpstr>Indre motivasjon – hva er driverne?</vt:lpstr>
      <vt:lpstr>Mestringsfølelse – krever forståelige mål</vt:lpstr>
      <vt:lpstr>Eksempler på “SMART-mål” formuleringer</vt:lpstr>
      <vt:lpstr>Delegering ved ulikt fokus og ulik motivasjon</vt:lpstr>
      <vt:lpstr>Opplevd autonomi, selvbestemmelse</vt:lpstr>
      <vt:lpstr>Resultatmål versus innsatsmål</vt:lpstr>
      <vt:lpstr>Eksempler på resultat- og innsatsmål</vt:lpstr>
      <vt:lpstr>Eksempler på resultat- og innsatsmål</vt:lpstr>
      <vt:lpstr>Evaluering av resultater og innsats  – ev. revidering av mål underveis</vt:lpstr>
      <vt:lpstr>Tilbakemelding er viktig for mestringsfølelse</vt:lpstr>
      <vt:lpstr>Tilhørighet</vt:lpstr>
      <vt:lpstr>Indre motivasjon – hva er driverne?</vt:lpstr>
      <vt:lpstr>Hvorfor synliggjøre og dele mål?</vt:lpstr>
      <vt:lpstr>Gruppeoppgave</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Teambuilding og motivasjon i fylkesstyrene</dc:title>
  <dc:creator>Tone Granaas</dc:creator>
  <cp:lastModifiedBy>Tone Granaas</cp:lastModifiedBy>
  <cp:revision>40</cp:revision>
  <dcterms:created xsi:type="dcterms:W3CDTF">2021-01-29T19:15:15Z</dcterms:created>
  <dcterms:modified xsi:type="dcterms:W3CDTF">2021-04-14T14:04:49Z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0x010100EE959C071AF0A747A7FDE056191C1A10</vt:lpwstr>
  </property>
</Properties>
</file>