
<file path=[Content_Types].xml><?xml version="1.0" encoding="utf-8"?>
<Types xmlns="http://schemas.openxmlformats.org/package/2006/content-types">
  <Default Extension="png" ContentType="image/png"/>
  <Default Extension="svg" ContentType="image/svg+xml"/>
  <Default Extension="glb" ContentType="model/gltf.binary"/>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73" r:id="rId20"/>
    <p:sldId id="274" r:id="rId21"/>
    <p:sldId id="275" r:id="rId22"/>
    <p:sldId id="276" r:id="rId23"/>
    <p:sldId id="277" r:id="rId24"/>
    <p:sldId id="278" r:id="rId25"/>
    <p:sldId id="279" r:id="rId26"/>
  </p:sldIdLst>
  <p:sldSz cx="12192000" cy="6858000"/>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s Cole" initials="AC" lastIdx="2" clrIdx="0">
    <p:extLst>
      <p:ext uri="{19B8F6BF-5375-455C-9EA6-DF929625EA0E}">
        <p15:presenceInfo xmlns:p15="http://schemas.microsoft.com/office/powerpoint/2012/main" userId="S::regnskap@fosterhjemsforening.no::94535c5a-484f-4e52-b1a8-9941bb1aa8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84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025B4-64E4-4E34-8830-E8FC1D99A566}" type="doc">
      <dgm:prSet loTypeId="urn:microsoft.com/office/officeart/2005/8/layout/hierarchy4" loCatId="list" qsTypeId="urn:microsoft.com/office/officeart/2005/8/quickstyle/simple1" qsCatId="simple" csTypeId="urn:microsoft.com/office/officeart/2005/8/colors/accent1_2" csCatId="accent1" phldr="0"/>
      <dgm:spPr/>
      <dgm:t>
        <a:bodyPr/>
        <a:lstStyle/>
        <a:p>
          <a:endParaRPr lang="nb-NO"/>
        </a:p>
      </dgm:t>
    </dgm:pt>
    <dgm:pt modelId="{77E49047-797D-4589-B5BF-D4AAA35D0E41}" type="pres">
      <dgm:prSet presAssocID="{AE9025B4-64E4-4E34-8830-E8FC1D99A566}" presName="Name0" presStyleCnt="0">
        <dgm:presLayoutVars>
          <dgm:chPref val="1"/>
          <dgm:dir/>
          <dgm:animOne val="branch"/>
          <dgm:animLvl val="lvl"/>
          <dgm:resizeHandles/>
        </dgm:presLayoutVars>
      </dgm:prSet>
      <dgm:spPr/>
    </dgm:pt>
  </dgm:ptLst>
  <dgm:cxnLst>
    <dgm:cxn modelId="{7467FB3E-9687-495C-9650-161DED386C90}" type="presOf" srcId="{AE9025B4-64E4-4E34-8830-E8FC1D99A566}" destId="{77E49047-797D-4589-B5BF-D4AAA35D0E41}" srcOrd="0"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43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9203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007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9643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37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251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3344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64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6435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762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4883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4307723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sterhjemsforening.no/tillitsvalgte/maler-og-presentasjoner/"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egnskap@fosterhjemsforening.n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3A4E64-8346-41CB-AA05-A9B2E2A0F7D1}"/>
              </a:ext>
            </a:extLst>
          </p:cNvPr>
          <p:cNvPicPr>
            <a:picLocks noChangeAspect="1"/>
          </p:cNvPicPr>
          <p:nvPr/>
        </p:nvPicPr>
        <p:blipFill rotWithShape="1">
          <a:blip r:embed="rId2"/>
          <a:srcRect b="15730"/>
          <a:stretch/>
        </p:blipFill>
        <p:spPr>
          <a:xfrm>
            <a:off x="20" y="10"/>
            <a:ext cx="12191981" cy="6857990"/>
          </a:xfrm>
          <a:prstGeom prst="rect">
            <a:avLst/>
          </a:prstGeom>
        </p:spPr>
      </p:pic>
      <p:sp>
        <p:nvSpPr>
          <p:cNvPr id="20"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60BA46C5-48B8-42CA-909B-E58066C43D25}"/>
              </a:ext>
            </a:extLst>
          </p:cNvPr>
          <p:cNvSpPr>
            <a:spLocks noGrp="1"/>
          </p:cNvSpPr>
          <p:nvPr>
            <p:ph type="ctrTitle"/>
          </p:nvPr>
        </p:nvSpPr>
        <p:spPr>
          <a:xfrm>
            <a:off x="404553" y="3091928"/>
            <a:ext cx="9078562" cy="2387600"/>
          </a:xfrm>
        </p:spPr>
        <p:txBody>
          <a:bodyPr>
            <a:normAutofit/>
          </a:bodyPr>
          <a:lstStyle/>
          <a:p>
            <a:r>
              <a:rPr lang="nb-NO" sz="6600" dirty="0"/>
              <a:t>Kassererkurs</a:t>
            </a:r>
            <a:br>
              <a:rPr lang="nb-NO" sz="6600" dirty="0"/>
            </a:br>
            <a:r>
              <a:rPr lang="nb-NO" sz="6600" dirty="0"/>
              <a:t>i regnskap</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tel 2">
            <a:extLst>
              <a:ext uri="{FF2B5EF4-FFF2-40B4-BE49-F238E27FC236}">
                <a16:creationId xmlns:a16="http://schemas.microsoft.com/office/drawing/2014/main" id="{4A7FF528-8C05-4E8E-892F-95730EA80271}"/>
              </a:ext>
            </a:extLst>
          </p:cNvPr>
          <p:cNvSpPr>
            <a:spLocks noGrp="1"/>
          </p:cNvSpPr>
          <p:nvPr>
            <p:ph type="subTitle" idx="1"/>
          </p:nvPr>
        </p:nvSpPr>
        <p:spPr>
          <a:xfrm>
            <a:off x="404553" y="5624945"/>
            <a:ext cx="9078562" cy="592975"/>
          </a:xfrm>
        </p:spPr>
        <p:txBody>
          <a:bodyPr anchor="ctr">
            <a:normAutofit/>
          </a:bodyPr>
          <a:lstStyle/>
          <a:p>
            <a:r>
              <a:rPr lang="nb-NO" dirty="0"/>
              <a:t>Norsk Fosterhjemsforening</a:t>
            </a:r>
          </a:p>
        </p:txBody>
      </p:sp>
      <p:pic>
        <p:nvPicPr>
          <p:cNvPr id="9" name="Bilde 8">
            <a:extLst>
              <a:ext uri="{FF2B5EF4-FFF2-40B4-BE49-F238E27FC236}">
                <a16:creationId xmlns:a16="http://schemas.microsoft.com/office/drawing/2014/main" id="{A6C5391C-7A5A-414C-AD78-F7B5E7C5F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1575" y="90668"/>
            <a:ext cx="887951" cy="887951"/>
          </a:xfrm>
          <a:prstGeom prst="rect">
            <a:avLst/>
          </a:prstGeom>
        </p:spPr>
      </p:pic>
    </p:spTree>
    <p:extLst>
      <p:ext uri="{BB962C8B-B14F-4D97-AF65-F5344CB8AC3E}">
        <p14:creationId xmlns:p14="http://schemas.microsoft.com/office/powerpoint/2010/main" val="29476569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7AF4E3-A919-4E9D-9715-4A5FCE30ECE6}"/>
              </a:ext>
            </a:extLst>
          </p:cNvPr>
          <p:cNvSpPr>
            <a:spLocks noGrp="1"/>
          </p:cNvSpPr>
          <p:nvPr>
            <p:ph type="title"/>
          </p:nvPr>
        </p:nvSpPr>
        <p:spPr/>
        <p:txBody>
          <a:bodyPr/>
          <a:lstStyle/>
          <a:p>
            <a:r>
              <a:rPr lang="nb-NO" dirty="0"/>
              <a:t>Hva de ulike bilagene må inneholde</a:t>
            </a:r>
          </a:p>
        </p:txBody>
      </p:sp>
      <p:sp>
        <p:nvSpPr>
          <p:cNvPr id="3" name="Plassholder for innhold 2">
            <a:extLst>
              <a:ext uri="{FF2B5EF4-FFF2-40B4-BE49-F238E27FC236}">
                <a16:creationId xmlns:a16="http://schemas.microsoft.com/office/drawing/2014/main" id="{0334C8F9-50AC-4612-AE9D-07C6EBD7A609}"/>
              </a:ext>
            </a:extLst>
          </p:cNvPr>
          <p:cNvSpPr>
            <a:spLocks noGrp="1"/>
          </p:cNvSpPr>
          <p:nvPr>
            <p:ph idx="1"/>
          </p:nvPr>
        </p:nvSpPr>
        <p:spPr>
          <a:xfrm>
            <a:off x="586153" y="2110154"/>
            <a:ext cx="11316677" cy="4626708"/>
          </a:xfrm>
        </p:spPr>
        <p:txBody>
          <a:bodyPr>
            <a:normAutofit/>
          </a:bodyPr>
          <a:lstStyle/>
          <a:p>
            <a:r>
              <a:rPr lang="nb-NO" sz="2400" dirty="0"/>
              <a:t>Bespisning: bilaget må vise hele den spesifiserte kvitteringen og den må påføres hvem som har deltatt og hvilken anledning det gjelder.</a:t>
            </a:r>
          </a:p>
          <a:p>
            <a:r>
              <a:rPr lang="nb-NO" sz="2400" dirty="0"/>
              <a:t>Reiseregninger: bilaget må vise dato for reise, hvor man har reist, hvem den gjelder og hva som var formålet for reisen. Den skal spesifiseres for hver enkelt kostnad og alle underbilag må legges ved. (Unntak for bruk av fast sats kr. 3,50 ved bruk av egen bil og bomavgifter.) Ved bruk av egen bil spesifiseres hvor man har kjørt fra og til samt antall km.</a:t>
            </a:r>
          </a:p>
          <a:p>
            <a:r>
              <a:rPr lang="nb-NO" sz="2400" dirty="0"/>
              <a:t>Arrangementer: hva har blitt arrangert og alle bilag vedlegges.</a:t>
            </a:r>
          </a:p>
          <a:p>
            <a:endParaRPr lang="nb-NO" sz="2400" dirty="0"/>
          </a:p>
          <a:p>
            <a:endParaRPr lang="nb-NO" sz="2400" dirty="0"/>
          </a:p>
        </p:txBody>
      </p:sp>
      <p:cxnSp>
        <p:nvCxnSpPr>
          <p:cNvPr id="4" name="Rett linje 3">
            <a:extLst>
              <a:ext uri="{FF2B5EF4-FFF2-40B4-BE49-F238E27FC236}">
                <a16:creationId xmlns:a16="http://schemas.microsoft.com/office/drawing/2014/main" id="{C562EE04-C8D7-462F-B319-433AE137B8E9}"/>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AE09095A-C7A2-4911-B59D-E5B1E30F6A26}"/>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918B29B5-211D-425F-857E-8B9F33A0D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398087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tekst, tavle&#10;&#10;Automatisk generert beskrivelse">
            <a:extLst>
              <a:ext uri="{FF2B5EF4-FFF2-40B4-BE49-F238E27FC236}">
                <a16:creationId xmlns:a16="http://schemas.microsoft.com/office/drawing/2014/main" id="{FC76BF6C-8E9B-4858-B7BF-0331EF5FB1F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59" r="3003" b="-2001"/>
          <a:stretch/>
        </p:blipFill>
        <p:spPr>
          <a:xfrm rot="5400000">
            <a:off x="2759423" y="1356872"/>
            <a:ext cx="4961418" cy="5034679"/>
          </a:xfrm>
        </p:spPr>
      </p:pic>
      <p:sp>
        <p:nvSpPr>
          <p:cNvPr id="8" name="TekstSylinder 7">
            <a:extLst>
              <a:ext uri="{FF2B5EF4-FFF2-40B4-BE49-F238E27FC236}">
                <a16:creationId xmlns:a16="http://schemas.microsoft.com/office/drawing/2014/main" id="{5EEC5093-E893-4BAF-9616-7A11F1EA550C}"/>
              </a:ext>
            </a:extLst>
          </p:cNvPr>
          <p:cNvSpPr txBox="1"/>
          <p:nvPr/>
        </p:nvSpPr>
        <p:spPr>
          <a:xfrm>
            <a:off x="8041150" y="3032943"/>
            <a:ext cx="3141784" cy="1200329"/>
          </a:xfrm>
          <a:prstGeom prst="rect">
            <a:avLst/>
          </a:prstGeom>
          <a:noFill/>
        </p:spPr>
        <p:txBody>
          <a:bodyPr wrap="square" rtlCol="0">
            <a:spAutoFit/>
          </a:bodyPr>
          <a:lstStyle/>
          <a:p>
            <a:r>
              <a:rPr lang="nb-NO" dirty="0">
                <a:hlinkClick r:id="rId3">
                  <a:extLst>
                    <a:ext uri="{A12FA001-AC4F-418D-AE19-62706E023703}">
                      <ahyp:hlinkClr xmlns:ahyp="http://schemas.microsoft.com/office/drawing/2018/hyperlinkcolor" val="tx"/>
                    </a:ext>
                  </a:extLst>
                </a:hlinkClick>
              </a:rPr>
              <a:t>Denne ligger på hjemmesiden vår under ‘For tillitsvalgte’ og ‘Maler og presentasjoner.’</a:t>
            </a:r>
            <a:endParaRPr lang="nb-NO" dirty="0"/>
          </a:p>
        </p:txBody>
      </p:sp>
      <p:cxnSp>
        <p:nvCxnSpPr>
          <p:cNvPr id="5" name="Rett linje 4">
            <a:extLst>
              <a:ext uri="{FF2B5EF4-FFF2-40B4-BE49-F238E27FC236}">
                <a16:creationId xmlns:a16="http://schemas.microsoft.com/office/drawing/2014/main" id="{22FE5BAA-1F75-479F-81FB-2FD5D1B12CE8}"/>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7" name="Tittel 8">
            <a:extLst>
              <a:ext uri="{FF2B5EF4-FFF2-40B4-BE49-F238E27FC236}">
                <a16:creationId xmlns:a16="http://schemas.microsoft.com/office/drawing/2014/main" id="{D2F507F8-FFA6-4E54-9187-8E58D90EE553}"/>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9" name="Plassholder for innhold 11" descr="Et bilde som inneholder rom, tegning&#10;&#10;Automatisk generert beskrivelse">
            <a:extLst>
              <a:ext uri="{FF2B5EF4-FFF2-40B4-BE49-F238E27FC236}">
                <a16:creationId xmlns:a16="http://schemas.microsoft.com/office/drawing/2014/main" id="{9A25F697-E076-4BAE-B2B3-35901C980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
        <p:nvSpPr>
          <p:cNvPr id="2" name="Tittel 1">
            <a:extLst>
              <a:ext uri="{FF2B5EF4-FFF2-40B4-BE49-F238E27FC236}">
                <a16:creationId xmlns:a16="http://schemas.microsoft.com/office/drawing/2014/main" id="{FF655D5E-7AFA-4F73-8E26-0CD80417D1CD}"/>
              </a:ext>
            </a:extLst>
          </p:cNvPr>
          <p:cNvSpPr>
            <a:spLocks noGrp="1"/>
          </p:cNvSpPr>
          <p:nvPr>
            <p:ph type="title"/>
          </p:nvPr>
        </p:nvSpPr>
        <p:spPr/>
        <p:txBody>
          <a:bodyPr>
            <a:normAutofit/>
          </a:bodyPr>
          <a:lstStyle/>
          <a:p>
            <a:r>
              <a:rPr lang="nb-NO" dirty="0"/>
              <a:t>Reiseregning som anbefales å bruke</a:t>
            </a:r>
          </a:p>
        </p:txBody>
      </p:sp>
    </p:spTree>
    <p:extLst>
      <p:ext uri="{BB962C8B-B14F-4D97-AF65-F5344CB8AC3E}">
        <p14:creationId xmlns:p14="http://schemas.microsoft.com/office/powerpoint/2010/main" val="188810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EC53FF-B16C-49F7-9A2C-0997DB81C5D4}"/>
              </a:ext>
            </a:extLst>
          </p:cNvPr>
          <p:cNvSpPr>
            <a:spLocks noGrp="1"/>
          </p:cNvSpPr>
          <p:nvPr>
            <p:ph type="title"/>
          </p:nvPr>
        </p:nvSpPr>
        <p:spPr/>
        <p:txBody>
          <a:bodyPr/>
          <a:lstStyle/>
          <a:p>
            <a:r>
              <a:rPr lang="nb-NO" dirty="0"/>
              <a:t>Eksempel på kvittering ved bespisning</a:t>
            </a:r>
          </a:p>
        </p:txBody>
      </p:sp>
      <p:pic>
        <p:nvPicPr>
          <p:cNvPr id="5" name="Plassholder for innhold 4" descr="Et bilde som inneholder tekst, tavle&#10;&#10;Automatisk generert beskrivelse">
            <a:extLst>
              <a:ext uri="{FF2B5EF4-FFF2-40B4-BE49-F238E27FC236}">
                <a16:creationId xmlns:a16="http://schemas.microsoft.com/office/drawing/2014/main" id="{A08B55AF-A76E-49EA-A790-8ECA2D79A0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048928" y="1993499"/>
            <a:ext cx="4301408" cy="4096138"/>
          </a:xfrm>
        </p:spPr>
      </p:pic>
      <p:cxnSp>
        <p:nvCxnSpPr>
          <p:cNvPr id="4" name="Rett linje 3">
            <a:extLst>
              <a:ext uri="{FF2B5EF4-FFF2-40B4-BE49-F238E27FC236}">
                <a16:creationId xmlns:a16="http://schemas.microsoft.com/office/drawing/2014/main" id="{1EE31929-48DC-4E30-B252-E2FDBCC11EE1}"/>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6" name="Tittel 8">
            <a:extLst>
              <a:ext uri="{FF2B5EF4-FFF2-40B4-BE49-F238E27FC236}">
                <a16:creationId xmlns:a16="http://schemas.microsoft.com/office/drawing/2014/main" id="{279026CE-D280-4FE9-B53E-B42899A96F20}"/>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7" name="Plassholder for innhold 11" descr="Et bilde som inneholder rom, tegning&#10;&#10;Automatisk generert beskrivelse">
            <a:extLst>
              <a:ext uri="{FF2B5EF4-FFF2-40B4-BE49-F238E27FC236}">
                <a16:creationId xmlns:a16="http://schemas.microsoft.com/office/drawing/2014/main" id="{8DF1A21F-6178-4914-A378-F6433CB140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31747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CB688A-2B11-4FF7-9CA0-BC5AABEA940B}"/>
              </a:ext>
            </a:extLst>
          </p:cNvPr>
          <p:cNvSpPr>
            <a:spLocks noGrp="1"/>
          </p:cNvSpPr>
          <p:nvPr>
            <p:ph type="title"/>
          </p:nvPr>
        </p:nvSpPr>
        <p:spPr/>
        <p:txBody>
          <a:bodyPr/>
          <a:lstStyle/>
          <a:p>
            <a:r>
              <a:rPr lang="nb-NO" dirty="0"/>
              <a:t>Bokføring-hva og hvordan</a:t>
            </a:r>
          </a:p>
        </p:txBody>
      </p:sp>
      <p:sp>
        <p:nvSpPr>
          <p:cNvPr id="3" name="Plassholder for innhold 2">
            <a:extLst>
              <a:ext uri="{FF2B5EF4-FFF2-40B4-BE49-F238E27FC236}">
                <a16:creationId xmlns:a16="http://schemas.microsoft.com/office/drawing/2014/main" id="{04B20BF2-A6F9-478E-8819-CE2CE3712581}"/>
              </a:ext>
            </a:extLst>
          </p:cNvPr>
          <p:cNvSpPr>
            <a:spLocks noGrp="1"/>
          </p:cNvSpPr>
          <p:nvPr>
            <p:ph idx="1"/>
          </p:nvPr>
        </p:nvSpPr>
        <p:spPr>
          <a:xfrm>
            <a:off x="0" y="1848574"/>
            <a:ext cx="12192000" cy="4833257"/>
          </a:xfrm>
        </p:spPr>
        <p:txBody>
          <a:bodyPr/>
          <a:lstStyle/>
          <a:p>
            <a:r>
              <a:rPr lang="nb-NO" dirty="0"/>
              <a:t>Bokføring er å registrere og systematisere data (bilag) som igjen sammenstilles til rapporter. </a:t>
            </a:r>
            <a:r>
              <a:rPr lang="nb-NO" i="1" dirty="0"/>
              <a:t>Alle bilag skal tildeles fortløpende </a:t>
            </a:r>
            <a:r>
              <a:rPr lang="nb-NO" i="1" dirty="0" err="1"/>
              <a:t>bilagsnr</a:t>
            </a:r>
            <a:r>
              <a:rPr lang="nb-NO" i="1" dirty="0"/>
              <a:t>. slik at man på en enkel måte finner fra bilag til regnskap og motsatt vei.</a:t>
            </a:r>
          </a:p>
          <a:p>
            <a:r>
              <a:rPr lang="nb-NO" dirty="0"/>
              <a:t>Hver postering i regnskapet skal gjøres debet/kredit, også kjent som det dobbelte bokholderis prinsipp. Hver enkelt postering skal altså balanseres eller sagt på en annen måte, gå i 0,- </a:t>
            </a:r>
          </a:p>
          <a:p>
            <a:pPr marL="0" indent="0">
              <a:buNone/>
            </a:pPr>
            <a:r>
              <a:rPr lang="nb-NO" i="1" dirty="0"/>
              <a:t>Eksempel:</a:t>
            </a:r>
            <a:r>
              <a:rPr lang="nb-NO" dirty="0"/>
              <a:t> Du skal refundere en reiseregning til en ansatt og betaler et beløp ut av bank til vedkommende. Dette føres da debet konto for reisekostnader i resultatregnskapet og kredit bank.</a:t>
            </a:r>
          </a:p>
          <a:p>
            <a:endParaRPr lang="nb-NO" dirty="0"/>
          </a:p>
          <a:p>
            <a:pPr marL="0" indent="0">
              <a:buNone/>
            </a:pPr>
            <a:endParaRPr lang="nb-NO" dirty="0"/>
          </a:p>
          <a:p>
            <a:endParaRPr lang="nb-NO" dirty="0"/>
          </a:p>
        </p:txBody>
      </p:sp>
      <p:cxnSp>
        <p:nvCxnSpPr>
          <p:cNvPr id="4" name="Rett linje 3">
            <a:extLst>
              <a:ext uri="{FF2B5EF4-FFF2-40B4-BE49-F238E27FC236}">
                <a16:creationId xmlns:a16="http://schemas.microsoft.com/office/drawing/2014/main" id="{AAB416E3-2037-48D7-A4F5-B3BB54A0A5BB}"/>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B4C28C6B-7DF1-444D-BCFA-97080892CFB8}"/>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20B1DE5D-B399-40FE-AFA0-ADF8D1661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425364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5742BB2-F323-400D-8DB7-BA7B745363B0}"/>
              </a:ext>
            </a:extLst>
          </p:cNvPr>
          <p:cNvSpPr>
            <a:spLocks noGrp="1"/>
          </p:cNvSpPr>
          <p:nvPr>
            <p:ph type="title"/>
          </p:nvPr>
        </p:nvSpPr>
        <p:spPr>
          <a:xfrm>
            <a:off x="612648" y="1078992"/>
            <a:ext cx="6268770" cy="1536192"/>
          </a:xfrm>
        </p:spPr>
        <p:txBody>
          <a:bodyPr anchor="b">
            <a:normAutofit/>
          </a:bodyPr>
          <a:lstStyle/>
          <a:p>
            <a:r>
              <a:rPr lang="nb-NO" dirty="0"/>
              <a:t>Luca </a:t>
            </a:r>
            <a:r>
              <a:rPr lang="nb-NO" dirty="0" err="1"/>
              <a:t>Pacioli</a:t>
            </a:r>
            <a:r>
              <a:rPr lang="nb-NO" dirty="0"/>
              <a:t>-bokføringskunstens ‘far’</a:t>
            </a:r>
          </a:p>
        </p:txBody>
      </p:sp>
      <p:sp>
        <p:nvSpPr>
          <p:cNvPr id="14" name="Rectangle 1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EC1CEE41-E0EA-4E0E-9F49-B3F0C1FFFB32}"/>
              </a:ext>
            </a:extLst>
          </p:cNvPr>
          <p:cNvSpPr>
            <a:spLocks noGrp="1"/>
          </p:cNvSpPr>
          <p:nvPr>
            <p:ph idx="1"/>
          </p:nvPr>
        </p:nvSpPr>
        <p:spPr>
          <a:xfrm>
            <a:off x="612648" y="3355848"/>
            <a:ext cx="6268770" cy="2825496"/>
          </a:xfrm>
        </p:spPr>
        <p:txBody>
          <a:bodyPr>
            <a:normAutofit/>
          </a:bodyPr>
          <a:lstStyle/>
          <a:p>
            <a:r>
              <a:rPr lang="en-US" sz="1800" dirty="0" err="1"/>
              <a:t>Italiensk</a:t>
            </a:r>
            <a:r>
              <a:rPr lang="en-US" sz="1800" dirty="0"/>
              <a:t> </a:t>
            </a:r>
            <a:r>
              <a:rPr lang="en-US" sz="1800" dirty="0" err="1"/>
              <a:t>matematiker</a:t>
            </a:r>
            <a:r>
              <a:rPr lang="en-US" sz="1800" dirty="0"/>
              <a:t> </a:t>
            </a:r>
            <a:r>
              <a:rPr lang="en-US" sz="1800" dirty="0" err="1"/>
              <a:t>og</a:t>
            </a:r>
            <a:r>
              <a:rPr lang="en-US" sz="1800" dirty="0"/>
              <a:t> </a:t>
            </a:r>
            <a:r>
              <a:rPr lang="en-US" sz="1800" dirty="0" err="1"/>
              <a:t>fransiskanermunk</a:t>
            </a:r>
            <a:r>
              <a:rPr lang="en-US" sz="1800" dirty="0"/>
              <a:t> </a:t>
            </a:r>
            <a:r>
              <a:rPr lang="en-US" sz="1800" dirty="0" err="1"/>
              <a:t>som</a:t>
            </a:r>
            <a:r>
              <a:rPr lang="en-US" sz="1800" dirty="0"/>
              <a:t> </a:t>
            </a:r>
            <a:r>
              <a:rPr lang="en-US" sz="1800" dirty="0" err="1"/>
              <a:t>fant</a:t>
            </a:r>
            <a:r>
              <a:rPr lang="en-US" sz="1800" dirty="0"/>
              <a:t> </a:t>
            </a:r>
            <a:r>
              <a:rPr lang="en-US" sz="1800" dirty="0" err="1"/>
              <a:t>opp</a:t>
            </a:r>
            <a:r>
              <a:rPr lang="en-US" sz="1800" dirty="0"/>
              <a:t> </a:t>
            </a:r>
            <a:r>
              <a:rPr lang="en-US" sz="1800" dirty="0" err="1"/>
              <a:t>venetiansk</a:t>
            </a:r>
            <a:r>
              <a:rPr lang="en-US" sz="1800" dirty="0"/>
              <a:t> system for </a:t>
            </a:r>
            <a:r>
              <a:rPr lang="en-US" sz="1800" dirty="0" err="1"/>
              <a:t>bokføring</a:t>
            </a:r>
            <a:r>
              <a:rPr lang="en-US" sz="1800" dirty="0"/>
              <a:t>, </a:t>
            </a:r>
            <a:r>
              <a:rPr lang="en-US" sz="1800" dirty="0" err="1"/>
              <a:t>også</a:t>
            </a:r>
            <a:r>
              <a:rPr lang="en-US" sz="1800" dirty="0"/>
              <a:t> </a:t>
            </a:r>
            <a:r>
              <a:rPr lang="en-US" sz="1800" dirty="0" err="1"/>
              <a:t>kjent</a:t>
            </a:r>
            <a:r>
              <a:rPr lang="en-US" sz="1800" dirty="0"/>
              <a:t> </a:t>
            </a:r>
            <a:r>
              <a:rPr lang="en-US" sz="1800" dirty="0" err="1"/>
              <a:t>som</a:t>
            </a:r>
            <a:r>
              <a:rPr lang="en-US" sz="1800" dirty="0"/>
              <a:t> det </a:t>
            </a:r>
            <a:r>
              <a:rPr lang="en-US" sz="1800" dirty="0" err="1"/>
              <a:t>dobbelte</a:t>
            </a:r>
            <a:r>
              <a:rPr lang="en-US" sz="1800" dirty="0"/>
              <a:t> </a:t>
            </a:r>
            <a:r>
              <a:rPr lang="en-US" sz="1800" dirty="0" err="1"/>
              <a:t>bokholderis</a:t>
            </a:r>
            <a:r>
              <a:rPr lang="en-US" sz="1800" dirty="0"/>
              <a:t> </a:t>
            </a:r>
            <a:r>
              <a:rPr lang="en-US" sz="1800" dirty="0" err="1"/>
              <a:t>prinsipp</a:t>
            </a:r>
            <a:r>
              <a:rPr lang="en-US" sz="1800" dirty="0"/>
              <a:t>.</a:t>
            </a:r>
          </a:p>
          <a:p>
            <a:r>
              <a:rPr lang="en-US" sz="1800" dirty="0" err="1"/>
              <a:t>Samarbeidet</a:t>
            </a:r>
            <a:r>
              <a:rPr lang="en-US" sz="1800" dirty="0"/>
              <a:t> med Leonardo da Vinci. </a:t>
            </a:r>
            <a:r>
              <a:rPr lang="en-US" sz="1800" dirty="0" err="1"/>
              <a:t>Pacioli</a:t>
            </a:r>
            <a:r>
              <a:rPr lang="en-US" sz="1800" dirty="0"/>
              <a:t> </a:t>
            </a:r>
            <a:r>
              <a:rPr lang="en-US" sz="1800" dirty="0" err="1"/>
              <a:t>lærte</a:t>
            </a:r>
            <a:r>
              <a:rPr lang="en-US" sz="1800" dirty="0"/>
              <a:t> da Vinci </a:t>
            </a:r>
            <a:r>
              <a:rPr lang="en-US" sz="1800" dirty="0" err="1"/>
              <a:t>matematikk</a:t>
            </a:r>
            <a:r>
              <a:rPr lang="en-US" sz="1800" dirty="0"/>
              <a:t>, </a:t>
            </a:r>
            <a:r>
              <a:rPr lang="en-US" sz="1800" dirty="0" err="1"/>
              <a:t>mens</a:t>
            </a:r>
            <a:r>
              <a:rPr lang="en-US" sz="1800" dirty="0"/>
              <a:t> da Vinci </a:t>
            </a:r>
            <a:r>
              <a:rPr lang="en-US" sz="1800" dirty="0" err="1"/>
              <a:t>illustrerte</a:t>
            </a:r>
            <a:r>
              <a:rPr lang="en-US" sz="1800" dirty="0"/>
              <a:t> </a:t>
            </a:r>
            <a:r>
              <a:rPr lang="en-US" sz="1800" dirty="0" err="1"/>
              <a:t>i</a:t>
            </a:r>
            <a:r>
              <a:rPr lang="en-US" sz="1800" dirty="0"/>
              <a:t> </a:t>
            </a:r>
            <a:r>
              <a:rPr lang="en-US" sz="1800" dirty="0" err="1"/>
              <a:t>Paciolis</a:t>
            </a:r>
            <a:r>
              <a:rPr lang="en-US" sz="1800" dirty="0"/>
              <a:t> </a:t>
            </a:r>
            <a:r>
              <a:rPr lang="en-US" sz="1800" dirty="0" err="1"/>
              <a:t>bok</a:t>
            </a:r>
            <a:r>
              <a:rPr lang="en-US" sz="1800" dirty="0"/>
              <a:t>.</a:t>
            </a:r>
          </a:p>
        </p:txBody>
      </p:sp>
      <p:cxnSp>
        <p:nvCxnSpPr>
          <p:cNvPr id="8" name="Rett linje 7">
            <a:extLst>
              <a:ext uri="{FF2B5EF4-FFF2-40B4-BE49-F238E27FC236}">
                <a16:creationId xmlns:a16="http://schemas.microsoft.com/office/drawing/2014/main" id="{88A68013-87AE-410D-A856-8A0BDB142757}"/>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10" name="Tittel 8">
            <a:extLst>
              <a:ext uri="{FF2B5EF4-FFF2-40B4-BE49-F238E27FC236}">
                <a16:creationId xmlns:a16="http://schemas.microsoft.com/office/drawing/2014/main" id="{5AE8E765-9CA2-440E-A78B-E2ACE814C9B0}"/>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11" name="Plassholder for innhold 11" descr="Et bilde som inneholder rom, tegning&#10;&#10;Automatisk generert beskrivelse">
            <a:extLst>
              <a:ext uri="{FF2B5EF4-FFF2-40B4-BE49-F238E27FC236}">
                <a16:creationId xmlns:a16="http://schemas.microsoft.com/office/drawing/2014/main" id="{97F24F13-7601-4AE7-9A93-1C7E721AA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pic>
        <p:nvPicPr>
          <p:cNvPr id="5" name="Plassholder for innhold 4" descr="Et bilde som inneholder person, foto, mann, sitter&#10;&#10;Automatisk generert beskrivelse">
            <a:extLst>
              <a:ext uri="{FF2B5EF4-FFF2-40B4-BE49-F238E27FC236}">
                <a16:creationId xmlns:a16="http://schemas.microsoft.com/office/drawing/2014/main" id="{4A3A6578-87B0-4F79-977D-421B2B0CF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12288" y="1505392"/>
            <a:ext cx="5580211" cy="3961080"/>
          </a:xfrm>
          <a:prstGeom prst="rect">
            <a:avLst/>
          </a:prstGeom>
        </p:spPr>
      </p:pic>
    </p:spTree>
    <p:extLst>
      <p:ext uri="{BB962C8B-B14F-4D97-AF65-F5344CB8AC3E}">
        <p14:creationId xmlns:p14="http://schemas.microsoft.com/office/powerpoint/2010/main" val="398434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BA0044-ACCA-4AA9-B8B6-6D29E33508CF}"/>
              </a:ext>
            </a:extLst>
          </p:cNvPr>
          <p:cNvSpPr>
            <a:spLocks noGrp="1"/>
          </p:cNvSpPr>
          <p:nvPr>
            <p:ph type="title"/>
          </p:nvPr>
        </p:nvSpPr>
        <p:spPr/>
        <p:txBody>
          <a:bodyPr/>
          <a:lstStyle/>
          <a:p>
            <a:r>
              <a:rPr lang="nb-NO" dirty="0"/>
              <a:t>Debet og kredit kort fortalt</a:t>
            </a:r>
          </a:p>
        </p:txBody>
      </p:sp>
      <p:sp>
        <p:nvSpPr>
          <p:cNvPr id="3" name="Plassholder for innhold 2">
            <a:extLst>
              <a:ext uri="{FF2B5EF4-FFF2-40B4-BE49-F238E27FC236}">
                <a16:creationId xmlns:a16="http://schemas.microsoft.com/office/drawing/2014/main" id="{C330B041-FAF6-4C7A-BFFF-D2C2FF680B69}"/>
              </a:ext>
            </a:extLst>
          </p:cNvPr>
          <p:cNvSpPr>
            <a:spLocks noGrp="1"/>
          </p:cNvSpPr>
          <p:nvPr>
            <p:ph idx="1"/>
          </p:nvPr>
        </p:nvSpPr>
        <p:spPr>
          <a:xfrm>
            <a:off x="865476" y="2246068"/>
            <a:ext cx="10513724" cy="3694176"/>
          </a:xfrm>
        </p:spPr>
        <p:txBody>
          <a:bodyPr/>
          <a:lstStyle/>
          <a:p>
            <a:r>
              <a:rPr lang="nb-NO" dirty="0"/>
              <a:t>Resultatregnskapet:</a:t>
            </a:r>
          </a:p>
          <a:p>
            <a:pPr marL="0" indent="0">
              <a:buNone/>
            </a:pPr>
            <a:endParaRPr lang="nb-NO" dirty="0"/>
          </a:p>
          <a:p>
            <a:endParaRPr lang="nb-NO" dirty="0"/>
          </a:p>
          <a:p>
            <a:r>
              <a:rPr lang="nb-NO" dirty="0"/>
              <a:t>Balansen:</a:t>
            </a:r>
          </a:p>
          <a:p>
            <a:pPr marL="0" indent="0">
              <a:buNone/>
            </a:pPr>
            <a:endParaRPr lang="nb-NO" dirty="0"/>
          </a:p>
          <a:p>
            <a:pPr marL="0" indent="0">
              <a:buNone/>
            </a:pPr>
            <a:endParaRPr lang="nb-NO" dirty="0"/>
          </a:p>
          <a:p>
            <a:pPr marL="0" indent="0">
              <a:buNone/>
            </a:pPr>
            <a:endParaRPr lang="nb-NO" dirty="0"/>
          </a:p>
        </p:txBody>
      </p:sp>
      <p:sp>
        <p:nvSpPr>
          <p:cNvPr id="4" name="Ellipse 3">
            <a:extLst>
              <a:ext uri="{FF2B5EF4-FFF2-40B4-BE49-F238E27FC236}">
                <a16:creationId xmlns:a16="http://schemas.microsoft.com/office/drawing/2014/main" id="{A9F2973A-E556-48CB-A9CC-5F3917596333}"/>
              </a:ext>
            </a:extLst>
          </p:cNvPr>
          <p:cNvSpPr/>
          <p:nvPr/>
        </p:nvSpPr>
        <p:spPr>
          <a:xfrm>
            <a:off x="1531815" y="2827376"/>
            <a:ext cx="22899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Debet = </a:t>
            </a:r>
            <a:r>
              <a:rPr lang="nb-NO" sz="1200" dirty="0"/>
              <a:t>kostnad/reduksjon i inntekt</a:t>
            </a:r>
          </a:p>
        </p:txBody>
      </p:sp>
      <p:sp>
        <p:nvSpPr>
          <p:cNvPr id="5" name="Ellipse 4">
            <a:extLst>
              <a:ext uri="{FF2B5EF4-FFF2-40B4-BE49-F238E27FC236}">
                <a16:creationId xmlns:a16="http://schemas.microsoft.com/office/drawing/2014/main" id="{78950BA1-E132-4D39-8034-73309223E288}"/>
              </a:ext>
            </a:extLst>
          </p:cNvPr>
          <p:cNvSpPr/>
          <p:nvPr/>
        </p:nvSpPr>
        <p:spPr>
          <a:xfrm>
            <a:off x="5181600" y="2827376"/>
            <a:ext cx="2563445" cy="10550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Kredit =</a:t>
            </a:r>
          </a:p>
          <a:p>
            <a:pPr algn="ctr"/>
            <a:r>
              <a:rPr lang="nb-NO" sz="1200" dirty="0"/>
              <a:t>Inntekt/reduksjon i kostnad</a:t>
            </a:r>
          </a:p>
        </p:txBody>
      </p:sp>
      <p:sp>
        <p:nvSpPr>
          <p:cNvPr id="7" name="Ellipse 6">
            <a:extLst>
              <a:ext uri="{FF2B5EF4-FFF2-40B4-BE49-F238E27FC236}">
                <a16:creationId xmlns:a16="http://schemas.microsoft.com/office/drawing/2014/main" id="{8A021A4E-0558-433B-8AF1-8139B901D2B4}"/>
              </a:ext>
            </a:extLst>
          </p:cNvPr>
          <p:cNvSpPr/>
          <p:nvPr/>
        </p:nvSpPr>
        <p:spPr>
          <a:xfrm>
            <a:off x="1391138" y="4820299"/>
            <a:ext cx="216486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Debet =</a:t>
            </a:r>
          </a:p>
          <a:p>
            <a:pPr algn="ctr"/>
            <a:r>
              <a:rPr lang="nb-NO" sz="1200" dirty="0"/>
              <a:t>Økning i eiendel/reduksjon i gjeld</a:t>
            </a:r>
          </a:p>
        </p:txBody>
      </p:sp>
      <p:sp>
        <p:nvSpPr>
          <p:cNvPr id="8" name="Ellipse 7">
            <a:extLst>
              <a:ext uri="{FF2B5EF4-FFF2-40B4-BE49-F238E27FC236}">
                <a16:creationId xmlns:a16="http://schemas.microsoft.com/office/drawing/2014/main" id="{EE9534C5-D1BD-4357-8ACE-08343E5B693B}"/>
              </a:ext>
            </a:extLst>
          </p:cNvPr>
          <p:cNvSpPr/>
          <p:nvPr/>
        </p:nvSpPr>
        <p:spPr>
          <a:xfrm>
            <a:off x="5181599" y="4687438"/>
            <a:ext cx="2446215" cy="11283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Kredit =</a:t>
            </a:r>
          </a:p>
          <a:p>
            <a:pPr algn="ctr"/>
            <a:r>
              <a:rPr lang="nb-NO" sz="1200" dirty="0"/>
              <a:t>Reduksjon i eiendel/økning av gjeld og egenkapital</a:t>
            </a:r>
          </a:p>
        </p:txBody>
      </p:sp>
      <p:sp>
        <p:nvSpPr>
          <p:cNvPr id="10" name="TekstSylinder 9">
            <a:extLst>
              <a:ext uri="{FF2B5EF4-FFF2-40B4-BE49-F238E27FC236}">
                <a16:creationId xmlns:a16="http://schemas.microsoft.com/office/drawing/2014/main" id="{2D067DC3-E681-41CD-9322-403D6D8E8A35}"/>
              </a:ext>
            </a:extLst>
          </p:cNvPr>
          <p:cNvSpPr txBox="1"/>
          <p:nvPr/>
        </p:nvSpPr>
        <p:spPr>
          <a:xfrm>
            <a:off x="8137846" y="2827376"/>
            <a:ext cx="3352957" cy="3139321"/>
          </a:xfrm>
          <a:prstGeom prst="rect">
            <a:avLst/>
          </a:prstGeom>
          <a:noFill/>
        </p:spPr>
        <p:txBody>
          <a:bodyPr wrap="square" rtlCol="0">
            <a:spAutoFit/>
          </a:bodyPr>
          <a:lstStyle/>
          <a:p>
            <a:r>
              <a:rPr lang="nb-NO" dirty="0"/>
              <a:t>Føring av et bilag vil ofte medføre en postering i balansen og en postering i resultatregnskapet, som f.eks. debet reisekostnader i resultatet og kredit bank i balansen.</a:t>
            </a:r>
          </a:p>
          <a:p>
            <a:endParaRPr lang="nb-NO" dirty="0"/>
          </a:p>
          <a:p>
            <a:r>
              <a:rPr lang="nb-NO" dirty="0"/>
              <a:t>Oppsummert: alle bilag skal føres debet og kredit slik at posteringen går i 0,-</a:t>
            </a:r>
          </a:p>
        </p:txBody>
      </p:sp>
      <p:cxnSp>
        <p:nvCxnSpPr>
          <p:cNvPr id="9" name="Rett linje 8">
            <a:extLst>
              <a:ext uri="{FF2B5EF4-FFF2-40B4-BE49-F238E27FC236}">
                <a16:creationId xmlns:a16="http://schemas.microsoft.com/office/drawing/2014/main" id="{A0BA377F-BA4B-41C6-9B63-FE8A8A47DBBF}"/>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11" name="Tittel 8">
            <a:extLst>
              <a:ext uri="{FF2B5EF4-FFF2-40B4-BE49-F238E27FC236}">
                <a16:creationId xmlns:a16="http://schemas.microsoft.com/office/drawing/2014/main" id="{FBEB00AE-8A00-4F0D-938D-DDAE437C5580}"/>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12" name="Plassholder for innhold 11" descr="Et bilde som inneholder rom, tegning&#10;&#10;Automatisk generert beskrivelse">
            <a:extLst>
              <a:ext uri="{FF2B5EF4-FFF2-40B4-BE49-F238E27FC236}">
                <a16:creationId xmlns:a16="http://schemas.microsoft.com/office/drawing/2014/main" id="{DA251369-1B9D-42E4-BEBE-E6568250A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53106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8DD349-1245-4905-B7F6-6C4ACA8F5439}"/>
              </a:ext>
            </a:extLst>
          </p:cNvPr>
          <p:cNvSpPr>
            <a:spLocks noGrp="1"/>
          </p:cNvSpPr>
          <p:nvPr>
            <p:ph type="title"/>
          </p:nvPr>
        </p:nvSpPr>
        <p:spPr/>
        <p:txBody>
          <a:bodyPr>
            <a:normAutofit/>
          </a:bodyPr>
          <a:lstStyle/>
          <a:p>
            <a:r>
              <a:rPr lang="nb-NO" dirty="0"/>
              <a:t>Flyten i regnskapet, eksempler</a:t>
            </a:r>
          </a:p>
        </p:txBody>
      </p:sp>
      <p:pic>
        <p:nvPicPr>
          <p:cNvPr id="13" name="Plassholder for innhold 12" descr="Flyvende penger med heldekkende fyll">
            <a:extLst>
              <a:ext uri="{FF2B5EF4-FFF2-40B4-BE49-F238E27FC236}">
                <a16:creationId xmlns:a16="http://schemas.microsoft.com/office/drawing/2014/main" id="{53A99D61-C7B7-410E-A024-31A238CE6A6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2635" y="2723857"/>
            <a:ext cx="914400" cy="1075280"/>
          </a:xfrm>
        </p:spPr>
      </p:pic>
      <p:sp>
        <p:nvSpPr>
          <p:cNvPr id="5" name="Dobbel bølge 4">
            <a:extLst>
              <a:ext uri="{FF2B5EF4-FFF2-40B4-BE49-F238E27FC236}">
                <a16:creationId xmlns:a16="http://schemas.microsoft.com/office/drawing/2014/main" id="{004769A3-2A02-4445-AAD4-46045C6F054F}"/>
              </a:ext>
            </a:extLst>
          </p:cNvPr>
          <p:cNvSpPr/>
          <p:nvPr/>
        </p:nvSpPr>
        <p:spPr>
          <a:xfrm>
            <a:off x="1508369" y="2884737"/>
            <a:ext cx="914400" cy="914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t>En hendelse, f.eks. en reise</a:t>
            </a:r>
          </a:p>
        </p:txBody>
      </p:sp>
      <p:sp>
        <p:nvSpPr>
          <p:cNvPr id="7" name="Pil: vinkeltegn 6">
            <a:extLst>
              <a:ext uri="{FF2B5EF4-FFF2-40B4-BE49-F238E27FC236}">
                <a16:creationId xmlns:a16="http://schemas.microsoft.com/office/drawing/2014/main" id="{8EDD81C8-42F8-45A0-AED0-9D90B6519903}"/>
              </a:ext>
            </a:extLst>
          </p:cNvPr>
          <p:cNvSpPr/>
          <p:nvPr/>
        </p:nvSpPr>
        <p:spPr>
          <a:xfrm>
            <a:off x="2573254" y="3099621"/>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8" name="Rektangel 7">
            <a:extLst>
              <a:ext uri="{FF2B5EF4-FFF2-40B4-BE49-F238E27FC236}">
                <a16:creationId xmlns:a16="http://schemas.microsoft.com/office/drawing/2014/main" id="{902960C7-FFF9-40D8-AA5F-80DE42F1E12A}"/>
              </a:ext>
            </a:extLst>
          </p:cNvPr>
          <p:cNvSpPr/>
          <p:nvPr/>
        </p:nvSpPr>
        <p:spPr>
          <a:xfrm>
            <a:off x="3149600" y="2966095"/>
            <a:ext cx="1047262" cy="833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t>Bilag. (Reiseregning)</a:t>
            </a:r>
          </a:p>
        </p:txBody>
      </p:sp>
      <p:sp>
        <p:nvSpPr>
          <p:cNvPr id="4" name="Pil: vinkeltegn 3">
            <a:extLst>
              <a:ext uri="{FF2B5EF4-FFF2-40B4-BE49-F238E27FC236}">
                <a16:creationId xmlns:a16="http://schemas.microsoft.com/office/drawing/2014/main" id="{4F144546-FBE8-4AA2-AD88-194941595980}"/>
              </a:ext>
            </a:extLst>
          </p:cNvPr>
          <p:cNvSpPr/>
          <p:nvPr/>
        </p:nvSpPr>
        <p:spPr>
          <a:xfrm>
            <a:off x="4288576" y="314030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6" name="Smilefjes 5">
            <a:extLst>
              <a:ext uri="{FF2B5EF4-FFF2-40B4-BE49-F238E27FC236}">
                <a16:creationId xmlns:a16="http://schemas.microsoft.com/office/drawing/2014/main" id="{2A2CFCA1-F568-49E4-AEAD-C156B1B80E6B}"/>
              </a:ext>
            </a:extLst>
          </p:cNvPr>
          <p:cNvSpPr/>
          <p:nvPr/>
        </p:nvSpPr>
        <p:spPr>
          <a:xfrm>
            <a:off x="4864922" y="2925416"/>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t>Godkjent</a:t>
            </a:r>
          </a:p>
        </p:txBody>
      </p:sp>
      <p:sp>
        <p:nvSpPr>
          <p:cNvPr id="9" name="Pil: vinkeltegn 8">
            <a:extLst>
              <a:ext uri="{FF2B5EF4-FFF2-40B4-BE49-F238E27FC236}">
                <a16:creationId xmlns:a16="http://schemas.microsoft.com/office/drawing/2014/main" id="{933872ED-ED0E-4E09-8318-B8E3465A9F18}"/>
              </a:ext>
            </a:extLst>
          </p:cNvPr>
          <p:cNvSpPr/>
          <p:nvPr/>
        </p:nvSpPr>
        <p:spPr>
          <a:xfrm>
            <a:off x="5796985" y="3153625"/>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1" name="Rulle: loddrett 10">
            <a:extLst>
              <a:ext uri="{FF2B5EF4-FFF2-40B4-BE49-F238E27FC236}">
                <a16:creationId xmlns:a16="http://schemas.microsoft.com/office/drawing/2014/main" id="{7E7A6EE5-F077-4C8C-828A-9FC98EB1AC93}"/>
              </a:ext>
            </a:extLst>
          </p:cNvPr>
          <p:cNvSpPr/>
          <p:nvPr/>
        </p:nvSpPr>
        <p:spPr>
          <a:xfrm>
            <a:off x="6336596" y="2696816"/>
            <a:ext cx="1033272" cy="1143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t>Bokføres i regnskapet.</a:t>
            </a:r>
          </a:p>
          <a:p>
            <a:pPr algn="ctr"/>
            <a:r>
              <a:rPr lang="nb-NO" sz="800" dirty="0"/>
              <a:t>Debet reisekost.</a:t>
            </a:r>
          </a:p>
          <a:p>
            <a:pPr algn="ctr"/>
            <a:r>
              <a:rPr lang="nb-NO" sz="800" dirty="0"/>
              <a:t>Kredit gjeld.</a:t>
            </a:r>
          </a:p>
        </p:txBody>
      </p:sp>
      <p:sp>
        <p:nvSpPr>
          <p:cNvPr id="14" name="Pil: vinkeltegn 13">
            <a:extLst>
              <a:ext uri="{FF2B5EF4-FFF2-40B4-BE49-F238E27FC236}">
                <a16:creationId xmlns:a16="http://schemas.microsoft.com/office/drawing/2014/main" id="{9DD3557C-9129-41E3-A2FB-F359B0E6FDA5}"/>
              </a:ext>
            </a:extLst>
          </p:cNvPr>
          <p:cNvSpPr/>
          <p:nvPr/>
        </p:nvSpPr>
        <p:spPr>
          <a:xfrm>
            <a:off x="7328936" y="3055933"/>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6" name="TekstSylinder 15">
            <a:extLst>
              <a:ext uri="{FF2B5EF4-FFF2-40B4-BE49-F238E27FC236}">
                <a16:creationId xmlns:a16="http://schemas.microsoft.com/office/drawing/2014/main" id="{D0708B1A-92EF-435D-BBCD-D2AE47AC19FD}"/>
              </a:ext>
            </a:extLst>
          </p:cNvPr>
          <p:cNvSpPr txBox="1"/>
          <p:nvPr/>
        </p:nvSpPr>
        <p:spPr>
          <a:xfrm>
            <a:off x="8902780" y="2929762"/>
            <a:ext cx="1580738" cy="830997"/>
          </a:xfrm>
          <a:prstGeom prst="rect">
            <a:avLst/>
          </a:prstGeom>
          <a:noFill/>
        </p:spPr>
        <p:txBody>
          <a:bodyPr wrap="square" rtlCol="0">
            <a:spAutoFit/>
          </a:bodyPr>
          <a:lstStyle/>
          <a:p>
            <a:r>
              <a:rPr lang="nb-NO" sz="1000" b="1" dirty="0"/>
              <a:t>Utbetaling bank.</a:t>
            </a:r>
          </a:p>
          <a:p>
            <a:r>
              <a:rPr lang="nb-NO" sz="1000" b="1" dirty="0"/>
              <a:t>Bokføres:</a:t>
            </a:r>
          </a:p>
          <a:p>
            <a:r>
              <a:rPr lang="nb-NO" sz="1000" b="1" dirty="0"/>
              <a:t>Debet gjeld. </a:t>
            </a:r>
          </a:p>
          <a:p>
            <a:r>
              <a:rPr lang="nb-NO" sz="1000" b="1" dirty="0"/>
              <a:t>Kredit bank</a:t>
            </a:r>
            <a:r>
              <a:rPr lang="nb-NO" sz="1000" dirty="0"/>
              <a:t>.</a:t>
            </a:r>
          </a:p>
          <a:p>
            <a:endParaRPr lang="nb-NO" sz="800" dirty="0"/>
          </a:p>
        </p:txBody>
      </p:sp>
      <p:sp>
        <p:nvSpPr>
          <p:cNvPr id="17" name="Dobbel bølge 16">
            <a:extLst>
              <a:ext uri="{FF2B5EF4-FFF2-40B4-BE49-F238E27FC236}">
                <a16:creationId xmlns:a16="http://schemas.microsoft.com/office/drawing/2014/main" id="{BC7FE1E3-8237-475A-9635-212F6D6C4EAE}"/>
              </a:ext>
            </a:extLst>
          </p:cNvPr>
          <p:cNvSpPr/>
          <p:nvPr/>
        </p:nvSpPr>
        <p:spPr>
          <a:xfrm>
            <a:off x="1508369" y="4424368"/>
            <a:ext cx="914400" cy="914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t>En avtale, f.eks. avtale om leie av kontor</a:t>
            </a:r>
          </a:p>
        </p:txBody>
      </p:sp>
      <p:sp>
        <p:nvSpPr>
          <p:cNvPr id="18" name="Pil: vinkeltegn 17">
            <a:extLst>
              <a:ext uri="{FF2B5EF4-FFF2-40B4-BE49-F238E27FC236}">
                <a16:creationId xmlns:a16="http://schemas.microsoft.com/office/drawing/2014/main" id="{AB73487F-B3BD-4854-A59B-8FC420B9764E}"/>
              </a:ext>
            </a:extLst>
          </p:cNvPr>
          <p:cNvSpPr/>
          <p:nvPr/>
        </p:nvSpPr>
        <p:spPr>
          <a:xfrm>
            <a:off x="2573254" y="463925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9" name="Rektangel 18">
            <a:extLst>
              <a:ext uri="{FF2B5EF4-FFF2-40B4-BE49-F238E27FC236}">
                <a16:creationId xmlns:a16="http://schemas.microsoft.com/office/drawing/2014/main" id="{15189AFB-07F7-408E-9CB0-C396145DA865}"/>
              </a:ext>
            </a:extLst>
          </p:cNvPr>
          <p:cNvSpPr/>
          <p:nvPr/>
        </p:nvSpPr>
        <p:spPr>
          <a:xfrm>
            <a:off x="3149600" y="4531810"/>
            <a:ext cx="1047261" cy="699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t>Inngående faktura for husleie</a:t>
            </a:r>
          </a:p>
        </p:txBody>
      </p:sp>
      <p:sp>
        <p:nvSpPr>
          <p:cNvPr id="20" name="Pil: vinkeltegn 19">
            <a:extLst>
              <a:ext uri="{FF2B5EF4-FFF2-40B4-BE49-F238E27FC236}">
                <a16:creationId xmlns:a16="http://schemas.microsoft.com/office/drawing/2014/main" id="{26C9C18A-6851-4B3F-A90B-FA7E131CFB62}"/>
              </a:ext>
            </a:extLst>
          </p:cNvPr>
          <p:cNvSpPr/>
          <p:nvPr/>
        </p:nvSpPr>
        <p:spPr>
          <a:xfrm>
            <a:off x="4288576" y="463925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1" name="Smilefjes 20">
            <a:extLst>
              <a:ext uri="{FF2B5EF4-FFF2-40B4-BE49-F238E27FC236}">
                <a16:creationId xmlns:a16="http://schemas.microsoft.com/office/drawing/2014/main" id="{3FD808DC-2381-406A-8DC2-CC597D65B0B6}"/>
              </a:ext>
            </a:extLst>
          </p:cNvPr>
          <p:cNvSpPr/>
          <p:nvPr/>
        </p:nvSpPr>
        <p:spPr>
          <a:xfrm>
            <a:off x="4923692" y="4316926"/>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t>Godkjent</a:t>
            </a:r>
          </a:p>
        </p:txBody>
      </p:sp>
      <p:sp>
        <p:nvSpPr>
          <p:cNvPr id="22" name="Pil: vinkeltegn 21">
            <a:extLst>
              <a:ext uri="{FF2B5EF4-FFF2-40B4-BE49-F238E27FC236}">
                <a16:creationId xmlns:a16="http://schemas.microsoft.com/office/drawing/2014/main" id="{6FFEC1A6-F5AA-4E7F-BB26-AD4054D9EC00}"/>
              </a:ext>
            </a:extLst>
          </p:cNvPr>
          <p:cNvSpPr/>
          <p:nvPr/>
        </p:nvSpPr>
        <p:spPr>
          <a:xfrm>
            <a:off x="5906403" y="463530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tx1"/>
              </a:solidFill>
            </a:endParaRPr>
          </a:p>
        </p:txBody>
      </p:sp>
      <p:sp>
        <p:nvSpPr>
          <p:cNvPr id="23" name="Rulle: loddrett 22">
            <a:extLst>
              <a:ext uri="{FF2B5EF4-FFF2-40B4-BE49-F238E27FC236}">
                <a16:creationId xmlns:a16="http://schemas.microsoft.com/office/drawing/2014/main" id="{855AE7A2-DCFA-4846-86EF-7542B27E17E8}"/>
              </a:ext>
            </a:extLst>
          </p:cNvPr>
          <p:cNvSpPr/>
          <p:nvPr/>
        </p:nvSpPr>
        <p:spPr>
          <a:xfrm>
            <a:off x="6391035" y="4195768"/>
            <a:ext cx="1033272" cy="1143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a:t>Bokføres i regnskapet.</a:t>
            </a:r>
          </a:p>
          <a:p>
            <a:pPr algn="ctr"/>
            <a:r>
              <a:rPr lang="nb-NO" sz="800" dirty="0"/>
              <a:t>Debet husleie.</a:t>
            </a:r>
          </a:p>
          <a:p>
            <a:pPr algn="ctr"/>
            <a:r>
              <a:rPr lang="nb-NO" sz="800" dirty="0"/>
              <a:t>Kredit</a:t>
            </a:r>
          </a:p>
          <a:p>
            <a:pPr algn="ctr"/>
            <a:r>
              <a:rPr lang="nb-NO" sz="800" dirty="0"/>
              <a:t>Leverandørgjeld. </a:t>
            </a:r>
          </a:p>
        </p:txBody>
      </p:sp>
      <p:sp>
        <p:nvSpPr>
          <p:cNvPr id="24" name="Pil: vinkeltegn 23">
            <a:extLst>
              <a:ext uri="{FF2B5EF4-FFF2-40B4-BE49-F238E27FC236}">
                <a16:creationId xmlns:a16="http://schemas.microsoft.com/office/drawing/2014/main" id="{D9066CAF-8C8B-4CF6-98DD-1E4FB40D7F32}"/>
              </a:ext>
            </a:extLst>
          </p:cNvPr>
          <p:cNvSpPr/>
          <p:nvPr/>
        </p:nvSpPr>
        <p:spPr>
          <a:xfrm>
            <a:off x="7424307" y="4524952"/>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26" name="Grafikk 25" descr="Flyvende penger med heldekkende fyll">
            <a:extLst>
              <a:ext uri="{FF2B5EF4-FFF2-40B4-BE49-F238E27FC236}">
                <a16:creationId xmlns:a16="http://schemas.microsoft.com/office/drawing/2014/main" id="{F03CF7B8-2B43-4293-9FEB-3054B66BC1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1815" y="4227968"/>
            <a:ext cx="914400" cy="914400"/>
          </a:xfrm>
          <a:prstGeom prst="rect">
            <a:avLst/>
          </a:prstGeom>
        </p:spPr>
      </p:pic>
      <p:sp>
        <p:nvSpPr>
          <p:cNvPr id="27" name="TekstSylinder 26">
            <a:extLst>
              <a:ext uri="{FF2B5EF4-FFF2-40B4-BE49-F238E27FC236}">
                <a16:creationId xmlns:a16="http://schemas.microsoft.com/office/drawing/2014/main" id="{84CFF551-078A-4904-8AA9-F1C468A18290}"/>
              </a:ext>
            </a:extLst>
          </p:cNvPr>
          <p:cNvSpPr txBox="1"/>
          <p:nvPr/>
        </p:nvSpPr>
        <p:spPr>
          <a:xfrm>
            <a:off x="8942211" y="4227968"/>
            <a:ext cx="1486243" cy="861774"/>
          </a:xfrm>
          <a:prstGeom prst="rect">
            <a:avLst/>
          </a:prstGeom>
          <a:noFill/>
        </p:spPr>
        <p:txBody>
          <a:bodyPr wrap="square" rtlCol="0">
            <a:spAutoFit/>
          </a:bodyPr>
          <a:lstStyle/>
          <a:p>
            <a:r>
              <a:rPr lang="nb-NO" sz="1000" b="1" dirty="0"/>
              <a:t>Utbetaling bank.</a:t>
            </a:r>
          </a:p>
          <a:p>
            <a:r>
              <a:rPr lang="nb-NO" sz="1000" b="1" dirty="0"/>
              <a:t>Bokføres:</a:t>
            </a:r>
          </a:p>
          <a:p>
            <a:r>
              <a:rPr lang="nb-NO" sz="1000" b="1" dirty="0"/>
              <a:t>Debet leverandørgjeld.</a:t>
            </a:r>
          </a:p>
          <a:p>
            <a:r>
              <a:rPr lang="nb-NO" sz="1000" b="1" dirty="0"/>
              <a:t>Kredit bank.</a:t>
            </a:r>
          </a:p>
        </p:txBody>
      </p:sp>
      <p:cxnSp>
        <p:nvCxnSpPr>
          <p:cNvPr id="25" name="Rett linje 24">
            <a:extLst>
              <a:ext uri="{FF2B5EF4-FFF2-40B4-BE49-F238E27FC236}">
                <a16:creationId xmlns:a16="http://schemas.microsoft.com/office/drawing/2014/main" id="{3EEA3D10-B9EB-4A0B-B5AD-2B20F6A8B5B0}"/>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28" name="Tittel 8">
            <a:extLst>
              <a:ext uri="{FF2B5EF4-FFF2-40B4-BE49-F238E27FC236}">
                <a16:creationId xmlns:a16="http://schemas.microsoft.com/office/drawing/2014/main" id="{EB71209F-74CD-4B8A-8834-12C62C28DD14}"/>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29" name="Plassholder for innhold 11" descr="Et bilde som inneholder rom, tegning&#10;&#10;Automatisk generert beskrivelse">
            <a:extLst>
              <a:ext uri="{FF2B5EF4-FFF2-40B4-BE49-F238E27FC236}">
                <a16:creationId xmlns:a16="http://schemas.microsoft.com/office/drawing/2014/main" id="{8BF6066C-2A2D-47B4-9612-22D849D3C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181589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32AE88-A900-46D8-AFED-82741EDF5616}"/>
              </a:ext>
            </a:extLst>
          </p:cNvPr>
          <p:cNvSpPr>
            <a:spLocks noGrp="1"/>
          </p:cNvSpPr>
          <p:nvPr>
            <p:ph type="title"/>
          </p:nvPr>
        </p:nvSpPr>
        <p:spPr/>
        <p:txBody>
          <a:bodyPr/>
          <a:lstStyle/>
          <a:p>
            <a:r>
              <a:rPr lang="nb-NO" dirty="0"/>
              <a:t>Flyten i regnskapet, eksempler</a:t>
            </a:r>
          </a:p>
        </p:txBody>
      </p:sp>
      <p:sp>
        <p:nvSpPr>
          <p:cNvPr id="5" name="Dobbel bølge 4">
            <a:extLst>
              <a:ext uri="{FF2B5EF4-FFF2-40B4-BE49-F238E27FC236}">
                <a16:creationId xmlns:a16="http://schemas.microsoft.com/office/drawing/2014/main" id="{DC25D8FB-2411-4713-A8F5-E29161926C68}"/>
              </a:ext>
            </a:extLst>
          </p:cNvPr>
          <p:cNvSpPr/>
          <p:nvPr/>
        </p:nvSpPr>
        <p:spPr>
          <a:xfrm>
            <a:off x="1524000" y="2871132"/>
            <a:ext cx="914400" cy="914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t>Salg av varer eller</a:t>
            </a:r>
          </a:p>
          <a:p>
            <a:pPr algn="ctr"/>
            <a:r>
              <a:rPr lang="nb-NO" sz="1000" dirty="0"/>
              <a:t>tjenester</a:t>
            </a:r>
          </a:p>
        </p:txBody>
      </p:sp>
      <p:sp>
        <p:nvSpPr>
          <p:cNvPr id="6" name="Pil: vinkeltegn 5">
            <a:extLst>
              <a:ext uri="{FF2B5EF4-FFF2-40B4-BE49-F238E27FC236}">
                <a16:creationId xmlns:a16="http://schemas.microsoft.com/office/drawing/2014/main" id="{6FC8253C-AA36-4A37-9E47-9929AA47C767}"/>
              </a:ext>
            </a:extLst>
          </p:cNvPr>
          <p:cNvSpPr/>
          <p:nvPr/>
        </p:nvSpPr>
        <p:spPr>
          <a:xfrm>
            <a:off x="2516553" y="3086016"/>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7" name="Rektangel 6">
            <a:extLst>
              <a:ext uri="{FF2B5EF4-FFF2-40B4-BE49-F238E27FC236}">
                <a16:creationId xmlns:a16="http://schemas.microsoft.com/office/drawing/2014/main" id="{C832CF7E-D2E1-4172-BE11-E22343DB3A7D}"/>
              </a:ext>
            </a:extLst>
          </p:cNvPr>
          <p:cNvSpPr/>
          <p:nvPr/>
        </p:nvSpPr>
        <p:spPr>
          <a:xfrm>
            <a:off x="3157415" y="28848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t>Utgående faktura sendes kunden.</a:t>
            </a:r>
          </a:p>
        </p:txBody>
      </p:sp>
      <p:sp>
        <p:nvSpPr>
          <p:cNvPr id="9" name="TekstSylinder 8">
            <a:extLst>
              <a:ext uri="{FF2B5EF4-FFF2-40B4-BE49-F238E27FC236}">
                <a16:creationId xmlns:a16="http://schemas.microsoft.com/office/drawing/2014/main" id="{E6770CEB-880D-47B8-B4FA-7BA2BEA0E9AE}"/>
              </a:ext>
            </a:extLst>
          </p:cNvPr>
          <p:cNvSpPr txBox="1"/>
          <p:nvPr/>
        </p:nvSpPr>
        <p:spPr>
          <a:xfrm>
            <a:off x="4244848" y="3101741"/>
            <a:ext cx="1290320" cy="553998"/>
          </a:xfrm>
          <a:prstGeom prst="rect">
            <a:avLst/>
          </a:prstGeom>
          <a:noFill/>
        </p:spPr>
        <p:txBody>
          <a:bodyPr wrap="square" rtlCol="0">
            <a:spAutoFit/>
          </a:bodyPr>
          <a:lstStyle/>
          <a:p>
            <a:r>
              <a:rPr lang="nb-NO" sz="1000" b="1" dirty="0"/>
              <a:t>Bokføres:</a:t>
            </a:r>
          </a:p>
          <a:p>
            <a:r>
              <a:rPr lang="nb-NO" sz="1000" b="1" dirty="0"/>
              <a:t>Debet kunde.</a:t>
            </a:r>
          </a:p>
          <a:p>
            <a:r>
              <a:rPr lang="nb-NO" sz="1000" b="1" dirty="0"/>
              <a:t>Kredit inntekt.</a:t>
            </a:r>
          </a:p>
        </p:txBody>
      </p:sp>
      <p:sp>
        <p:nvSpPr>
          <p:cNvPr id="10" name="Pil: vinkeltegn 9">
            <a:extLst>
              <a:ext uri="{FF2B5EF4-FFF2-40B4-BE49-F238E27FC236}">
                <a16:creationId xmlns:a16="http://schemas.microsoft.com/office/drawing/2014/main" id="{D6E0ACA5-29B9-4670-BF5F-7C23F94139FD}"/>
              </a:ext>
            </a:extLst>
          </p:cNvPr>
          <p:cNvSpPr/>
          <p:nvPr/>
        </p:nvSpPr>
        <p:spPr>
          <a:xfrm>
            <a:off x="5191565" y="3213368"/>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1" name="Rektangel 10">
            <a:extLst>
              <a:ext uri="{FF2B5EF4-FFF2-40B4-BE49-F238E27FC236}">
                <a16:creationId xmlns:a16="http://schemas.microsoft.com/office/drawing/2014/main" id="{91E58B88-F3E8-4B7A-831E-CE7802CCD3C6}"/>
              </a:ext>
            </a:extLst>
          </p:cNvPr>
          <p:cNvSpPr/>
          <p:nvPr/>
        </p:nvSpPr>
        <p:spPr>
          <a:xfrm>
            <a:off x="5742432" y="288484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t>Betaling mottas inn bank fra kunde</a:t>
            </a:r>
          </a:p>
        </p:txBody>
      </p:sp>
      <p:sp>
        <p:nvSpPr>
          <p:cNvPr id="14" name="TekstSylinder 13">
            <a:extLst>
              <a:ext uri="{FF2B5EF4-FFF2-40B4-BE49-F238E27FC236}">
                <a16:creationId xmlns:a16="http://schemas.microsoft.com/office/drawing/2014/main" id="{BA9D1ACD-3EDC-472C-9EE8-76398804AC53}"/>
              </a:ext>
            </a:extLst>
          </p:cNvPr>
          <p:cNvSpPr txBox="1"/>
          <p:nvPr/>
        </p:nvSpPr>
        <p:spPr>
          <a:xfrm>
            <a:off x="6840178" y="3213368"/>
            <a:ext cx="1146673" cy="553998"/>
          </a:xfrm>
          <a:prstGeom prst="rect">
            <a:avLst/>
          </a:prstGeom>
          <a:noFill/>
        </p:spPr>
        <p:txBody>
          <a:bodyPr wrap="square" rtlCol="0">
            <a:spAutoFit/>
          </a:bodyPr>
          <a:lstStyle/>
          <a:p>
            <a:r>
              <a:rPr lang="nb-NO" sz="1000" b="1" dirty="0"/>
              <a:t>Bokføres:</a:t>
            </a:r>
          </a:p>
          <a:p>
            <a:r>
              <a:rPr lang="nb-NO" sz="1000" b="1" dirty="0"/>
              <a:t>Debet bank.</a:t>
            </a:r>
          </a:p>
          <a:p>
            <a:r>
              <a:rPr lang="nb-NO" sz="1000" b="1" dirty="0"/>
              <a:t>Kredit kunde</a:t>
            </a:r>
          </a:p>
        </p:txBody>
      </p:sp>
      <p:sp>
        <p:nvSpPr>
          <p:cNvPr id="15" name="Dobbel bølge 14">
            <a:extLst>
              <a:ext uri="{FF2B5EF4-FFF2-40B4-BE49-F238E27FC236}">
                <a16:creationId xmlns:a16="http://schemas.microsoft.com/office/drawing/2014/main" id="{29D5EFFD-66C3-40C0-96D8-527B54CC2BC1}"/>
              </a:ext>
            </a:extLst>
          </p:cNvPr>
          <p:cNvSpPr/>
          <p:nvPr/>
        </p:nvSpPr>
        <p:spPr>
          <a:xfrm>
            <a:off x="1524000" y="4383956"/>
            <a:ext cx="914400" cy="914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err="1"/>
              <a:t>Mva</a:t>
            </a:r>
            <a:r>
              <a:rPr lang="nb-NO" sz="1000" dirty="0"/>
              <a:t>-refusjon</a:t>
            </a:r>
          </a:p>
        </p:txBody>
      </p:sp>
      <p:sp>
        <p:nvSpPr>
          <p:cNvPr id="16" name="Pil: vinkeltegn 15">
            <a:extLst>
              <a:ext uri="{FF2B5EF4-FFF2-40B4-BE49-F238E27FC236}">
                <a16:creationId xmlns:a16="http://schemas.microsoft.com/office/drawing/2014/main" id="{0FD9FB6C-1FB0-4E2C-BA76-BDEE7ACA9310}"/>
              </a:ext>
            </a:extLst>
          </p:cNvPr>
          <p:cNvSpPr/>
          <p:nvPr/>
        </p:nvSpPr>
        <p:spPr>
          <a:xfrm>
            <a:off x="2547892" y="4578774"/>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7" name="Rektangel 16">
            <a:extLst>
              <a:ext uri="{FF2B5EF4-FFF2-40B4-BE49-F238E27FC236}">
                <a16:creationId xmlns:a16="http://schemas.microsoft.com/office/drawing/2014/main" id="{DB33982F-D5F9-4613-83B2-93FEBADB50B2}"/>
              </a:ext>
            </a:extLst>
          </p:cNvPr>
          <p:cNvSpPr/>
          <p:nvPr/>
        </p:nvSpPr>
        <p:spPr>
          <a:xfrm>
            <a:off x="3157415" y="438395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t>Bankbilag. Innbetaling mottas i bank.</a:t>
            </a:r>
          </a:p>
        </p:txBody>
      </p:sp>
      <p:sp>
        <p:nvSpPr>
          <p:cNvPr id="37" name="TekstSylinder 36">
            <a:extLst>
              <a:ext uri="{FF2B5EF4-FFF2-40B4-BE49-F238E27FC236}">
                <a16:creationId xmlns:a16="http://schemas.microsoft.com/office/drawing/2014/main" id="{A1B3D31F-D4F8-4C0C-92A0-92B4965C6055}"/>
              </a:ext>
            </a:extLst>
          </p:cNvPr>
          <p:cNvSpPr txBox="1"/>
          <p:nvPr/>
        </p:nvSpPr>
        <p:spPr>
          <a:xfrm>
            <a:off x="4432808" y="4363890"/>
            <a:ext cx="914400" cy="1169551"/>
          </a:xfrm>
          <a:prstGeom prst="rect">
            <a:avLst/>
          </a:prstGeom>
          <a:noFill/>
        </p:spPr>
        <p:txBody>
          <a:bodyPr wrap="square" rtlCol="0">
            <a:spAutoFit/>
          </a:bodyPr>
          <a:lstStyle/>
          <a:p>
            <a:r>
              <a:rPr lang="nb-NO" sz="1000" b="1" dirty="0"/>
              <a:t>Bokføres:</a:t>
            </a:r>
          </a:p>
          <a:p>
            <a:r>
              <a:rPr lang="nb-NO" sz="1000" b="1" dirty="0"/>
              <a:t>Debet bank.</a:t>
            </a:r>
          </a:p>
          <a:p>
            <a:r>
              <a:rPr lang="nb-NO" sz="1000" b="1" dirty="0"/>
              <a:t>Kredit inntekter</a:t>
            </a:r>
          </a:p>
          <a:p>
            <a:r>
              <a:rPr lang="nb-NO" sz="1000" b="1" dirty="0" err="1"/>
              <a:t>Mva</a:t>
            </a:r>
            <a:r>
              <a:rPr lang="nb-NO" sz="1000" b="1" dirty="0"/>
              <a:t>-refusjon.</a:t>
            </a:r>
          </a:p>
        </p:txBody>
      </p:sp>
      <p:cxnSp>
        <p:nvCxnSpPr>
          <p:cNvPr id="18" name="Rett linje 17">
            <a:extLst>
              <a:ext uri="{FF2B5EF4-FFF2-40B4-BE49-F238E27FC236}">
                <a16:creationId xmlns:a16="http://schemas.microsoft.com/office/drawing/2014/main" id="{47B38A07-FCCA-4ABA-AC2C-21D71D90038C}"/>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19" name="Tittel 8">
            <a:extLst>
              <a:ext uri="{FF2B5EF4-FFF2-40B4-BE49-F238E27FC236}">
                <a16:creationId xmlns:a16="http://schemas.microsoft.com/office/drawing/2014/main" id="{3C09A9F0-F0D0-44A2-A785-CEED70D117FD}"/>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20" name="Plassholder for innhold 11" descr="Et bilde som inneholder rom, tegning&#10;&#10;Automatisk generert beskrivelse">
            <a:extLst>
              <a:ext uri="{FF2B5EF4-FFF2-40B4-BE49-F238E27FC236}">
                <a16:creationId xmlns:a16="http://schemas.microsoft.com/office/drawing/2014/main" id="{778151D0-641B-4705-9875-A2AF80879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4234836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4697F0-AC24-4A53-9E2E-EC60FE8C958A}"/>
              </a:ext>
            </a:extLst>
          </p:cNvPr>
          <p:cNvSpPr>
            <a:spLocks noGrp="1"/>
          </p:cNvSpPr>
          <p:nvPr>
            <p:ph type="title"/>
          </p:nvPr>
        </p:nvSpPr>
        <p:spPr/>
        <p:txBody>
          <a:bodyPr/>
          <a:lstStyle/>
          <a:p>
            <a:r>
              <a:rPr lang="nb-NO" dirty="0"/>
              <a:t>Debet og kredit, noen oppgaver</a:t>
            </a:r>
          </a:p>
        </p:txBody>
      </p:sp>
      <p:sp>
        <p:nvSpPr>
          <p:cNvPr id="3" name="Plassholder for innhold 2">
            <a:extLst>
              <a:ext uri="{FF2B5EF4-FFF2-40B4-BE49-F238E27FC236}">
                <a16:creationId xmlns:a16="http://schemas.microsoft.com/office/drawing/2014/main" id="{B5FFD296-1EAF-45AD-A4F0-DACAD57952B7}"/>
              </a:ext>
            </a:extLst>
          </p:cNvPr>
          <p:cNvSpPr>
            <a:spLocks noGrp="1"/>
          </p:cNvSpPr>
          <p:nvPr>
            <p:ph idx="1"/>
          </p:nvPr>
        </p:nvSpPr>
        <p:spPr/>
        <p:txBody>
          <a:bodyPr>
            <a:normAutofit/>
          </a:bodyPr>
          <a:lstStyle/>
          <a:p>
            <a:r>
              <a:rPr lang="nb-NO" sz="1400" dirty="0"/>
              <a:t>Du har mottatt kr. 50.000,- inn på bank i kontingentrefusjon for 2. kvartal. Hvordan bokfører du dette i regnskapet?</a:t>
            </a:r>
          </a:p>
          <a:p>
            <a:r>
              <a:rPr lang="nb-NO" sz="1400" dirty="0"/>
              <a:t>Sommerfest er avholdt og du mottar kvittering fra Generalsekretær som har betalt med bankkort på restauranten. Hvordan bokfører du dette i regnskapet?</a:t>
            </a:r>
          </a:p>
          <a:p>
            <a:r>
              <a:rPr lang="nb-NO" sz="1400" dirty="0"/>
              <a:t>Du har holdt et foredrag og lager en utgående faktura til oppdragsgiver. Hvordan fører du denne i regnskapet? Og hvordan fører du innbetalingen fra oppdragsgiver når du mottar denne?</a:t>
            </a:r>
          </a:p>
          <a:p>
            <a:r>
              <a:rPr lang="nb-NO" sz="1400" dirty="0"/>
              <a:t>Et rengjøringsfirma er engasjert for å ta seg av renholdet i kontoret dere leier. Når den inngående fakturaen fra firmaet mottas, hvordan bokfører du denne i regnskapet? Og hvordan bokfører du utbetalingen når du har betalt fakturaen?</a:t>
            </a:r>
          </a:p>
          <a:p>
            <a:r>
              <a:rPr lang="nb-NO" sz="1400" dirty="0"/>
              <a:t>Du mottar innbetaling på bank for Grasrotandel fra Norsk Tipping. Hvordan bokfører du dette i regnskapet?</a:t>
            </a:r>
          </a:p>
          <a:p>
            <a:r>
              <a:rPr lang="nb-NO" sz="1400" dirty="0"/>
              <a:t>Du kjøper inn nye pc-er til de ansatte på til sammen kr. 45.000,- Hvordan bokfører du den inngående fakturaen på kjøpet når den mottas? </a:t>
            </a:r>
          </a:p>
        </p:txBody>
      </p:sp>
      <p:cxnSp>
        <p:nvCxnSpPr>
          <p:cNvPr id="4" name="Rett linje 3">
            <a:extLst>
              <a:ext uri="{FF2B5EF4-FFF2-40B4-BE49-F238E27FC236}">
                <a16:creationId xmlns:a16="http://schemas.microsoft.com/office/drawing/2014/main" id="{9C9A8E65-9F7B-442D-BC98-3092EA2B2B1A}"/>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7570DE91-C1A2-48C1-B6E7-6DF113D66CE0}"/>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0A339E0E-0F5C-462C-A3D8-9B3349029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405287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DEB3F4-95E9-46A5-BA59-53D8A1830D54}"/>
              </a:ext>
            </a:extLst>
          </p:cNvPr>
          <p:cNvSpPr>
            <a:spLocks noGrp="1"/>
          </p:cNvSpPr>
          <p:nvPr>
            <p:ph type="title"/>
          </p:nvPr>
        </p:nvSpPr>
        <p:spPr/>
        <p:txBody>
          <a:bodyPr/>
          <a:lstStyle/>
          <a:p>
            <a:r>
              <a:rPr lang="nb-NO" dirty="0"/>
              <a:t>Periodisering av inntekter </a:t>
            </a:r>
          </a:p>
        </p:txBody>
      </p:sp>
      <p:sp>
        <p:nvSpPr>
          <p:cNvPr id="3" name="Plassholder for innhold 2">
            <a:extLst>
              <a:ext uri="{FF2B5EF4-FFF2-40B4-BE49-F238E27FC236}">
                <a16:creationId xmlns:a16="http://schemas.microsoft.com/office/drawing/2014/main" id="{999F9DEE-1F2E-4210-90A7-38F559180FAE}"/>
              </a:ext>
            </a:extLst>
          </p:cNvPr>
          <p:cNvSpPr>
            <a:spLocks noGrp="1"/>
          </p:cNvSpPr>
          <p:nvPr>
            <p:ph idx="1"/>
          </p:nvPr>
        </p:nvSpPr>
        <p:spPr/>
        <p:txBody>
          <a:bodyPr>
            <a:normAutofit/>
          </a:bodyPr>
          <a:lstStyle/>
          <a:p>
            <a:pPr marL="0" indent="0">
              <a:buNone/>
            </a:pPr>
            <a:r>
              <a:rPr lang="nb-NO" sz="2000" b="1" dirty="0"/>
              <a:t>Kontingentrefusjon for 4. kvartal i et regnskapsår.</a:t>
            </a:r>
            <a:endParaRPr lang="nb-NO" sz="1600" b="1" dirty="0"/>
          </a:p>
          <a:p>
            <a:pPr marL="0" indent="0">
              <a:buNone/>
            </a:pPr>
            <a:r>
              <a:rPr lang="nb-NO" sz="1600" dirty="0"/>
              <a:t>Det mottas en oppstilling som viser kontingentrefusjon i inneværende regnskapsår men som ikke mottas på bank før året etter i januar. Denne skal da periodiseres slik at den kommer med på innværende regnskapsår som inntekten relaterer seg til:</a:t>
            </a:r>
          </a:p>
          <a:p>
            <a:pPr marL="0" indent="0">
              <a:buNone/>
            </a:pPr>
            <a:r>
              <a:rPr lang="nb-NO" sz="1600" dirty="0"/>
              <a:t>Debet fordring i balansen og kredit inntekt kontingentrefusjon. Når pengene mottas inn bank i januar bokføres de debet bank og kredit fordringen som da er oppgjort og går i 0,- Og inntekten har kommet med på det året det tilhører.</a:t>
            </a:r>
          </a:p>
          <a:p>
            <a:pPr marL="0" indent="0">
              <a:buNone/>
            </a:pPr>
            <a:r>
              <a:rPr lang="nb-NO" sz="1600" dirty="0"/>
              <a:t>Det samme prinsippet brukes for øvrige inntekter som gjelder inneværende regnskapsår men som mottas på bank i januar året etterpå, f.eks. driftstilskudd og momsrefusjon.</a:t>
            </a:r>
          </a:p>
        </p:txBody>
      </p:sp>
      <p:cxnSp>
        <p:nvCxnSpPr>
          <p:cNvPr id="4" name="Rett linje 3">
            <a:extLst>
              <a:ext uri="{FF2B5EF4-FFF2-40B4-BE49-F238E27FC236}">
                <a16:creationId xmlns:a16="http://schemas.microsoft.com/office/drawing/2014/main" id="{A8E9F9A7-C154-4D28-BD84-69BD33F1C089}"/>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F9420636-2B73-4EA5-8E02-002F1876701B}"/>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55D9C82D-8F18-4390-95FB-914B741CE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78206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C9B5D6BE-38B6-45AF-8A02-4FB10383A099}"/>
              </a:ext>
            </a:extLst>
          </p:cNvPr>
          <p:cNvSpPr>
            <a:spLocks noGrp="1"/>
          </p:cNvSpPr>
          <p:nvPr>
            <p:ph type="title"/>
          </p:nvPr>
        </p:nvSpPr>
        <p:spPr>
          <a:xfrm>
            <a:off x="841246" y="978619"/>
            <a:ext cx="5991244" cy="1106424"/>
          </a:xfrm>
        </p:spPr>
        <p:txBody>
          <a:bodyPr>
            <a:normAutofit/>
          </a:bodyPr>
          <a:lstStyle/>
          <a:p>
            <a:r>
              <a:rPr lang="nb-NO" sz="3200" dirty="0"/>
              <a:t>Målsettingen med kurset</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lassholder for innhold 2">
            <a:extLst>
              <a:ext uri="{FF2B5EF4-FFF2-40B4-BE49-F238E27FC236}">
                <a16:creationId xmlns:a16="http://schemas.microsoft.com/office/drawing/2014/main" id="{94D22C98-FA53-4193-95FE-332BA69663A3}"/>
              </a:ext>
            </a:extLst>
          </p:cNvPr>
          <p:cNvSpPr>
            <a:spLocks noGrp="1"/>
          </p:cNvSpPr>
          <p:nvPr>
            <p:ph idx="1"/>
          </p:nvPr>
        </p:nvSpPr>
        <p:spPr>
          <a:xfrm>
            <a:off x="902606" y="2313221"/>
            <a:ext cx="5993892" cy="3458362"/>
          </a:xfrm>
        </p:spPr>
        <p:txBody>
          <a:bodyPr>
            <a:normAutofit/>
          </a:bodyPr>
          <a:lstStyle/>
          <a:p>
            <a:r>
              <a:rPr lang="nb-NO" sz="1800" dirty="0"/>
              <a:t>Få en innføring i grunnleggende regnskap og bokføring.</a:t>
            </a:r>
          </a:p>
          <a:p>
            <a:r>
              <a:rPr lang="nb-NO" sz="1800" dirty="0"/>
              <a:t>Lære å se helheten i regnskapet. Få en oversikt.</a:t>
            </a:r>
          </a:p>
          <a:p>
            <a:r>
              <a:rPr lang="nb-NO" sz="1800" dirty="0"/>
              <a:t>Lære hvordan et regnskap er bygd opp og forstå sammenhengen mellom de ulike delene av regnskapet.</a:t>
            </a:r>
          </a:p>
          <a:p>
            <a:r>
              <a:rPr lang="nb-NO" sz="1800" dirty="0"/>
              <a:t>Kjenne til hovedprinsippene for regnskapsføring.</a:t>
            </a:r>
          </a:p>
        </p:txBody>
      </p:sp>
      <mc:AlternateContent xmlns:mc="http://schemas.openxmlformats.org/markup-compatibility/2006">
        <mc:Choice xmlns:am3d="http://schemas.microsoft.com/office/drawing/2017/model3d" Requires="am3d">
          <p:graphicFrame>
            <p:nvGraphicFramePr>
              <p:cNvPr id="4" name="3D-modell 3" descr="Checkmark">
                <a:extLst>
                  <a:ext uri="{FF2B5EF4-FFF2-40B4-BE49-F238E27FC236}">
                    <a16:creationId xmlns:a16="http://schemas.microsoft.com/office/drawing/2014/main" id="{A3C3C1C5-E335-4311-8C5F-E7A5590B9D88}"/>
                  </a:ext>
                </a:extLst>
              </p:cNvPr>
              <p:cNvGraphicFramePr>
                <a:graphicFrameLocks noChangeAspect="1"/>
              </p:cNvGraphicFramePr>
              <p:nvPr>
                <p:extLst>
                  <p:ext uri="{D42A27DB-BD31-4B8C-83A1-F6EECF244321}">
                    <p14:modId xmlns:p14="http://schemas.microsoft.com/office/powerpoint/2010/main" val="1766917127"/>
                  </p:ext>
                </p:extLst>
              </p:nvPr>
            </p:nvGraphicFramePr>
            <p:xfrm>
              <a:off x="8129220" y="1307512"/>
              <a:ext cx="3399761" cy="4008082"/>
            </p:xfrm>
            <a:graphic>
              <a:graphicData uri="http://schemas.microsoft.com/office/drawing/2017/model3d">
                <am3d:model3d r:embed="rId2">
                  <am3d:spPr>
                    <a:xfrm>
                      <a:off x="0" y="0"/>
                      <a:ext cx="3399761" cy="4008082"/>
                    </a:xfrm>
                    <a:prstGeom prst="rect">
                      <a:avLst/>
                    </a:prstGeom>
                  </am3d:spPr>
                  <am3d:camera>
                    <am3d:pos x="0" y="0" z="64721046"/>
                    <am3d:up dx="0" dy="36000000" dz="0"/>
                    <am3d:lookAt x="0" y="0" z="0"/>
                    <am3d:perspective fov="2700000"/>
                  </am3d:camera>
                  <am3d:trans>
                    <am3d:meterPerModelUnit n="124794" d="1000000"/>
                    <am3d:preTrans dx="-3284626" dy="-18000000" dz="1468428"/>
                    <am3d:scale>
                      <am3d:sx n="1000000" d="1000000"/>
                      <am3d:sy n="1000000" d="1000000"/>
                      <am3d:sz n="1000000" d="1000000"/>
                    </am3d:scale>
                    <am3d:rot/>
                    <am3d:postTrans dx="0" dy="0" dz="0"/>
                  </am3d:trans>
                  <am3d:raster rName="Office3DRenderer" rVer="16.0.8326">
                    <am3d:blip r:embed="rId3"/>
                  </am3d:raster>
                  <am3d:objViewport viewportSz="54186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modell 3" descr="Checkmark">
                <a:extLst>
                  <a:ext uri="{FF2B5EF4-FFF2-40B4-BE49-F238E27FC236}">
                    <a16:creationId xmlns:a16="http://schemas.microsoft.com/office/drawing/2014/main" id="{A3C3C1C5-E335-4311-8C5F-E7A5590B9D88}"/>
                  </a:ext>
                </a:extLst>
              </p:cNvPr>
              <p:cNvPicPr>
                <a:picLocks noGrp="1" noRot="1" noChangeAspect="1" noMove="1" noResize="1" noEditPoints="1" noAdjustHandles="1" noChangeArrowheads="1" noChangeShapeType="1" noCrop="1"/>
              </p:cNvPicPr>
              <p:nvPr/>
            </p:nvPicPr>
            <p:blipFill>
              <a:blip r:embed="rId3"/>
              <a:stretch>
                <a:fillRect/>
              </a:stretch>
            </p:blipFill>
            <p:spPr>
              <a:xfrm>
                <a:off x="8129220" y="1307512"/>
                <a:ext cx="3399761" cy="4008082"/>
              </a:xfrm>
              <a:prstGeom prst="rect">
                <a:avLst/>
              </a:prstGeom>
            </p:spPr>
          </p:pic>
        </mc:Fallback>
      </mc:AlternateContent>
      <p:cxnSp>
        <p:nvCxnSpPr>
          <p:cNvPr id="11" name="Rett linje 10">
            <a:extLst>
              <a:ext uri="{FF2B5EF4-FFF2-40B4-BE49-F238E27FC236}">
                <a16:creationId xmlns:a16="http://schemas.microsoft.com/office/drawing/2014/main" id="{826CB57F-7B46-4663-ABF4-9E60AC2B5DE1}"/>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13" name="Tittel 8">
            <a:extLst>
              <a:ext uri="{FF2B5EF4-FFF2-40B4-BE49-F238E27FC236}">
                <a16:creationId xmlns:a16="http://schemas.microsoft.com/office/drawing/2014/main" id="{65FF461F-D888-47D0-B960-9AC6E60628C4}"/>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15" name="Plassholder for innhold 11" descr="Et bilde som inneholder rom, tegning&#10;&#10;Automatisk generert beskrivelse">
            <a:extLst>
              <a:ext uri="{FF2B5EF4-FFF2-40B4-BE49-F238E27FC236}">
                <a16:creationId xmlns:a16="http://schemas.microsoft.com/office/drawing/2014/main" id="{66B54A70-E447-4612-8300-DFA26DE11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329536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F11260-7D0F-47D2-842B-A559CF49F52C}"/>
              </a:ext>
            </a:extLst>
          </p:cNvPr>
          <p:cNvSpPr>
            <a:spLocks noGrp="1"/>
          </p:cNvSpPr>
          <p:nvPr>
            <p:ph type="title"/>
          </p:nvPr>
        </p:nvSpPr>
        <p:spPr/>
        <p:txBody>
          <a:bodyPr/>
          <a:lstStyle/>
          <a:p>
            <a:r>
              <a:rPr lang="nb-NO" dirty="0"/>
              <a:t>Periodisering av kostnader</a:t>
            </a:r>
          </a:p>
        </p:txBody>
      </p:sp>
      <p:sp>
        <p:nvSpPr>
          <p:cNvPr id="3" name="Plassholder for innhold 2">
            <a:extLst>
              <a:ext uri="{FF2B5EF4-FFF2-40B4-BE49-F238E27FC236}">
                <a16:creationId xmlns:a16="http://schemas.microsoft.com/office/drawing/2014/main" id="{D129BBCA-4E1D-4A8A-8570-99E18EBEFCEB}"/>
              </a:ext>
            </a:extLst>
          </p:cNvPr>
          <p:cNvSpPr>
            <a:spLocks noGrp="1"/>
          </p:cNvSpPr>
          <p:nvPr>
            <p:ph idx="1"/>
          </p:nvPr>
        </p:nvSpPr>
        <p:spPr/>
        <p:txBody>
          <a:bodyPr>
            <a:normAutofit/>
          </a:bodyPr>
          <a:lstStyle/>
          <a:p>
            <a:r>
              <a:rPr lang="nb-NO" sz="1600" dirty="0"/>
              <a:t>Hvis man har hatt kostnader i inneværende regnskapsår men som man mottar faktura på først i januar året etterpå så gjelder det samme prinsippet for periodisering som for inntekter.</a:t>
            </a:r>
          </a:p>
          <a:p>
            <a:r>
              <a:rPr lang="nb-NO" sz="1600" dirty="0"/>
              <a:t>Eksempel: man har hatt et arrangement i desember som man mottar faktura på i januar. Da skal denne kostnaden tas i inneværende regnskapsår ved at man lager en avsetning for den. La oss si at man har et julearrangement i desember som koster kr. 10.000,- Faktura mottas den 5. januar. Da skal denne settes av i regnskapet debet kostnad arrangement i resultatet og kredit kortsiktig gjeld i balansen. Da kommer kostnaden med i det året det vedrører.</a:t>
            </a:r>
          </a:p>
          <a:p>
            <a:r>
              <a:rPr lang="nb-NO" sz="1600" dirty="0"/>
              <a:t>Så mottas fakturaen fra f.eks. Catering AS i januar. Den bokføres da debet kortsiktig gjeld (som da går i 0) og kredit leverandørgjeld til Catering AS. Når fakturaen da betales fra bank f.eks. den 20. januar bokføres det debet leverandørgjeld (som da går i 0) og kredit bank.</a:t>
            </a:r>
          </a:p>
        </p:txBody>
      </p:sp>
      <p:cxnSp>
        <p:nvCxnSpPr>
          <p:cNvPr id="4" name="Rett linje 3">
            <a:extLst>
              <a:ext uri="{FF2B5EF4-FFF2-40B4-BE49-F238E27FC236}">
                <a16:creationId xmlns:a16="http://schemas.microsoft.com/office/drawing/2014/main" id="{108A2257-5D96-4560-9B48-23ABCACA7CFF}"/>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B6F9E240-0193-4316-ADC5-1A49F3CCC865}"/>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5980C1E1-01A9-4713-AFFA-1A12E84F1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190753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58C0B0-FDC1-4248-87E0-72F3F1294DA5}"/>
              </a:ext>
            </a:extLst>
          </p:cNvPr>
          <p:cNvSpPr>
            <a:spLocks noGrp="1"/>
          </p:cNvSpPr>
          <p:nvPr>
            <p:ph type="title"/>
          </p:nvPr>
        </p:nvSpPr>
        <p:spPr/>
        <p:txBody>
          <a:bodyPr/>
          <a:lstStyle/>
          <a:p>
            <a:r>
              <a:rPr lang="nb-NO" dirty="0"/>
              <a:t>Oppbevaring av </a:t>
            </a:r>
            <a:r>
              <a:rPr lang="nb-NO" dirty="0" err="1"/>
              <a:t>bilag,Bfl</a:t>
            </a:r>
            <a:r>
              <a:rPr lang="nb-NO" dirty="0"/>
              <a:t>. § 13</a:t>
            </a:r>
          </a:p>
        </p:txBody>
      </p:sp>
      <p:sp>
        <p:nvSpPr>
          <p:cNvPr id="3" name="Plassholder for innhold 2">
            <a:extLst>
              <a:ext uri="{FF2B5EF4-FFF2-40B4-BE49-F238E27FC236}">
                <a16:creationId xmlns:a16="http://schemas.microsoft.com/office/drawing/2014/main" id="{61579B6B-BCD7-4492-BCD7-25D3D9DFAA0E}"/>
              </a:ext>
            </a:extLst>
          </p:cNvPr>
          <p:cNvSpPr>
            <a:spLocks noGrp="1"/>
          </p:cNvSpPr>
          <p:nvPr>
            <p:ph idx="1"/>
          </p:nvPr>
        </p:nvSpPr>
        <p:spPr/>
        <p:txBody>
          <a:bodyPr>
            <a:normAutofit/>
          </a:bodyPr>
          <a:lstStyle/>
          <a:p>
            <a:r>
              <a:rPr lang="nb-NO" sz="1400" dirty="0"/>
              <a:t>PRIMÆRDOKUMENTASJON SOM MÅ OPPBEVARES I 5 ÅR:</a:t>
            </a:r>
          </a:p>
          <a:p>
            <a:r>
              <a:rPr lang="nb-NO" sz="1400" dirty="0"/>
              <a:t>Årsregnskap, årsberetning og revisjonsberetning.</a:t>
            </a:r>
          </a:p>
          <a:p>
            <a:r>
              <a:rPr lang="nb-NO" sz="1400" dirty="0"/>
              <a:t>Dokumentasjon av bokførte opplysninger (selve regnskapet) og alle bilag.</a:t>
            </a:r>
          </a:p>
          <a:p>
            <a:r>
              <a:rPr lang="nb-NO" sz="1400" dirty="0"/>
              <a:t>Eventuelle nummererte brev fra revisor.</a:t>
            </a:r>
          </a:p>
          <a:p>
            <a:r>
              <a:rPr lang="nb-NO" sz="1400" dirty="0"/>
              <a:t>SEKUNDÆRDOKUMENTASJON SOM MÅ OPPBEVARES I 3,5 ÅR:</a:t>
            </a:r>
          </a:p>
          <a:p>
            <a:r>
              <a:rPr lang="nb-NO" sz="1400" dirty="0"/>
              <a:t>Avtaler som gjelder virksomheten, f.eks. husleieavtaler. Men oppbevares så lenge leieforholdet varer.</a:t>
            </a:r>
          </a:p>
          <a:p>
            <a:r>
              <a:rPr lang="nb-NO" sz="1400" dirty="0"/>
              <a:t>Korrespondanse som gir vesentlig tilleggsinformasjon. F.eks. at man har gjort endringer i en avtale.</a:t>
            </a:r>
          </a:p>
          <a:p>
            <a:r>
              <a:rPr lang="nb-NO" sz="1400" dirty="0"/>
              <a:t>OPPBEVARING:</a:t>
            </a:r>
          </a:p>
          <a:p>
            <a:r>
              <a:rPr lang="nb-NO" sz="1400" dirty="0"/>
              <a:t>Skal oppbevares ordnet og betryggende sikret mot ødeleggelse, tap og endringer. Skal være tilgjengelig i lesbar form. Godt nok å lagre elektronisk.</a:t>
            </a:r>
          </a:p>
        </p:txBody>
      </p:sp>
      <p:cxnSp>
        <p:nvCxnSpPr>
          <p:cNvPr id="4" name="Rett linje 3">
            <a:extLst>
              <a:ext uri="{FF2B5EF4-FFF2-40B4-BE49-F238E27FC236}">
                <a16:creationId xmlns:a16="http://schemas.microsoft.com/office/drawing/2014/main" id="{F93E34EB-20DC-4290-BACA-9200DE1E8800}"/>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3ECF9C2E-563A-4B24-BFA2-B789CEE499D5}"/>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FF153E67-7062-4150-A21F-357BFAC28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2613086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86717A-7B6D-4BCA-A30B-9A699C4568AB}"/>
              </a:ext>
            </a:extLst>
          </p:cNvPr>
          <p:cNvSpPr>
            <a:spLocks noGrp="1"/>
          </p:cNvSpPr>
          <p:nvPr>
            <p:ph type="title"/>
          </p:nvPr>
        </p:nvSpPr>
        <p:spPr/>
        <p:txBody>
          <a:bodyPr/>
          <a:lstStyle/>
          <a:p>
            <a:r>
              <a:rPr lang="nb-NO" dirty="0"/>
              <a:t>Budsjett</a:t>
            </a:r>
          </a:p>
        </p:txBody>
      </p:sp>
      <p:sp>
        <p:nvSpPr>
          <p:cNvPr id="3" name="Plassholder for innhold 2">
            <a:extLst>
              <a:ext uri="{FF2B5EF4-FFF2-40B4-BE49-F238E27FC236}">
                <a16:creationId xmlns:a16="http://schemas.microsoft.com/office/drawing/2014/main" id="{EC68124A-F58A-4F73-90A2-157FBE573E31}"/>
              </a:ext>
            </a:extLst>
          </p:cNvPr>
          <p:cNvSpPr>
            <a:spLocks noGrp="1"/>
          </p:cNvSpPr>
          <p:nvPr>
            <p:ph idx="1"/>
          </p:nvPr>
        </p:nvSpPr>
        <p:spPr/>
        <p:txBody>
          <a:bodyPr>
            <a:normAutofit/>
          </a:bodyPr>
          <a:lstStyle/>
          <a:p>
            <a:pPr marL="0" indent="0">
              <a:buNone/>
            </a:pPr>
            <a:r>
              <a:rPr lang="nb-NO" sz="1400" dirty="0"/>
              <a:t>Et budsjett er en oppstilling over hvordan driften av organisasjonen er planlagt finansiert (inntekter) for å dekke de ulike kostnadene til f.eks. lønn, telefon, husleie, organisasjonskurs, landsmøte, medlemsblad og lignende.</a:t>
            </a:r>
          </a:p>
          <a:p>
            <a:pPr marL="0" indent="0">
              <a:buNone/>
            </a:pPr>
            <a:r>
              <a:rPr lang="nb-NO" sz="1400" dirty="0"/>
              <a:t>Budsjettet skal gjelde for hele året men kan også deles opp (periodiseres) for mindre deler av året, f.eks. månedsvis, kvartalsvis etc.</a:t>
            </a:r>
          </a:p>
          <a:p>
            <a:pPr marL="0" indent="0">
              <a:buNone/>
            </a:pPr>
            <a:r>
              <a:rPr lang="nb-NO" sz="1400" dirty="0"/>
              <a:t>En kan også si at budsjettet er en tallmessig oppstilling av de aktivitetene som skal gjennomføres framover.</a:t>
            </a:r>
          </a:p>
          <a:p>
            <a:pPr marL="0" indent="0">
              <a:buNone/>
            </a:pPr>
            <a:r>
              <a:rPr lang="nb-NO" sz="1400" dirty="0"/>
              <a:t>Budsjettet er et viktig styringsverktøy for å unngå at organisasjonen kommer i økonomiske vansker.</a:t>
            </a:r>
          </a:p>
          <a:p>
            <a:pPr marL="0" indent="0">
              <a:buNone/>
            </a:pPr>
            <a:r>
              <a:rPr lang="nb-NO" sz="1400" dirty="0"/>
              <a:t>En forutsetning for å kunne gjennomføre en god økonomistyring er da at regnskapet er tilstrekkelig a jour slik at det jevnlig kan sammenstilles med budsjettet.</a:t>
            </a:r>
          </a:p>
        </p:txBody>
      </p:sp>
      <p:cxnSp>
        <p:nvCxnSpPr>
          <p:cNvPr id="4" name="Rett linje 3">
            <a:extLst>
              <a:ext uri="{FF2B5EF4-FFF2-40B4-BE49-F238E27FC236}">
                <a16:creationId xmlns:a16="http://schemas.microsoft.com/office/drawing/2014/main" id="{65D34B5E-F0D4-4D96-8578-083704A023AB}"/>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6D7AF2F2-791F-4368-B0B1-6C4FE08D601D}"/>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B981DDA6-CE30-47E6-A126-6F15F5F42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4266229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2AB59C-E2B9-49D2-9061-D30FAB78DA39}"/>
              </a:ext>
            </a:extLst>
          </p:cNvPr>
          <p:cNvSpPr>
            <a:spLocks noGrp="1"/>
          </p:cNvSpPr>
          <p:nvPr>
            <p:ph type="title"/>
          </p:nvPr>
        </p:nvSpPr>
        <p:spPr/>
        <p:txBody>
          <a:bodyPr/>
          <a:lstStyle/>
          <a:p>
            <a:r>
              <a:rPr lang="nb-NO" dirty="0"/>
              <a:t>Hva kjennetegner et godt budsjett?</a:t>
            </a:r>
          </a:p>
        </p:txBody>
      </p:sp>
      <p:sp>
        <p:nvSpPr>
          <p:cNvPr id="3" name="Plassholder for innhold 2">
            <a:extLst>
              <a:ext uri="{FF2B5EF4-FFF2-40B4-BE49-F238E27FC236}">
                <a16:creationId xmlns:a16="http://schemas.microsoft.com/office/drawing/2014/main" id="{EE90AED8-904F-4A38-852A-08C56D3BD15C}"/>
              </a:ext>
            </a:extLst>
          </p:cNvPr>
          <p:cNvSpPr>
            <a:spLocks noGrp="1"/>
          </p:cNvSpPr>
          <p:nvPr>
            <p:ph idx="1"/>
          </p:nvPr>
        </p:nvSpPr>
        <p:spPr/>
        <p:txBody>
          <a:bodyPr>
            <a:normAutofit/>
          </a:bodyPr>
          <a:lstStyle/>
          <a:p>
            <a:pPr marL="0" indent="0">
              <a:buNone/>
            </a:pPr>
            <a:r>
              <a:rPr lang="nb-NO" sz="1400" dirty="0"/>
              <a:t>For det første er det viktig at det er en tydelig sammenheng mellom vedtatte planer for året og forventede inntekter og kostnader i budsjettet. </a:t>
            </a:r>
          </a:p>
          <a:p>
            <a:pPr marL="0" indent="0">
              <a:buNone/>
            </a:pPr>
            <a:r>
              <a:rPr lang="nb-NO" sz="1400" dirty="0"/>
              <a:t>Dersom det blir endringer i planene bør dette også gjenspeiles gjennom endringer i budsjettet.</a:t>
            </a:r>
          </a:p>
          <a:p>
            <a:pPr marL="0" indent="0">
              <a:buNone/>
            </a:pPr>
            <a:r>
              <a:rPr lang="nb-NO" sz="1400" dirty="0"/>
              <a:t>Budsjettet bør være på et detaljnivå som stemmer med den faktiske regnskapsføringen slik at det blir det styringsverktøyet som det er ment å skulle være. F.eks. så bør ikke budsjettet ha en post som heter diverse administrative kostnader hvis dette i realiteten er kostnader knyttet til husleie, regnskapsføring og telefon. Budsjettet må da også ha poster som heter det samme.</a:t>
            </a:r>
          </a:p>
          <a:p>
            <a:pPr marL="0" indent="0">
              <a:buNone/>
            </a:pPr>
            <a:r>
              <a:rPr lang="nb-NO" sz="1400" dirty="0"/>
              <a:t>Med andre ord så må budsjettet relatere seg til tilsvarende poster i regnskapet.</a:t>
            </a:r>
          </a:p>
          <a:p>
            <a:pPr marL="0" indent="0">
              <a:buNone/>
            </a:pPr>
            <a:r>
              <a:rPr lang="nb-NO" sz="1400" dirty="0"/>
              <a:t>Hvis forutsetningene for budsjettet endrer seg mye gjennom året, f.eks. at man får lavere driftstilskudd enn forutsatt, så må også budsjettet revideres i løpet av året. </a:t>
            </a:r>
          </a:p>
        </p:txBody>
      </p:sp>
      <p:cxnSp>
        <p:nvCxnSpPr>
          <p:cNvPr id="4" name="Rett linje 3">
            <a:extLst>
              <a:ext uri="{FF2B5EF4-FFF2-40B4-BE49-F238E27FC236}">
                <a16:creationId xmlns:a16="http://schemas.microsoft.com/office/drawing/2014/main" id="{154A47BF-2404-404A-AC93-69F3D56412CF}"/>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4EBB6473-B517-4F6E-AF4C-C1732C72CAE6}"/>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45E33EC5-E6CA-4A74-8321-B3C774B35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107505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241C5D-E9E4-42B5-BF8D-6825B8869F1A}"/>
              </a:ext>
            </a:extLst>
          </p:cNvPr>
          <p:cNvSpPr>
            <a:spLocks noGrp="1"/>
          </p:cNvSpPr>
          <p:nvPr>
            <p:ph type="title"/>
          </p:nvPr>
        </p:nvSpPr>
        <p:spPr/>
        <p:txBody>
          <a:bodyPr>
            <a:normAutofit/>
          </a:bodyPr>
          <a:lstStyle/>
          <a:p>
            <a:r>
              <a:rPr lang="nb-NO" sz="2000" dirty="0"/>
              <a:t>Årsregnskapet fra fylkesforeningene – krav til innhold og vedlegg</a:t>
            </a:r>
          </a:p>
        </p:txBody>
      </p:sp>
      <p:sp>
        <p:nvSpPr>
          <p:cNvPr id="3" name="Plassholder for innhold 2">
            <a:extLst>
              <a:ext uri="{FF2B5EF4-FFF2-40B4-BE49-F238E27FC236}">
                <a16:creationId xmlns:a16="http://schemas.microsoft.com/office/drawing/2014/main" id="{67B17D8B-A744-46D4-8057-23D05F339C67}"/>
              </a:ext>
            </a:extLst>
          </p:cNvPr>
          <p:cNvSpPr>
            <a:spLocks noGrp="1"/>
          </p:cNvSpPr>
          <p:nvPr>
            <p:ph idx="1"/>
          </p:nvPr>
        </p:nvSpPr>
        <p:spPr/>
        <p:txBody>
          <a:bodyPr>
            <a:normAutofit/>
          </a:bodyPr>
          <a:lstStyle/>
          <a:p>
            <a:pPr marL="0" indent="0">
              <a:buNone/>
            </a:pPr>
            <a:r>
              <a:rPr lang="nb-NO" sz="1600" dirty="0"/>
              <a:t>Etter at årsmøtet er avholdt skal følgende sendes til sekretariatet i Norsk Fosterhjemsforening:</a:t>
            </a:r>
          </a:p>
          <a:p>
            <a:pPr marL="0" indent="0">
              <a:buNone/>
            </a:pPr>
            <a:endParaRPr lang="nb-NO" sz="1600" dirty="0"/>
          </a:p>
          <a:p>
            <a:pPr>
              <a:buFontTx/>
              <a:buChar char="-"/>
            </a:pPr>
            <a:r>
              <a:rPr lang="nb-NO" sz="1600" dirty="0"/>
              <a:t>Årsregnskap som består av resultatregnskap og balanse pr. 31.12.</a:t>
            </a:r>
          </a:p>
          <a:p>
            <a:pPr>
              <a:buFontTx/>
              <a:buChar char="-"/>
            </a:pPr>
            <a:r>
              <a:rPr lang="nb-NO" sz="1600" dirty="0"/>
              <a:t>Årsberetning.</a:t>
            </a:r>
          </a:p>
          <a:p>
            <a:pPr>
              <a:buFontTx/>
              <a:buChar char="-"/>
            </a:pPr>
            <a:r>
              <a:rPr lang="nb-NO" sz="1600" dirty="0"/>
              <a:t>Revisjonsberetning.</a:t>
            </a:r>
          </a:p>
          <a:p>
            <a:pPr>
              <a:buFontTx/>
              <a:buChar char="-"/>
            </a:pPr>
            <a:r>
              <a:rPr lang="nb-NO" sz="1600" dirty="0" err="1"/>
              <a:t>Årsoppgave</a:t>
            </a:r>
            <a:r>
              <a:rPr lang="nb-NO" sz="1600" dirty="0"/>
              <a:t> bank pr. 31.12.</a:t>
            </a:r>
          </a:p>
          <a:p>
            <a:pPr>
              <a:buFontTx/>
              <a:buChar char="-"/>
            </a:pPr>
            <a:r>
              <a:rPr lang="nb-NO" sz="1600" dirty="0"/>
              <a:t>Budsjett for neste år.</a:t>
            </a:r>
          </a:p>
          <a:p>
            <a:pPr>
              <a:buFontTx/>
              <a:buChar char="-"/>
            </a:pPr>
            <a:endParaRPr lang="nb-NO" sz="1600" dirty="0"/>
          </a:p>
          <a:p>
            <a:endParaRPr lang="nb-NO" sz="1600" dirty="0"/>
          </a:p>
        </p:txBody>
      </p:sp>
      <p:cxnSp>
        <p:nvCxnSpPr>
          <p:cNvPr id="4" name="Rett linje 3">
            <a:extLst>
              <a:ext uri="{FF2B5EF4-FFF2-40B4-BE49-F238E27FC236}">
                <a16:creationId xmlns:a16="http://schemas.microsoft.com/office/drawing/2014/main" id="{4B0B7282-1723-415D-9D97-712077DD2BC6}"/>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AA87A61D-2457-4A29-BC8C-F9A7AF7253DC}"/>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0C148F19-8198-41B2-8819-91F698CC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783619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26854A-85F5-4C5E-9F62-399D2AD58716}"/>
              </a:ext>
            </a:extLst>
          </p:cNvPr>
          <p:cNvSpPr>
            <a:spLocks noGrp="1"/>
          </p:cNvSpPr>
          <p:nvPr>
            <p:ph type="title"/>
          </p:nvPr>
        </p:nvSpPr>
        <p:spPr/>
        <p:txBody>
          <a:bodyPr/>
          <a:lstStyle/>
          <a:p>
            <a:r>
              <a:rPr lang="nb-NO" dirty="0"/>
              <a:t>Har du spørsmål?</a:t>
            </a:r>
          </a:p>
        </p:txBody>
      </p:sp>
      <p:sp>
        <p:nvSpPr>
          <p:cNvPr id="3" name="Plassholder for innhold 2">
            <a:extLst>
              <a:ext uri="{FF2B5EF4-FFF2-40B4-BE49-F238E27FC236}">
                <a16:creationId xmlns:a16="http://schemas.microsoft.com/office/drawing/2014/main" id="{7EC6738F-0C0E-45E6-A5D9-FCE52723EFB4}"/>
              </a:ext>
            </a:extLst>
          </p:cNvPr>
          <p:cNvSpPr>
            <a:spLocks noGrp="1"/>
          </p:cNvSpPr>
          <p:nvPr>
            <p:ph idx="1"/>
          </p:nvPr>
        </p:nvSpPr>
        <p:spPr/>
        <p:txBody>
          <a:bodyPr>
            <a:normAutofit/>
          </a:bodyPr>
          <a:lstStyle/>
          <a:p>
            <a:pPr marL="0" indent="0">
              <a:buNone/>
            </a:pPr>
            <a:r>
              <a:rPr lang="nb-NO" sz="2000" dirty="0"/>
              <a:t>Agnes Cole, regnskapsansvarlig i Norsk Fosterhjemsforening.</a:t>
            </a:r>
          </a:p>
          <a:p>
            <a:pPr marL="0" indent="0">
              <a:buNone/>
            </a:pPr>
            <a:endParaRPr lang="nb-NO" sz="2000" dirty="0"/>
          </a:p>
          <a:p>
            <a:pPr marL="0" indent="0">
              <a:buNone/>
            </a:pPr>
            <a:r>
              <a:rPr lang="nb-NO" sz="2000" dirty="0"/>
              <a:t>Telefon: 90599884.</a:t>
            </a:r>
          </a:p>
          <a:p>
            <a:pPr marL="0" indent="0">
              <a:buNone/>
            </a:pPr>
            <a:r>
              <a:rPr lang="nb-NO" sz="2000" dirty="0"/>
              <a:t>E-post: </a:t>
            </a:r>
            <a:r>
              <a:rPr lang="nb-NO" sz="2000" dirty="0">
                <a:hlinkClick r:id="rId2"/>
              </a:rPr>
              <a:t>regnskap@fosterhjemsforening.no</a:t>
            </a:r>
            <a:endParaRPr lang="nb-NO" sz="2000" dirty="0"/>
          </a:p>
          <a:p>
            <a:endParaRPr lang="nb-NO" sz="2000" dirty="0"/>
          </a:p>
          <a:p>
            <a:endParaRPr lang="nb-NO" sz="2000" dirty="0"/>
          </a:p>
        </p:txBody>
      </p:sp>
      <p:cxnSp>
        <p:nvCxnSpPr>
          <p:cNvPr id="4" name="Rett linje 3">
            <a:extLst>
              <a:ext uri="{FF2B5EF4-FFF2-40B4-BE49-F238E27FC236}">
                <a16:creationId xmlns:a16="http://schemas.microsoft.com/office/drawing/2014/main" id="{6465A47E-8E11-488D-8FF7-DEAB9C7622D5}"/>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1A99CDD4-4D9D-47FC-BFE4-7F1444A798A2}"/>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DF276080-A496-42CF-B594-DFBDE94C9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103553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C05A61B9-6709-4852-8C14-A6C400DECDAD}"/>
              </a:ext>
            </a:extLst>
          </p:cNvPr>
          <p:cNvSpPr>
            <a:spLocks noGrp="1"/>
          </p:cNvSpPr>
          <p:nvPr>
            <p:ph type="title"/>
          </p:nvPr>
        </p:nvSpPr>
        <p:spPr>
          <a:xfrm>
            <a:off x="838200" y="253397"/>
            <a:ext cx="10515600" cy="1273233"/>
          </a:xfrm>
        </p:spPr>
        <p:txBody>
          <a:bodyPr>
            <a:normAutofit/>
          </a:bodyPr>
          <a:lstStyle/>
          <a:p>
            <a:r>
              <a:rPr lang="nb-NO" dirty="0"/>
              <a:t>Kursbeskrivelse</a:t>
            </a:r>
          </a:p>
        </p:txBody>
      </p:sp>
      <p:sp>
        <p:nvSpPr>
          <p:cNvPr id="19"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433AC728-ED81-41F0-AFA9-4BC70DBF8DCF}"/>
              </a:ext>
            </a:extLst>
          </p:cNvPr>
          <p:cNvSpPr>
            <a:spLocks noGrp="1"/>
          </p:cNvSpPr>
          <p:nvPr>
            <p:ph idx="1"/>
          </p:nvPr>
        </p:nvSpPr>
        <p:spPr>
          <a:xfrm>
            <a:off x="838200" y="2478024"/>
            <a:ext cx="10515600" cy="3694176"/>
          </a:xfrm>
        </p:spPr>
        <p:txBody>
          <a:bodyPr>
            <a:normAutofit lnSpcReduction="10000"/>
          </a:bodyPr>
          <a:lstStyle/>
          <a:p>
            <a:r>
              <a:rPr lang="nb-NO" sz="2200" dirty="0"/>
              <a:t>Regnskapets oppbygging, sammenhengen mellom resultat og balanse.</a:t>
            </a:r>
          </a:p>
          <a:p>
            <a:r>
              <a:rPr lang="nb-NO" sz="2200" dirty="0"/>
              <a:t>Hvorfor trenger vi et regnskap?</a:t>
            </a:r>
          </a:p>
          <a:p>
            <a:r>
              <a:rPr lang="nb-NO" sz="2200" dirty="0"/>
              <a:t>Krav til bilag.</a:t>
            </a:r>
          </a:p>
          <a:p>
            <a:r>
              <a:rPr lang="nb-NO" sz="2200" dirty="0"/>
              <a:t>Bokføring – hva og hvordan.</a:t>
            </a:r>
          </a:p>
          <a:p>
            <a:r>
              <a:rPr lang="nb-NO" sz="2200" dirty="0"/>
              <a:t>Periodisering av inntekter og kostnader.</a:t>
            </a:r>
          </a:p>
          <a:p>
            <a:r>
              <a:rPr lang="nb-NO" sz="2200" dirty="0"/>
              <a:t>Oppbevaring av bilag.</a:t>
            </a:r>
          </a:p>
          <a:p>
            <a:r>
              <a:rPr lang="nb-NO" sz="2200" dirty="0"/>
              <a:t>Budsjett.</a:t>
            </a:r>
          </a:p>
          <a:p>
            <a:r>
              <a:rPr lang="nb-NO" sz="2200" dirty="0"/>
              <a:t>Årsregnskapet fra fylkesforeningene – krav til innhold og vedlegg.</a:t>
            </a:r>
          </a:p>
          <a:p>
            <a:endParaRPr lang="nb-NO" sz="2200" dirty="0"/>
          </a:p>
          <a:p>
            <a:endParaRPr lang="nb-NO" sz="2200" dirty="0"/>
          </a:p>
        </p:txBody>
      </p:sp>
      <p:cxnSp>
        <p:nvCxnSpPr>
          <p:cNvPr id="9" name="Rett linje 8">
            <a:extLst>
              <a:ext uri="{FF2B5EF4-FFF2-40B4-BE49-F238E27FC236}">
                <a16:creationId xmlns:a16="http://schemas.microsoft.com/office/drawing/2014/main" id="{F1F1FDAA-5017-491F-B123-A2C573B7E515}"/>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10" name="Tittel 8">
            <a:extLst>
              <a:ext uri="{FF2B5EF4-FFF2-40B4-BE49-F238E27FC236}">
                <a16:creationId xmlns:a16="http://schemas.microsoft.com/office/drawing/2014/main" id="{09101900-B94F-4F48-8ACC-9D6AF0BDB51F}"/>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11" name="Plassholder for innhold 11" descr="Et bilde som inneholder rom, tegning&#10;&#10;Automatisk generert beskrivelse">
            <a:extLst>
              <a:ext uri="{FF2B5EF4-FFF2-40B4-BE49-F238E27FC236}">
                <a16:creationId xmlns:a16="http://schemas.microsoft.com/office/drawing/2014/main" id="{D7BA408E-A7BF-455B-8118-05B5D8E78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33371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53ECBC-FAFC-48CF-982B-79FE199D9E07}"/>
              </a:ext>
            </a:extLst>
          </p:cNvPr>
          <p:cNvSpPr>
            <a:spLocks noGrp="1"/>
          </p:cNvSpPr>
          <p:nvPr>
            <p:ph type="title"/>
          </p:nvPr>
        </p:nvSpPr>
        <p:spPr/>
        <p:txBody>
          <a:bodyPr>
            <a:normAutofit/>
          </a:bodyPr>
          <a:lstStyle/>
          <a:p>
            <a:r>
              <a:rPr lang="nb-NO" dirty="0"/>
              <a:t>Regnskapets oppbygging</a:t>
            </a:r>
          </a:p>
        </p:txBody>
      </p:sp>
      <p:sp>
        <p:nvSpPr>
          <p:cNvPr id="13" name="Rektangel 12">
            <a:extLst>
              <a:ext uri="{FF2B5EF4-FFF2-40B4-BE49-F238E27FC236}">
                <a16:creationId xmlns:a16="http://schemas.microsoft.com/office/drawing/2014/main" id="{9B6C05C8-2CC1-4E89-8F07-6D5EE43E1893}"/>
              </a:ext>
            </a:extLst>
          </p:cNvPr>
          <p:cNvSpPr/>
          <p:nvPr/>
        </p:nvSpPr>
        <p:spPr>
          <a:xfrm>
            <a:off x="616017" y="1973180"/>
            <a:ext cx="11078678" cy="4677878"/>
          </a:xfrm>
          <a:prstGeom prst="rect">
            <a:avLst/>
          </a:prstGeom>
        </p:spPr>
        <p:txBody>
          <a:bodyPr/>
          <a:lstStyle/>
          <a:p>
            <a:endParaRPr lang="nb-NO"/>
          </a:p>
        </p:txBody>
      </p:sp>
      <p:sp>
        <p:nvSpPr>
          <p:cNvPr id="15" name="Plassholder for innhold 14">
            <a:extLst>
              <a:ext uri="{FF2B5EF4-FFF2-40B4-BE49-F238E27FC236}">
                <a16:creationId xmlns:a16="http://schemas.microsoft.com/office/drawing/2014/main" id="{580D2778-6B3B-446E-9782-B18E3E8E1F92}"/>
              </a:ext>
            </a:extLst>
          </p:cNvPr>
          <p:cNvSpPr>
            <a:spLocks noGrp="1"/>
          </p:cNvSpPr>
          <p:nvPr>
            <p:ph idx="1"/>
          </p:nvPr>
        </p:nvSpPr>
        <p:spPr>
          <a:xfrm>
            <a:off x="889233" y="2478023"/>
            <a:ext cx="10394463" cy="4082167"/>
          </a:xfrm>
        </p:spPr>
        <p:txBody>
          <a:bodyPr>
            <a:normAutofit fontScale="92500"/>
          </a:bodyPr>
          <a:lstStyle/>
          <a:p>
            <a:pPr marL="0" indent="0">
              <a:buNone/>
            </a:pPr>
            <a:r>
              <a:rPr lang="nb-NO" dirty="0">
                <a:highlight>
                  <a:srgbClr val="008000"/>
                </a:highlight>
              </a:rPr>
              <a:t>Resultatregnskap</a:t>
            </a:r>
          </a:p>
          <a:p>
            <a:pPr marL="0" indent="0">
              <a:buNone/>
            </a:pPr>
            <a:r>
              <a:rPr lang="nb-NO" dirty="0"/>
              <a:t>Inntekter – kostnader = over- eller underskudd = økning eller reduksjon i egenkapitalen.</a:t>
            </a:r>
          </a:p>
          <a:p>
            <a:pPr marL="0" indent="0">
              <a:buNone/>
            </a:pPr>
            <a:r>
              <a:rPr lang="nb-NO" dirty="0">
                <a:highlight>
                  <a:srgbClr val="008000"/>
                </a:highlight>
              </a:rPr>
              <a:t>Balanse</a:t>
            </a:r>
          </a:p>
          <a:p>
            <a:pPr>
              <a:buFontTx/>
              <a:buChar char="-"/>
            </a:pPr>
            <a:r>
              <a:rPr lang="nb-NO" dirty="0"/>
              <a:t>Eiendeler (E) som er finansiert med:</a:t>
            </a:r>
          </a:p>
          <a:p>
            <a:pPr>
              <a:buFontTx/>
              <a:buChar char="-"/>
            </a:pPr>
            <a:r>
              <a:rPr lang="nb-NO" dirty="0"/>
              <a:t>Gjeld (G)</a:t>
            </a:r>
          </a:p>
          <a:p>
            <a:pPr>
              <a:buFontTx/>
              <a:buChar char="-"/>
            </a:pPr>
            <a:r>
              <a:rPr lang="nb-NO" dirty="0"/>
              <a:t>Egenkapital (EK) EK 01.01.+/- over- eller underskudd = EK 31.12.</a:t>
            </a:r>
          </a:p>
          <a:p>
            <a:pPr>
              <a:buFontTx/>
              <a:buChar char="-"/>
            </a:pPr>
            <a:endParaRPr lang="nb-NO" dirty="0"/>
          </a:p>
          <a:p>
            <a:pPr marL="0" indent="0">
              <a:buNone/>
            </a:pPr>
            <a:endParaRPr lang="nb-NO" dirty="0"/>
          </a:p>
          <a:p>
            <a:pPr marL="0" indent="0">
              <a:buNone/>
            </a:pPr>
            <a:endParaRPr lang="nb-NO" dirty="0">
              <a:highlight>
                <a:srgbClr val="FFFF00"/>
              </a:highlight>
            </a:endParaRPr>
          </a:p>
          <a:p>
            <a:pPr marL="0" indent="0">
              <a:buNone/>
            </a:pPr>
            <a:endParaRPr lang="nb-NO" dirty="0">
              <a:highlight>
                <a:srgbClr val="FFFF00"/>
              </a:highlight>
            </a:endParaRPr>
          </a:p>
          <a:p>
            <a:pPr marL="0" indent="0">
              <a:buNone/>
            </a:pPr>
            <a:endParaRPr lang="nb-NO" dirty="0">
              <a:highlight>
                <a:srgbClr val="FFFF00"/>
              </a:highlight>
            </a:endParaRPr>
          </a:p>
          <a:p>
            <a:pPr marL="0" indent="0">
              <a:buNone/>
            </a:pPr>
            <a:endParaRPr lang="nb-NO" dirty="0">
              <a:highlight>
                <a:srgbClr val="FFFF00"/>
              </a:highlight>
            </a:endParaRPr>
          </a:p>
          <a:p>
            <a:pPr marL="0" indent="0">
              <a:buNone/>
            </a:pPr>
            <a:endParaRPr lang="nb-NO" dirty="0">
              <a:highlight>
                <a:srgbClr val="FFFF00"/>
              </a:highlight>
            </a:endParaRPr>
          </a:p>
          <a:p>
            <a:pPr marL="0" indent="0">
              <a:buNone/>
            </a:pPr>
            <a:endParaRPr lang="nb-NO" dirty="0"/>
          </a:p>
          <a:p>
            <a:pPr marL="0" indent="0">
              <a:buNone/>
            </a:pPr>
            <a:endParaRPr lang="nb-NO" dirty="0"/>
          </a:p>
          <a:p>
            <a:pPr marL="0" indent="0">
              <a:buNone/>
            </a:pPr>
            <a:endParaRPr lang="nb-NO" dirty="0"/>
          </a:p>
        </p:txBody>
      </p:sp>
      <p:cxnSp>
        <p:nvCxnSpPr>
          <p:cNvPr id="6" name="Rett linje 5">
            <a:extLst>
              <a:ext uri="{FF2B5EF4-FFF2-40B4-BE49-F238E27FC236}">
                <a16:creationId xmlns:a16="http://schemas.microsoft.com/office/drawing/2014/main" id="{B95184ED-DA9E-4D28-AE55-4840BCFA039A}"/>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7" name="Tittel 8">
            <a:extLst>
              <a:ext uri="{FF2B5EF4-FFF2-40B4-BE49-F238E27FC236}">
                <a16:creationId xmlns:a16="http://schemas.microsoft.com/office/drawing/2014/main" id="{95465056-76CB-4125-9D12-519E5ADFD6B2}"/>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8" name="Plassholder for innhold 11" descr="Et bilde som inneholder rom, tegning&#10;&#10;Automatisk generert beskrivelse">
            <a:extLst>
              <a:ext uri="{FF2B5EF4-FFF2-40B4-BE49-F238E27FC236}">
                <a16:creationId xmlns:a16="http://schemas.microsoft.com/office/drawing/2014/main" id="{68269DEF-0E03-4688-92A3-1373BE241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8032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5AB007-A032-4181-A510-D6FA8804C9AB}"/>
              </a:ext>
            </a:extLst>
          </p:cNvPr>
          <p:cNvSpPr>
            <a:spLocks noGrp="1"/>
          </p:cNvSpPr>
          <p:nvPr>
            <p:ph type="title"/>
          </p:nvPr>
        </p:nvSpPr>
        <p:spPr>
          <a:xfrm>
            <a:off x="939567" y="394283"/>
            <a:ext cx="10293795" cy="1266737"/>
          </a:xfrm>
        </p:spPr>
        <p:txBody>
          <a:bodyPr>
            <a:normAutofit/>
          </a:bodyPr>
          <a:lstStyle/>
          <a:p>
            <a:r>
              <a:rPr lang="nb-NO" dirty="0"/>
              <a:t>Regnskapshuset</a:t>
            </a:r>
          </a:p>
        </p:txBody>
      </p:sp>
      <p:graphicFrame>
        <p:nvGraphicFramePr>
          <p:cNvPr id="4" name="Plassholder for innhold 3">
            <a:extLst>
              <a:ext uri="{FF2B5EF4-FFF2-40B4-BE49-F238E27FC236}">
                <a16:creationId xmlns:a16="http://schemas.microsoft.com/office/drawing/2014/main" id="{18A9D1B8-9479-464B-A3E9-5D90032FE1E1}"/>
              </a:ext>
            </a:extLst>
          </p:cNvPr>
          <p:cNvGraphicFramePr>
            <a:graphicFrameLocks noGrp="1"/>
          </p:cNvGraphicFramePr>
          <p:nvPr>
            <p:ph idx="1"/>
            <p:extLst>
              <p:ext uri="{D42A27DB-BD31-4B8C-83A1-F6EECF244321}">
                <p14:modId xmlns:p14="http://schemas.microsoft.com/office/powerpoint/2010/main" val="1283086057"/>
              </p:ext>
            </p:extLst>
          </p:nvPr>
        </p:nvGraphicFramePr>
        <p:xfrm>
          <a:off x="1116013" y="2478088"/>
          <a:ext cx="10167937" cy="369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Likebent trekant 11">
            <a:extLst>
              <a:ext uri="{FF2B5EF4-FFF2-40B4-BE49-F238E27FC236}">
                <a16:creationId xmlns:a16="http://schemas.microsoft.com/office/drawing/2014/main" id="{6B45D59A-6B5F-455F-9FD0-BD1FE90E67A5}"/>
              </a:ext>
            </a:extLst>
          </p:cNvPr>
          <p:cNvSpPr/>
          <p:nvPr/>
        </p:nvSpPr>
        <p:spPr>
          <a:xfrm>
            <a:off x="3951215" y="1283517"/>
            <a:ext cx="3288484" cy="1971410"/>
          </a:xfrm>
          <a:prstGeom prst="triangle">
            <a:avLst>
              <a:gd name="adj" fmla="val 49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BDE5863A-C14E-4706-910A-B4EBF5DFBDA8}"/>
              </a:ext>
            </a:extLst>
          </p:cNvPr>
          <p:cNvSpPr/>
          <p:nvPr/>
        </p:nvSpPr>
        <p:spPr>
          <a:xfrm>
            <a:off x="3951215" y="3254927"/>
            <a:ext cx="3288484" cy="1166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Resultatregnskapet</a:t>
            </a:r>
          </a:p>
          <a:p>
            <a:pPr marL="285750" indent="-285750" algn="ctr">
              <a:buFontTx/>
              <a:buChar char="-"/>
            </a:pPr>
            <a:endParaRPr lang="nb-NO" dirty="0"/>
          </a:p>
        </p:txBody>
      </p:sp>
      <p:sp>
        <p:nvSpPr>
          <p:cNvPr id="14" name="Rektangel 13">
            <a:extLst>
              <a:ext uri="{FF2B5EF4-FFF2-40B4-BE49-F238E27FC236}">
                <a16:creationId xmlns:a16="http://schemas.microsoft.com/office/drawing/2014/main" id="{30829FF4-98E1-426F-B3D3-E690DCF17220}"/>
              </a:ext>
            </a:extLst>
          </p:cNvPr>
          <p:cNvSpPr/>
          <p:nvPr/>
        </p:nvSpPr>
        <p:spPr>
          <a:xfrm>
            <a:off x="3951215" y="4420999"/>
            <a:ext cx="3288484" cy="1384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Balansen</a:t>
            </a:r>
          </a:p>
        </p:txBody>
      </p:sp>
      <p:sp>
        <p:nvSpPr>
          <p:cNvPr id="15" name="TekstSylinder 14">
            <a:extLst>
              <a:ext uri="{FF2B5EF4-FFF2-40B4-BE49-F238E27FC236}">
                <a16:creationId xmlns:a16="http://schemas.microsoft.com/office/drawing/2014/main" id="{5B27703B-2E8E-4BB0-984C-2883FA25D0C2}"/>
              </a:ext>
            </a:extLst>
          </p:cNvPr>
          <p:cNvSpPr txBox="1"/>
          <p:nvPr/>
        </p:nvSpPr>
        <p:spPr>
          <a:xfrm>
            <a:off x="7239699" y="3541165"/>
            <a:ext cx="3405930" cy="923330"/>
          </a:xfrm>
          <a:prstGeom prst="rect">
            <a:avLst/>
          </a:prstGeom>
          <a:noFill/>
        </p:spPr>
        <p:txBody>
          <a:bodyPr wrap="square" rtlCol="0">
            <a:spAutoFit/>
          </a:bodyPr>
          <a:lstStyle/>
          <a:p>
            <a:r>
              <a:rPr lang="nb-NO" dirty="0"/>
              <a:t>Inntekter -</a:t>
            </a:r>
          </a:p>
          <a:p>
            <a:r>
              <a:rPr lang="nb-NO" dirty="0"/>
              <a:t>Kostnader</a:t>
            </a:r>
          </a:p>
          <a:p>
            <a:r>
              <a:rPr lang="nb-NO" dirty="0"/>
              <a:t>= Over- eller underskudd</a:t>
            </a:r>
          </a:p>
        </p:txBody>
      </p:sp>
      <p:sp>
        <p:nvSpPr>
          <p:cNvPr id="17" name="TekstSylinder 16">
            <a:extLst>
              <a:ext uri="{FF2B5EF4-FFF2-40B4-BE49-F238E27FC236}">
                <a16:creationId xmlns:a16="http://schemas.microsoft.com/office/drawing/2014/main" id="{EEC0F602-1A7D-40DE-B727-3B235C79FBE5}"/>
              </a:ext>
            </a:extLst>
          </p:cNvPr>
          <p:cNvSpPr txBox="1"/>
          <p:nvPr/>
        </p:nvSpPr>
        <p:spPr>
          <a:xfrm>
            <a:off x="1845578" y="4732094"/>
            <a:ext cx="2105637" cy="2308324"/>
          </a:xfrm>
          <a:prstGeom prst="rect">
            <a:avLst/>
          </a:prstGeom>
          <a:noFill/>
        </p:spPr>
        <p:txBody>
          <a:bodyPr wrap="square" rtlCol="0">
            <a:spAutoFit/>
          </a:bodyPr>
          <a:lstStyle/>
          <a:p>
            <a:r>
              <a:rPr lang="nb-NO" dirty="0"/>
              <a:t>Eiendeler</a:t>
            </a:r>
          </a:p>
          <a:p>
            <a:r>
              <a:rPr lang="nb-NO" dirty="0"/>
              <a:t>-    Driftsmidler</a:t>
            </a:r>
          </a:p>
          <a:p>
            <a:pPr marL="285750" indent="-285750">
              <a:buFontTx/>
              <a:buChar char="-"/>
            </a:pPr>
            <a:r>
              <a:rPr lang="nb-NO" dirty="0"/>
              <a:t>Kasse</a:t>
            </a:r>
          </a:p>
          <a:p>
            <a:pPr marL="285750" indent="-285750">
              <a:buFontTx/>
              <a:buChar char="-"/>
            </a:pPr>
            <a:r>
              <a:rPr lang="nb-NO" dirty="0"/>
              <a:t>Bank</a:t>
            </a:r>
          </a:p>
          <a:p>
            <a:pPr marL="285750" indent="-285750">
              <a:buFontTx/>
              <a:buChar char="-"/>
            </a:pPr>
            <a:r>
              <a:rPr lang="nb-NO" dirty="0"/>
              <a:t>Fordringer</a:t>
            </a:r>
          </a:p>
          <a:p>
            <a:endParaRPr lang="nb-NO" dirty="0"/>
          </a:p>
          <a:p>
            <a:endParaRPr lang="nb-NO" dirty="0"/>
          </a:p>
          <a:p>
            <a:endParaRPr lang="nb-NO" dirty="0"/>
          </a:p>
        </p:txBody>
      </p:sp>
      <p:sp>
        <p:nvSpPr>
          <p:cNvPr id="18" name="TekstSylinder 17">
            <a:extLst>
              <a:ext uri="{FF2B5EF4-FFF2-40B4-BE49-F238E27FC236}">
                <a16:creationId xmlns:a16="http://schemas.microsoft.com/office/drawing/2014/main" id="{248B19A8-E38A-4D98-80BC-498400367E58}"/>
              </a:ext>
            </a:extLst>
          </p:cNvPr>
          <p:cNvSpPr txBox="1"/>
          <p:nvPr/>
        </p:nvSpPr>
        <p:spPr>
          <a:xfrm>
            <a:off x="7239699" y="4591735"/>
            <a:ext cx="4773815" cy="1200329"/>
          </a:xfrm>
          <a:prstGeom prst="rect">
            <a:avLst/>
          </a:prstGeom>
          <a:noFill/>
        </p:spPr>
        <p:txBody>
          <a:bodyPr wrap="square" rtlCol="0">
            <a:spAutoFit/>
          </a:bodyPr>
          <a:lstStyle/>
          <a:p>
            <a:r>
              <a:rPr lang="nb-NO" dirty="0"/>
              <a:t>Gjeld +</a:t>
            </a:r>
          </a:p>
          <a:p>
            <a:r>
              <a:rPr lang="nb-NO" dirty="0"/>
              <a:t>Egenkapital 01.01.</a:t>
            </a:r>
          </a:p>
          <a:p>
            <a:r>
              <a:rPr lang="nb-NO" dirty="0"/>
              <a:t>+/- årets over- eller underskudd</a:t>
            </a:r>
          </a:p>
          <a:p>
            <a:r>
              <a:rPr lang="nb-NO" dirty="0"/>
              <a:t>= Gjeld og egenkapital 31.12.</a:t>
            </a:r>
          </a:p>
        </p:txBody>
      </p:sp>
      <p:sp>
        <p:nvSpPr>
          <p:cNvPr id="19" name="Pil: ned 18">
            <a:extLst>
              <a:ext uri="{FF2B5EF4-FFF2-40B4-BE49-F238E27FC236}">
                <a16:creationId xmlns:a16="http://schemas.microsoft.com/office/drawing/2014/main" id="{7594B147-3088-4B5A-A5E2-2488129594A9}"/>
              </a:ext>
            </a:extLst>
          </p:cNvPr>
          <p:cNvSpPr/>
          <p:nvPr/>
        </p:nvSpPr>
        <p:spPr>
          <a:xfrm>
            <a:off x="9886496" y="419052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6" name="Rett linje 15">
            <a:extLst>
              <a:ext uri="{FF2B5EF4-FFF2-40B4-BE49-F238E27FC236}">
                <a16:creationId xmlns:a16="http://schemas.microsoft.com/office/drawing/2014/main" id="{29A6E089-6570-4ABA-97CD-8AB71205E985}"/>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20" name="Tittel 8">
            <a:extLst>
              <a:ext uri="{FF2B5EF4-FFF2-40B4-BE49-F238E27FC236}">
                <a16:creationId xmlns:a16="http://schemas.microsoft.com/office/drawing/2014/main" id="{D6A0FF99-A19C-4230-AD1C-0B45DB01FC0F}"/>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21" name="Plassholder for innhold 11" descr="Et bilde som inneholder rom, tegning&#10;&#10;Automatisk generert beskrivelse">
            <a:extLst>
              <a:ext uri="{FF2B5EF4-FFF2-40B4-BE49-F238E27FC236}">
                <a16:creationId xmlns:a16="http://schemas.microsoft.com/office/drawing/2014/main" id="{F75BCF2E-D606-47E7-B26E-A43B5969E2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148237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968B50-C0AC-40B6-A5AF-071A07843085}"/>
              </a:ext>
            </a:extLst>
          </p:cNvPr>
          <p:cNvSpPr>
            <a:spLocks noGrp="1"/>
          </p:cNvSpPr>
          <p:nvPr>
            <p:ph type="title"/>
          </p:nvPr>
        </p:nvSpPr>
        <p:spPr/>
        <p:txBody>
          <a:bodyPr/>
          <a:lstStyle/>
          <a:p>
            <a:r>
              <a:rPr lang="nb-NO" dirty="0"/>
              <a:t>Hva viser et regnskap?</a:t>
            </a:r>
          </a:p>
        </p:txBody>
      </p:sp>
      <p:sp>
        <p:nvSpPr>
          <p:cNvPr id="3" name="Plassholder for innhold 2">
            <a:extLst>
              <a:ext uri="{FF2B5EF4-FFF2-40B4-BE49-F238E27FC236}">
                <a16:creationId xmlns:a16="http://schemas.microsoft.com/office/drawing/2014/main" id="{DFA1F281-75B8-4647-96BF-C39A2D37D26A}"/>
              </a:ext>
            </a:extLst>
          </p:cNvPr>
          <p:cNvSpPr>
            <a:spLocks noGrp="1"/>
          </p:cNvSpPr>
          <p:nvPr>
            <p:ph idx="1"/>
          </p:nvPr>
        </p:nvSpPr>
        <p:spPr>
          <a:xfrm>
            <a:off x="864066" y="2357306"/>
            <a:ext cx="10922466" cy="4295164"/>
          </a:xfrm>
        </p:spPr>
        <p:txBody>
          <a:bodyPr>
            <a:normAutofit/>
          </a:bodyPr>
          <a:lstStyle/>
          <a:p>
            <a:pPr marL="0" indent="0">
              <a:buNone/>
            </a:pPr>
            <a:r>
              <a:rPr lang="nb-NO" b="1" dirty="0">
                <a:solidFill>
                  <a:srgbClr val="FFC000"/>
                </a:solidFill>
              </a:rPr>
              <a:t>Resultatregnskapet</a:t>
            </a:r>
          </a:p>
          <a:p>
            <a:pPr marL="0" indent="0">
              <a:buNone/>
            </a:pPr>
            <a:r>
              <a:rPr lang="nb-NO" dirty="0"/>
              <a:t>- Alle inntekter og kostnader knyttet til en gitt periode. Man begynner på nytt for hvert nytt år. Dvs. starter på 0,- hver 1. januar.</a:t>
            </a:r>
          </a:p>
          <a:p>
            <a:pPr marL="0" indent="0">
              <a:buNone/>
            </a:pPr>
            <a:r>
              <a:rPr lang="nb-NO" b="1" dirty="0">
                <a:solidFill>
                  <a:srgbClr val="FFC000"/>
                </a:solidFill>
              </a:rPr>
              <a:t>Balansen</a:t>
            </a:r>
          </a:p>
          <a:p>
            <a:pPr>
              <a:buFontTx/>
              <a:buChar char="-"/>
            </a:pPr>
            <a:r>
              <a:rPr lang="nb-NO" dirty="0"/>
              <a:t>Viser hva virksomheten eier og hvordan eiendelene er finansiert ved egenkapital og gjeld. Eiendeler, gjeld og egenkapital blir med deg over til neste år. </a:t>
            </a:r>
          </a:p>
          <a:p>
            <a:pPr>
              <a:buFontTx/>
              <a:buChar char="-"/>
            </a:pPr>
            <a:endParaRPr lang="nb-NO" dirty="0"/>
          </a:p>
          <a:p>
            <a:pPr>
              <a:buFontTx/>
              <a:buChar char="-"/>
            </a:pPr>
            <a:endParaRPr lang="nb-NO" dirty="0"/>
          </a:p>
          <a:p>
            <a:pPr marL="0" indent="0">
              <a:buNone/>
            </a:pPr>
            <a:endParaRPr lang="nb-NO" dirty="0"/>
          </a:p>
          <a:p>
            <a:endParaRPr lang="nb-NO" dirty="0"/>
          </a:p>
          <a:p>
            <a:endParaRPr lang="nb-NO" dirty="0"/>
          </a:p>
        </p:txBody>
      </p:sp>
      <p:cxnSp>
        <p:nvCxnSpPr>
          <p:cNvPr id="5" name="Rett linje 4">
            <a:extLst>
              <a:ext uri="{FF2B5EF4-FFF2-40B4-BE49-F238E27FC236}">
                <a16:creationId xmlns:a16="http://schemas.microsoft.com/office/drawing/2014/main" id="{B517A401-B94B-4E24-969C-74137AE3FBD5}"/>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6" name="Tittel 8">
            <a:extLst>
              <a:ext uri="{FF2B5EF4-FFF2-40B4-BE49-F238E27FC236}">
                <a16:creationId xmlns:a16="http://schemas.microsoft.com/office/drawing/2014/main" id="{5D775B44-C0BA-4FF8-8CD6-C79A9422E361}"/>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7" name="Plassholder for innhold 11" descr="Et bilde som inneholder rom, tegning&#10;&#10;Automatisk generert beskrivelse">
            <a:extLst>
              <a:ext uri="{FF2B5EF4-FFF2-40B4-BE49-F238E27FC236}">
                <a16:creationId xmlns:a16="http://schemas.microsoft.com/office/drawing/2014/main" id="{33C69F84-E404-4D6B-BE59-125E08BC41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319911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E15CD9-DD84-4E49-9BC5-4A01EDFF5792}"/>
              </a:ext>
            </a:extLst>
          </p:cNvPr>
          <p:cNvSpPr>
            <a:spLocks noGrp="1"/>
          </p:cNvSpPr>
          <p:nvPr>
            <p:ph type="title"/>
          </p:nvPr>
        </p:nvSpPr>
        <p:spPr/>
        <p:txBody>
          <a:bodyPr/>
          <a:lstStyle/>
          <a:p>
            <a:r>
              <a:rPr lang="nb-NO" dirty="0"/>
              <a:t>Hvorfor trenger vi et regnskap?</a:t>
            </a:r>
          </a:p>
        </p:txBody>
      </p:sp>
      <p:sp>
        <p:nvSpPr>
          <p:cNvPr id="3" name="Plassholder for innhold 2">
            <a:extLst>
              <a:ext uri="{FF2B5EF4-FFF2-40B4-BE49-F238E27FC236}">
                <a16:creationId xmlns:a16="http://schemas.microsoft.com/office/drawing/2014/main" id="{62460B64-B2B1-4C6E-8961-45C501898A37}"/>
              </a:ext>
            </a:extLst>
          </p:cNvPr>
          <p:cNvSpPr>
            <a:spLocks noGrp="1"/>
          </p:cNvSpPr>
          <p:nvPr>
            <p:ph idx="1"/>
          </p:nvPr>
        </p:nvSpPr>
        <p:spPr>
          <a:xfrm>
            <a:off x="1115568" y="2090057"/>
            <a:ext cx="10168128" cy="4404049"/>
          </a:xfrm>
        </p:spPr>
        <p:txBody>
          <a:bodyPr/>
          <a:lstStyle/>
          <a:p>
            <a:pPr marL="0" indent="0">
              <a:buNone/>
            </a:pPr>
            <a:r>
              <a:rPr lang="nb-NO" dirty="0"/>
              <a:t>Brukere av regnskapet.</a:t>
            </a:r>
          </a:p>
        </p:txBody>
      </p:sp>
      <p:sp>
        <p:nvSpPr>
          <p:cNvPr id="4" name="Ellipse 3">
            <a:extLst>
              <a:ext uri="{FF2B5EF4-FFF2-40B4-BE49-F238E27FC236}">
                <a16:creationId xmlns:a16="http://schemas.microsoft.com/office/drawing/2014/main" id="{44A0F5BE-E19B-4586-804F-EC566BBF5542}"/>
              </a:ext>
            </a:extLst>
          </p:cNvPr>
          <p:cNvSpPr/>
          <p:nvPr/>
        </p:nvSpPr>
        <p:spPr>
          <a:xfrm>
            <a:off x="4970585" y="4759569"/>
            <a:ext cx="242276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Norsk Fosterhjems-</a:t>
            </a:r>
          </a:p>
          <a:p>
            <a:pPr algn="ctr"/>
            <a:r>
              <a:rPr lang="nb-NO" dirty="0"/>
              <a:t>forening</a:t>
            </a:r>
          </a:p>
        </p:txBody>
      </p:sp>
      <p:sp>
        <p:nvSpPr>
          <p:cNvPr id="5" name="Ellipse 4">
            <a:extLst>
              <a:ext uri="{FF2B5EF4-FFF2-40B4-BE49-F238E27FC236}">
                <a16:creationId xmlns:a16="http://schemas.microsoft.com/office/drawing/2014/main" id="{FAD79037-6663-4A3F-9E44-4A5381AFBFE0}"/>
              </a:ext>
            </a:extLst>
          </p:cNvPr>
          <p:cNvSpPr/>
          <p:nvPr/>
        </p:nvSpPr>
        <p:spPr>
          <a:xfrm>
            <a:off x="1617785" y="4595446"/>
            <a:ext cx="2094523" cy="984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Styret/ledelse</a:t>
            </a:r>
          </a:p>
          <a:p>
            <a:pPr algn="ctr"/>
            <a:r>
              <a:rPr lang="nb-NO" sz="1100" dirty="0"/>
              <a:t>-</a:t>
            </a:r>
            <a:r>
              <a:rPr lang="nb-NO" sz="1000" dirty="0"/>
              <a:t>Styringsverktøy</a:t>
            </a:r>
          </a:p>
          <a:p>
            <a:pPr algn="ctr"/>
            <a:r>
              <a:rPr lang="nb-NO" sz="1100" dirty="0"/>
              <a:t>-</a:t>
            </a:r>
            <a:r>
              <a:rPr lang="nb-NO" sz="1000" dirty="0"/>
              <a:t>Beslutningsgrunnlag</a:t>
            </a:r>
          </a:p>
          <a:p>
            <a:pPr marL="285750" indent="-285750" algn="ctr">
              <a:buFontTx/>
              <a:buChar char="-"/>
            </a:pPr>
            <a:endParaRPr lang="nb-NO" sz="1400" dirty="0"/>
          </a:p>
        </p:txBody>
      </p:sp>
      <p:sp>
        <p:nvSpPr>
          <p:cNvPr id="6" name="Pil: høyre 5">
            <a:extLst>
              <a:ext uri="{FF2B5EF4-FFF2-40B4-BE49-F238E27FC236}">
                <a16:creationId xmlns:a16="http://schemas.microsoft.com/office/drawing/2014/main" id="{F60FFDE2-CED0-4EB5-95AB-77E152722385}"/>
              </a:ext>
            </a:extLst>
          </p:cNvPr>
          <p:cNvSpPr/>
          <p:nvPr/>
        </p:nvSpPr>
        <p:spPr>
          <a:xfrm>
            <a:off x="3812423" y="4845499"/>
            <a:ext cx="115816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868FC3CC-058D-442A-848A-3A057176AB2E}"/>
              </a:ext>
            </a:extLst>
          </p:cNvPr>
          <p:cNvSpPr/>
          <p:nvPr/>
        </p:nvSpPr>
        <p:spPr>
          <a:xfrm>
            <a:off x="1781909" y="3429000"/>
            <a:ext cx="2536092" cy="916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Offentlige</a:t>
            </a:r>
          </a:p>
          <a:p>
            <a:pPr marL="171450" indent="-171450" algn="ctr">
              <a:buFontTx/>
              <a:buChar char="-"/>
            </a:pPr>
            <a:r>
              <a:rPr lang="nb-NO" sz="1000" dirty="0" err="1"/>
              <a:t>Bufdir</a:t>
            </a:r>
            <a:endParaRPr lang="nb-NO" sz="1000" dirty="0"/>
          </a:p>
          <a:p>
            <a:pPr marL="171450" indent="-171450" algn="ctr">
              <a:buFontTx/>
              <a:buChar char="-"/>
            </a:pPr>
            <a:r>
              <a:rPr lang="nb-NO" sz="1000" dirty="0" err="1"/>
              <a:t>Extrastiftelsen</a:t>
            </a:r>
            <a:endParaRPr lang="nb-NO" sz="1000" dirty="0"/>
          </a:p>
          <a:p>
            <a:pPr marL="171450" indent="-171450" algn="ctr">
              <a:buFontTx/>
              <a:buChar char="-"/>
            </a:pPr>
            <a:r>
              <a:rPr lang="nb-NO" sz="1000" dirty="0"/>
              <a:t>Lotteristiftelsen</a:t>
            </a:r>
          </a:p>
          <a:p>
            <a:pPr marL="171450" indent="-171450" algn="ctr">
              <a:buFontTx/>
              <a:buChar char="-"/>
            </a:pPr>
            <a:r>
              <a:rPr lang="nb-NO" sz="1000" dirty="0" err="1"/>
              <a:t>Mva,aga,skattetrekk</a:t>
            </a:r>
            <a:endParaRPr lang="nb-NO" sz="1000" dirty="0"/>
          </a:p>
        </p:txBody>
      </p:sp>
      <p:sp>
        <p:nvSpPr>
          <p:cNvPr id="9" name="Pil: høyre 8">
            <a:extLst>
              <a:ext uri="{FF2B5EF4-FFF2-40B4-BE49-F238E27FC236}">
                <a16:creationId xmlns:a16="http://schemas.microsoft.com/office/drawing/2014/main" id="{BDF2E723-5D21-4A72-B498-D63701309D32}"/>
              </a:ext>
            </a:extLst>
          </p:cNvPr>
          <p:cNvSpPr/>
          <p:nvPr/>
        </p:nvSpPr>
        <p:spPr>
          <a:xfrm>
            <a:off x="4318001" y="3917500"/>
            <a:ext cx="1158162" cy="4982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DCE4C976-87F0-43CF-8818-B247A07F142D}"/>
              </a:ext>
            </a:extLst>
          </p:cNvPr>
          <p:cNvSpPr/>
          <p:nvPr/>
        </p:nvSpPr>
        <p:spPr>
          <a:xfrm>
            <a:off x="4649837" y="2216716"/>
            <a:ext cx="2562726" cy="1095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Medlemmer</a:t>
            </a:r>
          </a:p>
          <a:p>
            <a:pPr marL="171450" indent="-171450" algn="ctr">
              <a:buFontTx/>
              <a:buChar char="-"/>
            </a:pPr>
            <a:r>
              <a:rPr lang="nb-NO" sz="1000" dirty="0"/>
              <a:t>Landsmøtet</a:t>
            </a:r>
          </a:p>
          <a:p>
            <a:pPr marL="171450" indent="-171450" algn="ctr">
              <a:buFontTx/>
              <a:buChar char="-"/>
            </a:pPr>
            <a:r>
              <a:rPr lang="nb-NO" sz="1000" dirty="0"/>
              <a:t>Årsmøtet</a:t>
            </a:r>
          </a:p>
        </p:txBody>
      </p:sp>
      <p:sp>
        <p:nvSpPr>
          <p:cNvPr id="18" name="Pil: ned 17">
            <a:extLst>
              <a:ext uri="{FF2B5EF4-FFF2-40B4-BE49-F238E27FC236}">
                <a16:creationId xmlns:a16="http://schemas.microsoft.com/office/drawing/2014/main" id="{B5BE56D9-98B0-4839-9B1F-06F452F1543F}"/>
              </a:ext>
            </a:extLst>
          </p:cNvPr>
          <p:cNvSpPr/>
          <p:nvPr/>
        </p:nvSpPr>
        <p:spPr>
          <a:xfrm>
            <a:off x="5715000" y="3429977"/>
            <a:ext cx="484632"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Ellipse 18">
            <a:extLst>
              <a:ext uri="{FF2B5EF4-FFF2-40B4-BE49-F238E27FC236}">
                <a16:creationId xmlns:a16="http://schemas.microsoft.com/office/drawing/2014/main" id="{EE4709F3-3991-4452-994B-7F63F0D4E726}"/>
              </a:ext>
            </a:extLst>
          </p:cNvPr>
          <p:cNvSpPr/>
          <p:nvPr/>
        </p:nvSpPr>
        <p:spPr>
          <a:xfrm>
            <a:off x="8108301" y="3489650"/>
            <a:ext cx="2388637" cy="1012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Ansatte</a:t>
            </a:r>
          </a:p>
          <a:p>
            <a:pPr algn="ctr"/>
            <a:r>
              <a:rPr lang="nb-NO" sz="1000" dirty="0"/>
              <a:t>- Trygg arbeidsplass?</a:t>
            </a:r>
          </a:p>
        </p:txBody>
      </p:sp>
      <p:sp>
        <p:nvSpPr>
          <p:cNvPr id="21" name="Pil: venstre 20">
            <a:extLst>
              <a:ext uri="{FF2B5EF4-FFF2-40B4-BE49-F238E27FC236}">
                <a16:creationId xmlns:a16="http://schemas.microsoft.com/office/drawing/2014/main" id="{A5C22FEA-65FA-4F37-858F-17A8AEE3917A}"/>
              </a:ext>
            </a:extLst>
          </p:cNvPr>
          <p:cNvSpPr/>
          <p:nvPr/>
        </p:nvSpPr>
        <p:spPr>
          <a:xfrm>
            <a:off x="6715839" y="3939432"/>
            <a:ext cx="1325842" cy="4982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Ellipse 21">
            <a:extLst>
              <a:ext uri="{FF2B5EF4-FFF2-40B4-BE49-F238E27FC236}">
                <a16:creationId xmlns:a16="http://schemas.microsoft.com/office/drawing/2014/main" id="{C26D7F37-7FEB-46C5-94ED-401484FF4D26}"/>
              </a:ext>
            </a:extLst>
          </p:cNvPr>
          <p:cNvSpPr/>
          <p:nvPr/>
        </p:nvSpPr>
        <p:spPr>
          <a:xfrm>
            <a:off x="8551516" y="4674637"/>
            <a:ext cx="211337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t>Leverandører</a:t>
            </a:r>
          </a:p>
          <a:p>
            <a:pPr marL="171450" indent="-171450" algn="ctr">
              <a:buFontTx/>
              <a:buChar char="-"/>
            </a:pPr>
            <a:r>
              <a:rPr lang="nb-NO" sz="1000" dirty="0"/>
              <a:t>Betalingsdyktig?</a:t>
            </a:r>
          </a:p>
          <a:p>
            <a:pPr algn="ctr"/>
            <a:endParaRPr lang="nb-NO" sz="1000" dirty="0"/>
          </a:p>
        </p:txBody>
      </p:sp>
      <p:sp>
        <p:nvSpPr>
          <p:cNvPr id="23" name="Pil: venstre 22">
            <a:extLst>
              <a:ext uri="{FF2B5EF4-FFF2-40B4-BE49-F238E27FC236}">
                <a16:creationId xmlns:a16="http://schemas.microsoft.com/office/drawing/2014/main" id="{C24DDD6C-8373-4F9C-8BFA-F00A7E67E58A}"/>
              </a:ext>
            </a:extLst>
          </p:cNvPr>
          <p:cNvSpPr/>
          <p:nvPr/>
        </p:nvSpPr>
        <p:spPr>
          <a:xfrm>
            <a:off x="7443505" y="497445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linje 14">
            <a:extLst>
              <a:ext uri="{FF2B5EF4-FFF2-40B4-BE49-F238E27FC236}">
                <a16:creationId xmlns:a16="http://schemas.microsoft.com/office/drawing/2014/main" id="{DF6D6F1E-CC4E-44D6-9DC0-6282000B1FD2}"/>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16" name="Tittel 8">
            <a:extLst>
              <a:ext uri="{FF2B5EF4-FFF2-40B4-BE49-F238E27FC236}">
                <a16:creationId xmlns:a16="http://schemas.microsoft.com/office/drawing/2014/main" id="{1A985ADB-5277-406F-9257-86514ABFB377}"/>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17" name="Plassholder for innhold 11" descr="Et bilde som inneholder rom, tegning&#10;&#10;Automatisk generert beskrivelse">
            <a:extLst>
              <a:ext uri="{FF2B5EF4-FFF2-40B4-BE49-F238E27FC236}">
                <a16:creationId xmlns:a16="http://schemas.microsoft.com/office/drawing/2014/main" id="{4A4254EF-89E1-4750-8B97-4DB2B969D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371563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2136B6-6AE0-449F-9E00-7875C353B6BA}"/>
              </a:ext>
            </a:extLst>
          </p:cNvPr>
          <p:cNvSpPr>
            <a:spLocks noGrp="1"/>
          </p:cNvSpPr>
          <p:nvPr>
            <p:ph type="title"/>
          </p:nvPr>
        </p:nvSpPr>
        <p:spPr/>
        <p:txBody>
          <a:bodyPr/>
          <a:lstStyle/>
          <a:p>
            <a:r>
              <a:rPr lang="nb-NO" dirty="0"/>
              <a:t>Krav til bilag</a:t>
            </a:r>
          </a:p>
        </p:txBody>
      </p:sp>
      <p:sp>
        <p:nvSpPr>
          <p:cNvPr id="3" name="Plassholder for innhold 2">
            <a:extLst>
              <a:ext uri="{FF2B5EF4-FFF2-40B4-BE49-F238E27FC236}">
                <a16:creationId xmlns:a16="http://schemas.microsoft.com/office/drawing/2014/main" id="{425F133F-9177-4781-8A98-BCE4BCBA704B}"/>
              </a:ext>
            </a:extLst>
          </p:cNvPr>
          <p:cNvSpPr>
            <a:spLocks noGrp="1"/>
          </p:cNvSpPr>
          <p:nvPr>
            <p:ph idx="1"/>
          </p:nvPr>
        </p:nvSpPr>
        <p:spPr/>
        <p:txBody>
          <a:bodyPr>
            <a:normAutofit/>
          </a:bodyPr>
          <a:lstStyle/>
          <a:p>
            <a:r>
              <a:rPr lang="nb-NO" sz="2400" dirty="0"/>
              <a:t> Bilaget dokumenterer en økonomisk transaksjon. (Kjøp, salg, innbetaling, utbetaling.)</a:t>
            </a:r>
          </a:p>
          <a:p>
            <a:r>
              <a:rPr lang="nb-NO" sz="2400" dirty="0"/>
              <a:t>Bilaget skal vise hva som er kjøpt eller solgt og hvem det er kjøpt fra og solgt til. (Inngående faktura og utgående faktura.)</a:t>
            </a:r>
          </a:p>
          <a:p>
            <a:r>
              <a:rPr lang="nb-NO" sz="2400" dirty="0"/>
              <a:t>Bilaget skal vise hvem en innbetaling kommer fra og hva den gjelder. </a:t>
            </a:r>
          </a:p>
          <a:p>
            <a:r>
              <a:rPr lang="nb-NO" sz="2400" dirty="0"/>
              <a:t>Bilaget skal vise hvem en utbetaling har gått til og hva det gjelder. (Utlegg for kostnader, reiseregning, betaling til en leverandør etc.)</a:t>
            </a:r>
          </a:p>
        </p:txBody>
      </p:sp>
      <p:cxnSp>
        <p:nvCxnSpPr>
          <p:cNvPr id="4" name="Rett linje 3">
            <a:extLst>
              <a:ext uri="{FF2B5EF4-FFF2-40B4-BE49-F238E27FC236}">
                <a16:creationId xmlns:a16="http://schemas.microsoft.com/office/drawing/2014/main" id="{9C312111-0DC4-4123-BF27-D3849E42D3D0}"/>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5" name="Tittel 8">
            <a:extLst>
              <a:ext uri="{FF2B5EF4-FFF2-40B4-BE49-F238E27FC236}">
                <a16:creationId xmlns:a16="http://schemas.microsoft.com/office/drawing/2014/main" id="{4AF47B1A-B69C-405A-9819-CAB49BE93F00}"/>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6" name="Plassholder for innhold 11" descr="Et bilde som inneholder rom, tegning&#10;&#10;Automatisk generert beskrivelse">
            <a:extLst>
              <a:ext uri="{FF2B5EF4-FFF2-40B4-BE49-F238E27FC236}">
                <a16:creationId xmlns:a16="http://schemas.microsoft.com/office/drawing/2014/main" id="{00FA4365-31C2-49DB-8788-4DEFD10986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173823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45A7E8-67CD-46BF-8948-91C8467F6374}"/>
              </a:ext>
            </a:extLst>
          </p:cNvPr>
          <p:cNvSpPr>
            <a:spLocks noGrp="1"/>
          </p:cNvSpPr>
          <p:nvPr>
            <p:ph type="title"/>
          </p:nvPr>
        </p:nvSpPr>
        <p:spPr/>
        <p:txBody>
          <a:bodyPr/>
          <a:lstStyle/>
          <a:p>
            <a:r>
              <a:rPr lang="nb-NO" dirty="0"/>
              <a:t>Eksempel på et ikke gyldig bilag</a:t>
            </a:r>
          </a:p>
        </p:txBody>
      </p:sp>
      <p:pic>
        <p:nvPicPr>
          <p:cNvPr id="5" name="Plassholder for innhold 4" descr="Et bilde som inneholder tekst&#10;&#10;Automatisk generert beskrivelse">
            <a:extLst>
              <a:ext uri="{FF2B5EF4-FFF2-40B4-BE49-F238E27FC236}">
                <a16:creationId xmlns:a16="http://schemas.microsoft.com/office/drawing/2014/main" id="{6F96995A-8B10-4E78-87A7-F7A6B0B680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352925" y="2939852"/>
            <a:ext cx="3694113" cy="2770584"/>
          </a:xfrm>
        </p:spPr>
      </p:pic>
      <p:cxnSp>
        <p:nvCxnSpPr>
          <p:cNvPr id="4" name="Rett linje 3">
            <a:extLst>
              <a:ext uri="{FF2B5EF4-FFF2-40B4-BE49-F238E27FC236}">
                <a16:creationId xmlns:a16="http://schemas.microsoft.com/office/drawing/2014/main" id="{0D878B29-7FC9-4034-A87C-44FF3621091A}"/>
              </a:ext>
            </a:extLst>
          </p:cNvPr>
          <p:cNvCxnSpPr>
            <a:cxnSpLocks/>
          </p:cNvCxnSpPr>
          <p:nvPr/>
        </p:nvCxnSpPr>
        <p:spPr>
          <a:xfrm>
            <a:off x="3291280" y="6381328"/>
            <a:ext cx="5609441" cy="0"/>
          </a:xfrm>
          <a:prstGeom prst="line">
            <a:avLst/>
          </a:prstGeom>
          <a:ln w="28575">
            <a:solidFill>
              <a:srgbClr val="4A845B"/>
            </a:solidFill>
          </a:ln>
        </p:spPr>
        <p:style>
          <a:lnRef idx="1">
            <a:schemeClr val="accent1"/>
          </a:lnRef>
          <a:fillRef idx="0">
            <a:schemeClr val="accent1"/>
          </a:fillRef>
          <a:effectRef idx="0">
            <a:schemeClr val="accent1"/>
          </a:effectRef>
          <a:fontRef idx="minor">
            <a:schemeClr val="tx1"/>
          </a:fontRef>
        </p:style>
      </p:cxnSp>
      <p:sp>
        <p:nvSpPr>
          <p:cNvPr id="6" name="Tittel 8">
            <a:extLst>
              <a:ext uri="{FF2B5EF4-FFF2-40B4-BE49-F238E27FC236}">
                <a16:creationId xmlns:a16="http://schemas.microsoft.com/office/drawing/2014/main" id="{38B34D95-1A28-45BD-B2E1-5C400546A9FA}"/>
              </a:ext>
            </a:extLst>
          </p:cNvPr>
          <p:cNvSpPr txBox="1">
            <a:spLocks/>
          </p:cNvSpPr>
          <p:nvPr/>
        </p:nvSpPr>
        <p:spPr bwMode="auto">
          <a:xfrm>
            <a:off x="2855640" y="6407737"/>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sz="1800" kern="0" dirty="0">
                <a:solidFill>
                  <a:schemeClr val="tx2"/>
                </a:solidFill>
              </a:rPr>
              <a:t>Kassererkurs i regnskap</a:t>
            </a:r>
          </a:p>
        </p:txBody>
      </p:sp>
      <p:pic>
        <p:nvPicPr>
          <p:cNvPr id="7" name="Plassholder for innhold 11" descr="Et bilde som inneholder rom, tegning&#10;&#10;Automatisk generert beskrivelse">
            <a:extLst>
              <a:ext uri="{FF2B5EF4-FFF2-40B4-BE49-F238E27FC236}">
                <a16:creationId xmlns:a16="http://schemas.microsoft.com/office/drawing/2014/main" id="{E5102756-6DE1-46B7-A26D-16DFEEFC8F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2934" y="90668"/>
            <a:ext cx="887951" cy="887951"/>
          </a:xfrm>
          <a:prstGeom prst="rect">
            <a:avLst/>
          </a:prstGeom>
        </p:spPr>
      </p:pic>
    </p:spTree>
    <p:extLst>
      <p:ext uri="{BB962C8B-B14F-4D97-AF65-F5344CB8AC3E}">
        <p14:creationId xmlns:p14="http://schemas.microsoft.com/office/powerpoint/2010/main" val="4076612941"/>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6F83EA433FA446894EF72E4B4D6432" ma:contentTypeVersion="14" ma:contentTypeDescription="Opprett et nytt dokument." ma:contentTypeScope="" ma:versionID="4dcdf019b5d74e1806717f1e5df4504d">
  <xsd:schema xmlns:xsd="http://www.w3.org/2001/XMLSchema" xmlns:xs="http://www.w3.org/2001/XMLSchema" xmlns:p="http://schemas.microsoft.com/office/2006/metadata/properties" xmlns:ns2="03b1ce42-9d93-4dee-87db-cddd7a532754" xmlns:ns3="a236ad03-2ad6-437f-80b4-8d6594590e6a" targetNamespace="http://schemas.microsoft.com/office/2006/metadata/properties" ma:root="true" ma:fieldsID="90384098d66353eb12802afc069d2351" ns2:_="" ns3:_="">
    <xsd:import namespace="03b1ce42-9d93-4dee-87db-cddd7a532754"/>
    <xsd:import namespace="a236ad03-2ad6-437f-80b4-8d6594590e6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1ce42-9d93-4dee-87db-cddd7a532754"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LastSharedByUser" ma:index="10" nillable="true" ma:displayName="Sist delt etter bruker" ma:internalName="LastSharedByUser" ma:readOnly="true">
      <xsd:simpleType>
        <xsd:restriction base="dms:Note">
          <xsd:maxLength value="255"/>
        </xsd:restriction>
      </xsd:simpleType>
    </xsd:element>
    <xsd:element name="LastSharedByTime" ma:index="11"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36ad03-2ad6-437f-80b4-8d6594590e6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8AA931-0231-46CF-80FD-89C6A1D9C281}"/>
</file>

<file path=customXml/itemProps2.xml><?xml version="1.0" encoding="utf-8"?>
<ds:datastoreItem xmlns:ds="http://schemas.openxmlformats.org/officeDocument/2006/customXml" ds:itemID="{F4027387-0723-434C-AD99-8B833410CD86}"/>
</file>

<file path=customXml/itemProps3.xml><?xml version="1.0" encoding="utf-8"?>
<ds:datastoreItem xmlns:ds="http://schemas.openxmlformats.org/officeDocument/2006/customXml" ds:itemID="{60BE7048-6DA2-4FE5-B804-AAB2E12E2C15}"/>
</file>

<file path=docProps/app.xml><?xml version="1.0" encoding="utf-8"?>
<Properties xmlns="http://schemas.openxmlformats.org/officeDocument/2006/extended-properties" xmlns:vt="http://schemas.openxmlformats.org/officeDocument/2006/docPropsVTypes">
  <TotalTime>2982</TotalTime>
  <Words>1914</Words>
  <Application>Microsoft Office PowerPoint</Application>
  <PresentationFormat>Widescreen</PresentationFormat>
  <Paragraphs>225</Paragraphs>
  <Slides>25</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25</vt:i4>
      </vt:variant>
    </vt:vector>
  </HeadingPairs>
  <TitlesOfParts>
    <vt:vector size="29" baseType="lpstr">
      <vt:lpstr>Arial</vt:lpstr>
      <vt:lpstr>Avenir Next LT Pro</vt:lpstr>
      <vt:lpstr>Calibri</vt:lpstr>
      <vt:lpstr>AccentBoxVTI</vt:lpstr>
      <vt:lpstr>Kassererkurs i regnskap</vt:lpstr>
      <vt:lpstr>Målsettingen med kurset</vt:lpstr>
      <vt:lpstr>Kursbeskrivelse</vt:lpstr>
      <vt:lpstr>Regnskapets oppbygging</vt:lpstr>
      <vt:lpstr>Regnskapshuset</vt:lpstr>
      <vt:lpstr>Hva viser et regnskap?</vt:lpstr>
      <vt:lpstr>Hvorfor trenger vi et regnskap?</vt:lpstr>
      <vt:lpstr>Krav til bilag</vt:lpstr>
      <vt:lpstr>Eksempel på et ikke gyldig bilag</vt:lpstr>
      <vt:lpstr>Hva de ulike bilagene må inneholde</vt:lpstr>
      <vt:lpstr>Reiseregning som anbefales å bruke</vt:lpstr>
      <vt:lpstr>Eksempel på kvittering ved bespisning</vt:lpstr>
      <vt:lpstr>Bokføring-hva og hvordan</vt:lpstr>
      <vt:lpstr>Luca Pacioli-bokføringskunstens ‘far’</vt:lpstr>
      <vt:lpstr>Debet og kredit kort fortalt</vt:lpstr>
      <vt:lpstr>Flyten i regnskapet, eksempler</vt:lpstr>
      <vt:lpstr>Flyten i regnskapet, eksempler</vt:lpstr>
      <vt:lpstr>Debet og kredit, noen oppgaver</vt:lpstr>
      <vt:lpstr>Periodisering av inntekter </vt:lpstr>
      <vt:lpstr>Periodisering av kostnader</vt:lpstr>
      <vt:lpstr>Oppbevaring av bilag,Bfl. § 13</vt:lpstr>
      <vt:lpstr>Budsjett</vt:lpstr>
      <vt:lpstr>Hva kjennetegner et godt budsjett?</vt:lpstr>
      <vt:lpstr>Årsregnskapet fra fylkesforeningene – krav til innhold og vedlegg</vt:lpstr>
      <vt:lpstr>Har du spørsmål?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Kassererkurs i regnskap</dc:title>
  <dc:creator>Agnes Cole</dc:creator>
  <cp:lastModifiedBy>Sandra Szymanska</cp:lastModifiedBy>
  <cp:revision>163</cp:revision>
  <cp:lastPrinted>2021-03-23T12:45:15Z</cp:lastPrinted>
  <dcterms:created xsi:type="dcterms:W3CDTF">2020-10-22T12:40:50Z</dcterms:created>
  <dcterms:modified xsi:type="dcterms:W3CDTF">2021-05-19T14:54:14Z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0x010100FE6F83EA433FA446894EF72E4B4D6432</vt:lpwstr>
  </property>
</Properties>
</file>