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80" r:id="rId6"/>
    <p:sldId id="271" r:id="rId7"/>
    <p:sldId id="256" r:id="rId8"/>
    <p:sldId id="257" r:id="rId9"/>
    <p:sldId id="258" r:id="rId10"/>
    <p:sldId id="259" r:id="rId11"/>
    <p:sldId id="275" r:id="rId12"/>
    <p:sldId id="260" r:id="rId13"/>
    <p:sldId id="261" r:id="rId14"/>
    <p:sldId id="262" r:id="rId15"/>
    <p:sldId id="263" r:id="rId16"/>
    <p:sldId id="264" r:id="rId17"/>
    <p:sldId id="265" r:id="rId18"/>
    <p:sldId id="276" r:id="rId19"/>
    <p:sldId id="277" r:id="rId20"/>
    <p:sldId id="278" r:id="rId21"/>
    <p:sldId id="279" r:id="rId22"/>
    <p:sldId id="268" r:id="rId23"/>
    <p:sldId id="270" r:id="rId24"/>
    <p:sldId id="267" r:id="rId25"/>
    <p:sldId id="273" r:id="rId26"/>
    <p:sldId id="274" r:id="rId27"/>
    <p:sldId id="272" r:id="rId28"/>
  </p:sldIdLst>
  <p:sldSz cx="12192000" cy="6858000"/>
  <p:notesSz cx="6799263" cy="9929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35290-AE7D-4DCF-AC35-851784EE74E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nb-NO"/>
        </a:p>
      </dgm:t>
    </dgm:pt>
    <dgm:pt modelId="{5423C1D5-9EA4-4DC7-AE2B-B54143509C9A}">
      <dgm:prSet phldrT="[Tekst]"/>
      <dgm:spPr/>
      <dgm:t>
        <a:bodyPr/>
        <a:lstStyle/>
        <a:p>
          <a:r>
            <a:rPr lang="nb-NO" dirty="0"/>
            <a:t>Vinter</a:t>
          </a:r>
        </a:p>
      </dgm:t>
    </dgm:pt>
    <dgm:pt modelId="{B746B81E-1E83-4606-9400-FDEF72384318}" type="parTrans" cxnId="{3016DBA8-6F23-4002-A5A1-E84B6D47B77B}">
      <dgm:prSet/>
      <dgm:spPr/>
      <dgm:t>
        <a:bodyPr/>
        <a:lstStyle/>
        <a:p>
          <a:endParaRPr lang="nb-NO"/>
        </a:p>
      </dgm:t>
    </dgm:pt>
    <dgm:pt modelId="{20531F08-7CED-4609-A535-3D323752F90F}" type="sibTrans" cxnId="{3016DBA8-6F23-4002-A5A1-E84B6D47B77B}">
      <dgm:prSet/>
      <dgm:spPr/>
      <dgm:t>
        <a:bodyPr/>
        <a:lstStyle/>
        <a:p>
          <a:endParaRPr lang="nb-NO"/>
        </a:p>
      </dgm:t>
    </dgm:pt>
    <dgm:pt modelId="{91EB88C8-6E48-4D20-A272-3C9962FCC58B}">
      <dgm:prSet phldrT="[Tekst]"/>
      <dgm:spPr>
        <a:solidFill>
          <a:schemeClr val="accent6"/>
        </a:solidFill>
      </dgm:spPr>
      <dgm:t>
        <a:bodyPr/>
        <a:lstStyle/>
        <a:p>
          <a:r>
            <a:rPr lang="nb-NO" dirty="0"/>
            <a:t>Vår</a:t>
          </a:r>
        </a:p>
      </dgm:t>
    </dgm:pt>
    <dgm:pt modelId="{10B492F0-6A9C-4B76-AB86-833ECD957336}" type="parTrans" cxnId="{49D25E43-9E47-40C0-A462-A4CF9E9D27DF}">
      <dgm:prSet/>
      <dgm:spPr/>
      <dgm:t>
        <a:bodyPr/>
        <a:lstStyle/>
        <a:p>
          <a:endParaRPr lang="nb-NO"/>
        </a:p>
      </dgm:t>
    </dgm:pt>
    <dgm:pt modelId="{D0BF11F7-72A1-4615-985B-C7E178BFEB60}" type="sibTrans" cxnId="{49D25E43-9E47-40C0-A462-A4CF9E9D27DF}">
      <dgm:prSet/>
      <dgm:spPr/>
      <dgm:t>
        <a:bodyPr/>
        <a:lstStyle/>
        <a:p>
          <a:endParaRPr lang="nb-NO"/>
        </a:p>
      </dgm:t>
    </dgm:pt>
    <dgm:pt modelId="{B9FF1786-39AA-4B10-A88B-7214928A9FE2}">
      <dgm:prSet phldrT="[Tekst]"/>
      <dgm:spPr>
        <a:solidFill>
          <a:srgbClr val="FFC000"/>
        </a:solidFill>
      </dgm:spPr>
      <dgm:t>
        <a:bodyPr/>
        <a:lstStyle/>
        <a:p>
          <a:r>
            <a:rPr lang="nb-NO" dirty="0"/>
            <a:t>Sommer</a:t>
          </a:r>
        </a:p>
      </dgm:t>
    </dgm:pt>
    <dgm:pt modelId="{CF00D2CC-FF1D-4F93-BA3D-9DC40BCD48E2}" type="parTrans" cxnId="{4F92E5E6-2570-472E-81AC-432E636093C8}">
      <dgm:prSet/>
      <dgm:spPr/>
      <dgm:t>
        <a:bodyPr/>
        <a:lstStyle/>
        <a:p>
          <a:endParaRPr lang="nb-NO"/>
        </a:p>
      </dgm:t>
    </dgm:pt>
    <dgm:pt modelId="{ADED81BA-1320-47CA-8989-18E172F52F35}" type="sibTrans" cxnId="{4F92E5E6-2570-472E-81AC-432E636093C8}">
      <dgm:prSet/>
      <dgm:spPr/>
      <dgm:t>
        <a:bodyPr/>
        <a:lstStyle/>
        <a:p>
          <a:endParaRPr lang="nb-NO"/>
        </a:p>
      </dgm:t>
    </dgm:pt>
    <dgm:pt modelId="{6E18CADC-0B7D-4A2D-B157-EFB8C69DD79B}">
      <dgm:prSet phldrT="[Tekst]"/>
      <dgm:spPr>
        <a:solidFill>
          <a:srgbClr val="C00000"/>
        </a:solidFill>
      </dgm:spPr>
      <dgm:t>
        <a:bodyPr/>
        <a:lstStyle/>
        <a:p>
          <a:r>
            <a:rPr lang="nb-NO" dirty="0"/>
            <a:t>Høst</a:t>
          </a:r>
        </a:p>
      </dgm:t>
    </dgm:pt>
    <dgm:pt modelId="{9ACDF2A1-ADD3-42C9-8ADF-DEDBCC683B6E}" type="parTrans" cxnId="{3F749A54-C60D-4096-9E40-978CAB072CFD}">
      <dgm:prSet/>
      <dgm:spPr/>
      <dgm:t>
        <a:bodyPr/>
        <a:lstStyle/>
        <a:p>
          <a:endParaRPr lang="nb-NO"/>
        </a:p>
      </dgm:t>
    </dgm:pt>
    <dgm:pt modelId="{9E651F51-7F04-4669-B991-1F25FC00DF5C}" type="sibTrans" cxnId="{3F749A54-C60D-4096-9E40-978CAB072CFD}">
      <dgm:prSet/>
      <dgm:spPr/>
      <dgm:t>
        <a:bodyPr/>
        <a:lstStyle/>
        <a:p>
          <a:endParaRPr lang="nb-NO"/>
        </a:p>
      </dgm:t>
    </dgm:pt>
    <dgm:pt modelId="{DCA792A2-ABC1-4F00-A18A-5067FE3F07FE}" type="pres">
      <dgm:prSet presAssocID="{74935290-AE7D-4DCF-AC35-851784EE74E1}" presName="cycle" presStyleCnt="0">
        <dgm:presLayoutVars>
          <dgm:dir/>
          <dgm:resizeHandles val="exact"/>
        </dgm:presLayoutVars>
      </dgm:prSet>
      <dgm:spPr/>
    </dgm:pt>
    <dgm:pt modelId="{3857B52F-C95D-41C7-831F-D660FCA66831}" type="pres">
      <dgm:prSet presAssocID="{5423C1D5-9EA4-4DC7-AE2B-B54143509C9A}" presName="node" presStyleLbl="node1" presStyleIdx="0" presStyleCnt="4">
        <dgm:presLayoutVars>
          <dgm:bulletEnabled val="1"/>
        </dgm:presLayoutVars>
      </dgm:prSet>
      <dgm:spPr/>
    </dgm:pt>
    <dgm:pt modelId="{2AB643F9-0C05-4554-AEB1-CCA277065E96}" type="pres">
      <dgm:prSet presAssocID="{5423C1D5-9EA4-4DC7-AE2B-B54143509C9A}" presName="spNode" presStyleCnt="0"/>
      <dgm:spPr/>
    </dgm:pt>
    <dgm:pt modelId="{55FE308A-F004-40A8-BD4B-00B739A409FA}" type="pres">
      <dgm:prSet presAssocID="{20531F08-7CED-4609-A535-3D323752F90F}" presName="sibTrans" presStyleLbl="sibTrans1D1" presStyleIdx="0" presStyleCnt="4"/>
      <dgm:spPr/>
    </dgm:pt>
    <dgm:pt modelId="{56321021-0078-4C38-B94D-E35210D25FF8}" type="pres">
      <dgm:prSet presAssocID="{91EB88C8-6E48-4D20-A272-3C9962FCC58B}" presName="node" presStyleLbl="node1" presStyleIdx="1" presStyleCnt="4" custRadScaleRad="107178" custRadScaleInc="1158">
        <dgm:presLayoutVars>
          <dgm:bulletEnabled val="1"/>
        </dgm:presLayoutVars>
      </dgm:prSet>
      <dgm:spPr/>
    </dgm:pt>
    <dgm:pt modelId="{FF6BDDC8-03F4-49A7-9B9E-8A1723D2A045}" type="pres">
      <dgm:prSet presAssocID="{91EB88C8-6E48-4D20-A272-3C9962FCC58B}" presName="spNode" presStyleCnt="0"/>
      <dgm:spPr/>
    </dgm:pt>
    <dgm:pt modelId="{94D56FAE-AA2A-4700-A68C-A1E4334ED470}" type="pres">
      <dgm:prSet presAssocID="{D0BF11F7-72A1-4615-985B-C7E178BFEB60}" presName="sibTrans" presStyleLbl="sibTrans1D1" presStyleIdx="1" presStyleCnt="4"/>
      <dgm:spPr/>
    </dgm:pt>
    <dgm:pt modelId="{18EF6CE8-76EC-4197-9C49-B8796DF8C228}" type="pres">
      <dgm:prSet presAssocID="{B9FF1786-39AA-4B10-A88B-7214928A9FE2}" presName="node" presStyleLbl="node1" presStyleIdx="2" presStyleCnt="4">
        <dgm:presLayoutVars>
          <dgm:bulletEnabled val="1"/>
        </dgm:presLayoutVars>
      </dgm:prSet>
      <dgm:spPr/>
    </dgm:pt>
    <dgm:pt modelId="{E67710DC-E199-4BE6-BB35-6897177CE359}" type="pres">
      <dgm:prSet presAssocID="{B9FF1786-39AA-4B10-A88B-7214928A9FE2}" presName="spNode" presStyleCnt="0"/>
      <dgm:spPr/>
    </dgm:pt>
    <dgm:pt modelId="{15333DF9-320A-4DC9-B95C-3C41722FE211}" type="pres">
      <dgm:prSet presAssocID="{ADED81BA-1320-47CA-8989-18E172F52F35}" presName="sibTrans" presStyleLbl="sibTrans1D1" presStyleIdx="2" presStyleCnt="4"/>
      <dgm:spPr/>
    </dgm:pt>
    <dgm:pt modelId="{2575E946-9000-418C-8D72-C3CC733DE40F}" type="pres">
      <dgm:prSet presAssocID="{6E18CADC-0B7D-4A2D-B157-EFB8C69DD79B}" presName="node" presStyleLbl="node1" presStyleIdx="3" presStyleCnt="4" custRadScaleRad="108613" custRadScaleInc="-2720">
        <dgm:presLayoutVars>
          <dgm:bulletEnabled val="1"/>
        </dgm:presLayoutVars>
      </dgm:prSet>
      <dgm:spPr/>
    </dgm:pt>
    <dgm:pt modelId="{E25117A7-D94C-43E4-AC43-8B19E53A154D}" type="pres">
      <dgm:prSet presAssocID="{6E18CADC-0B7D-4A2D-B157-EFB8C69DD79B}" presName="spNode" presStyleCnt="0"/>
      <dgm:spPr/>
    </dgm:pt>
    <dgm:pt modelId="{E7F72006-90EA-4546-B962-2618E5C531BB}" type="pres">
      <dgm:prSet presAssocID="{9E651F51-7F04-4669-B991-1F25FC00DF5C}" presName="sibTrans" presStyleLbl="sibTrans1D1" presStyleIdx="3" presStyleCnt="4"/>
      <dgm:spPr/>
    </dgm:pt>
  </dgm:ptLst>
  <dgm:cxnLst>
    <dgm:cxn modelId="{34EF5B0C-B6B9-4000-96DB-618A6883A786}" type="presOf" srcId="{5423C1D5-9EA4-4DC7-AE2B-B54143509C9A}" destId="{3857B52F-C95D-41C7-831F-D660FCA66831}" srcOrd="0" destOrd="0" presId="urn:microsoft.com/office/officeart/2005/8/layout/cycle6"/>
    <dgm:cxn modelId="{49D25E43-9E47-40C0-A462-A4CF9E9D27DF}" srcId="{74935290-AE7D-4DCF-AC35-851784EE74E1}" destId="{91EB88C8-6E48-4D20-A272-3C9962FCC58B}" srcOrd="1" destOrd="0" parTransId="{10B492F0-6A9C-4B76-AB86-833ECD957336}" sibTransId="{D0BF11F7-72A1-4615-985B-C7E178BFEB60}"/>
    <dgm:cxn modelId="{67386944-EF31-4BA5-9F3E-393ED6077753}" type="presOf" srcId="{6E18CADC-0B7D-4A2D-B157-EFB8C69DD79B}" destId="{2575E946-9000-418C-8D72-C3CC733DE40F}" srcOrd="0" destOrd="0" presId="urn:microsoft.com/office/officeart/2005/8/layout/cycle6"/>
    <dgm:cxn modelId="{D243D144-734D-4B62-B718-CDE8450D5E70}" type="presOf" srcId="{9E651F51-7F04-4669-B991-1F25FC00DF5C}" destId="{E7F72006-90EA-4546-B962-2618E5C531BB}" srcOrd="0" destOrd="0" presId="urn:microsoft.com/office/officeart/2005/8/layout/cycle6"/>
    <dgm:cxn modelId="{992F4154-873A-44DC-AA65-181C0974C3F6}" type="presOf" srcId="{ADED81BA-1320-47CA-8989-18E172F52F35}" destId="{15333DF9-320A-4DC9-B95C-3C41722FE211}" srcOrd="0" destOrd="0" presId="urn:microsoft.com/office/officeart/2005/8/layout/cycle6"/>
    <dgm:cxn modelId="{3F749A54-C60D-4096-9E40-978CAB072CFD}" srcId="{74935290-AE7D-4DCF-AC35-851784EE74E1}" destId="{6E18CADC-0B7D-4A2D-B157-EFB8C69DD79B}" srcOrd="3" destOrd="0" parTransId="{9ACDF2A1-ADD3-42C9-8ADF-DEDBCC683B6E}" sibTransId="{9E651F51-7F04-4669-B991-1F25FC00DF5C}"/>
    <dgm:cxn modelId="{BB525B80-FBB2-4C85-BBA6-3BE246ABAEFC}" type="presOf" srcId="{91EB88C8-6E48-4D20-A272-3C9962FCC58B}" destId="{56321021-0078-4C38-B94D-E35210D25FF8}" srcOrd="0" destOrd="0" presId="urn:microsoft.com/office/officeart/2005/8/layout/cycle6"/>
    <dgm:cxn modelId="{C4BC118E-68DD-41CD-8E4B-1BBB5210BD9B}" type="presOf" srcId="{B9FF1786-39AA-4B10-A88B-7214928A9FE2}" destId="{18EF6CE8-76EC-4197-9C49-B8796DF8C228}" srcOrd="0" destOrd="0" presId="urn:microsoft.com/office/officeart/2005/8/layout/cycle6"/>
    <dgm:cxn modelId="{C348AAA6-5320-42CA-9F2E-C8AC68E35E3B}" type="presOf" srcId="{20531F08-7CED-4609-A535-3D323752F90F}" destId="{55FE308A-F004-40A8-BD4B-00B739A409FA}" srcOrd="0" destOrd="0" presId="urn:microsoft.com/office/officeart/2005/8/layout/cycle6"/>
    <dgm:cxn modelId="{3016DBA8-6F23-4002-A5A1-E84B6D47B77B}" srcId="{74935290-AE7D-4DCF-AC35-851784EE74E1}" destId="{5423C1D5-9EA4-4DC7-AE2B-B54143509C9A}" srcOrd="0" destOrd="0" parTransId="{B746B81E-1E83-4606-9400-FDEF72384318}" sibTransId="{20531F08-7CED-4609-A535-3D323752F90F}"/>
    <dgm:cxn modelId="{99FD74DB-5ADB-43CD-83D2-57ADE84AF4EB}" type="presOf" srcId="{74935290-AE7D-4DCF-AC35-851784EE74E1}" destId="{DCA792A2-ABC1-4F00-A18A-5067FE3F07FE}" srcOrd="0" destOrd="0" presId="urn:microsoft.com/office/officeart/2005/8/layout/cycle6"/>
    <dgm:cxn modelId="{4F92E5E6-2570-472E-81AC-432E636093C8}" srcId="{74935290-AE7D-4DCF-AC35-851784EE74E1}" destId="{B9FF1786-39AA-4B10-A88B-7214928A9FE2}" srcOrd="2" destOrd="0" parTransId="{CF00D2CC-FF1D-4F93-BA3D-9DC40BCD48E2}" sibTransId="{ADED81BA-1320-47CA-8989-18E172F52F35}"/>
    <dgm:cxn modelId="{4BB714F2-6609-426E-9C3A-5A5B1966344F}" type="presOf" srcId="{D0BF11F7-72A1-4615-985B-C7E178BFEB60}" destId="{94D56FAE-AA2A-4700-A68C-A1E4334ED470}" srcOrd="0" destOrd="0" presId="urn:microsoft.com/office/officeart/2005/8/layout/cycle6"/>
    <dgm:cxn modelId="{9CA55B1F-519D-4E3B-8C04-06800DD29FA2}" type="presParOf" srcId="{DCA792A2-ABC1-4F00-A18A-5067FE3F07FE}" destId="{3857B52F-C95D-41C7-831F-D660FCA66831}" srcOrd="0" destOrd="0" presId="urn:microsoft.com/office/officeart/2005/8/layout/cycle6"/>
    <dgm:cxn modelId="{C7CF25C7-BFED-43C4-BCF4-2C4117A8C1D2}" type="presParOf" srcId="{DCA792A2-ABC1-4F00-A18A-5067FE3F07FE}" destId="{2AB643F9-0C05-4554-AEB1-CCA277065E96}" srcOrd="1" destOrd="0" presId="urn:microsoft.com/office/officeart/2005/8/layout/cycle6"/>
    <dgm:cxn modelId="{4B64164D-1472-470C-8596-4BF4481F4681}" type="presParOf" srcId="{DCA792A2-ABC1-4F00-A18A-5067FE3F07FE}" destId="{55FE308A-F004-40A8-BD4B-00B739A409FA}" srcOrd="2" destOrd="0" presId="urn:microsoft.com/office/officeart/2005/8/layout/cycle6"/>
    <dgm:cxn modelId="{189EE604-D55B-4F05-A65A-6FE5C3C27804}" type="presParOf" srcId="{DCA792A2-ABC1-4F00-A18A-5067FE3F07FE}" destId="{56321021-0078-4C38-B94D-E35210D25FF8}" srcOrd="3" destOrd="0" presId="urn:microsoft.com/office/officeart/2005/8/layout/cycle6"/>
    <dgm:cxn modelId="{E725F33F-071B-4DDB-804A-3F4DD744A44F}" type="presParOf" srcId="{DCA792A2-ABC1-4F00-A18A-5067FE3F07FE}" destId="{FF6BDDC8-03F4-49A7-9B9E-8A1723D2A045}" srcOrd="4" destOrd="0" presId="urn:microsoft.com/office/officeart/2005/8/layout/cycle6"/>
    <dgm:cxn modelId="{526F84B7-D917-4939-B8EF-F287FB52C8DD}" type="presParOf" srcId="{DCA792A2-ABC1-4F00-A18A-5067FE3F07FE}" destId="{94D56FAE-AA2A-4700-A68C-A1E4334ED470}" srcOrd="5" destOrd="0" presId="urn:microsoft.com/office/officeart/2005/8/layout/cycle6"/>
    <dgm:cxn modelId="{9C3E861A-8687-4B2D-92FA-8AA0374F6E59}" type="presParOf" srcId="{DCA792A2-ABC1-4F00-A18A-5067FE3F07FE}" destId="{18EF6CE8-76EC-4197-9C49-B8796DF8C228}" srcOrd="6" destOrd="0" presId="urn:microsoft.com/office/officeart/2005/8/layout/cycle6"/>
    <dgm:cxn modelId="{662B2707-9525-4B40-AD7C-FEA6EA60947B}" type="presParOf" srcId="{DCA792A2-ABC1-4F00-A18A-5067FE3F07FE}" destId="{E67710DC-E199-4BE6-BB35-6897177CE359}" srcOrd="7" destOrd="0" presId="urn:microsoft.com/office/officeart/2005/8/layout/cycle6"/>
    <dgm:cxn modelId="{2C90185E-BFDB-402E-8004-1B2425D771F9}" type="presParOf" srcId="{DCA792A2-ABC1-4F00-A18A-5067FE3F07FE}" destId="{15333DF9-320A-4DC9-B95C-3C41722FE211}" srcOrd="8" destOrd="0" presId="urn:microsoft.com/office/officeart/2005/8/layout/cycle6"/>
    <dgm:cxn modelId="{FA705A6E-45E2-44B4-AADE-3628D40736F0}" type="presParOf" srcId="{DCA792A2-ABC1-4F00-A18A-5067FE3F07FE}" destId="{2575E946-9000-418C-8D72-C3CC733DE40F}" srcOrd="9" destOrd="0" presId="urn:microsoft.com/office/officeart/2005/8/layout/cycle6"/>
    <dgm:cxn modelId="{C3234719-5452-49F4-AE95-22E500130AF5}" type="presParOf" srcId="{DCA792A2-ABC1-4F00-A18A-5067FE3F07FE}" destId="{E25117A7-D94C-43E4-AC43-8B19E53A154D}" srcOrd="10" destOrd="0" presId="urn:microsoft.com/office/officeart/2005/8/layout/cycle6"/>
    <dgm:cxn modelId="{5B70311D-09EC-4C0A-8CB6-9E645924602C}" type="presParOf" srcId="{DCA792A2-ABC1-4F00-A18A-5067FE3F07FE}" destId="{E7F72006-90EA-4546-B962-2618E5C531BB}" srcOrd="11"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7B52F-C95D-41C7-831F-D660FCA66831}">
      <dsp:nvSpPr>
        <dsp:cNvPr id="0" name=""/>
        <dsp:cNvSpPr/>
      </dsp:nvSpPr>
      <dsp:spPr>
        <a:xfrm>
          <a:off x="3690807" y="1751"/>
          <a:ext cx="2126276" cy="1382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b-NO" sz="3800" kern="1200" dirty="0"/>
            <a:t>Vinter</a:t>
          </a:r>
        </a:p>
      </dsp:txBody>
      <dsp:txXfrm>
        <a:off x="3758275" y="69219"/>
        <a:ext cx="1991340" cy="1247143"/>
      </dsp:txXfrm>
    </dsp:sp>
    <dsp:sp modelId="{55FE308A-F004-40A8-BD4B-00B739A409FA}">
      <dsp:nvSpPr>
        <dsp:cNvPr id="0" name=""/>
        <dsp:cNvSpPr/>
      </dsp:nvSpPr>
      <dsp:spPr>
        <a:xfrm>
          <a:off x="2673381" y="787003"/>
          <a:ext cx="4566139" cy="4566139"/>
        </a:xfrm>
        <a:custGeom>
          <a:avLst/>
          <a:gdLst/>
          <a:ahLst/>
          <a:cxnLst/>
          <a:rect l="0" t="0" r="0" b="0"/>
          <a:pathLst>
            <a:path>
              <a:moveTo>
                <a:pt x="3160920" y="175515"/>
              </a:moveTo>
              <a:arcTo wR="2283069" hR="2283069" stAng="17556780" swAng="28318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321021-0078-4C38-B94D-E35210D25FF8}">
      <dsp:nvSpPr>
        <dsp:cNvPr id="0" name=""/>
        <dsp:cNvSpPr/>
      </dsp:nvSpPr>
      <dsp:spPr>
        <a:xfrm>
          <a:off x="6137710" y="2299657"/>
          <a:ext cx="2126276" cy="13820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b-NO" sz="3800" kern="1200" dirty="0"/>
            <a:t>Vår</a:t>
          </a:r>
        </a:p>
      </dsp:txBody>
      <dsp:txXfrm>
        <a:off x="6205178" y="2367125"/>
        <a:ext cx="1991340" cy="1247143"/>
      </dsp:txXfrm>
    </dsp:sp>
    <dsp:sp modelId="{94D56FAE-AA2A-4700-A68C-A1E4334ED470}">
      <dsp:nvSpPr>
        <dsp:cNvPr id="0" name=""/>
        <dsp:cNvSpPr/>
      </dsp:nvSpPr>
      <dsp:spPr>
        <a:xfrm>
          <a:off x="2675898" y="597557"/>
          <a:ext cx="4566139" cy="4566139"/>
        </a:xfrm>
        <a:custGeom>
          <a:avLst/>
          <a:gdLst/>
          <a:ahLst/>
          <a:cxnLst/>
          <a:rect l="0" t="0" r="0" b="0"/>
          <a:pathLst>
            <a:path>
              <a:moveTo>
                <a:pt x="4414465" y="3101334"/>
              </a:moveTo>
              <a:arcTo wR="2283069" hR="2283069" stAng="1260138" swAng="27875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EF6CE8-76EC-4197-9C49-B8796DF8C228}">
      <dsp:nvSpPr>
        <dsp:cNvPr id="0" name=""/>
        <dsp:cNvSpPr/>
      </dsp:nvSpPr>
      <dsp:spPr>
        <a:xfrm>
          <a:off x="3690807" y="4567890"/>
          <a:ext cx="2126276" cy="138207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b-NO" sz="3800" kern="1200" dirty="0"/>
            <a:t>Sommer</a:t>
          </a:r>
        </a:p>
      </dsp:txBody>
      <dsp:txXfrm>
        <a:off x="3758275" y="4635358"/>
        <a:ext cx="1991340" cy="1247143"/>
      </dsp:txXfrm>
    </dsp:sp>
    <dsp:sp modelId="{15333DF9-320A-4DC9-B95C-3C41722FE211}">
      <dsp:nvSpPr>
        <dsp:cNvPr id="0" name=""/>
        <dsp:cNvSpPr/>
      </dsp:nvSpPr>
      <dsp:spPr>
        <a:xfrm>
          <a:off x="2223544" y="580884"/>
          <a:ext cx="4566139" cy="4566139"/>
        </a:xfrm>
        <a:custGeom>
          <a:avLst/>
          <a:gdLst/>
          <a:ahLst/>
          <a:cxnLst/>
          <a:rect l="0" t="0" r="0" b="0"/>
          <a:pathLst>
            <a:path>
              <a:moveTo>
                <a:pt x="1450106" y="4408764"/>
              </a:moveTo>
              <a:arcTo wR="2283069" hR="2283069" stAng="6683877" swAng="27959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75E946-9000-418C-8D72-C3CC733DE40F}">
      <dsp:nvSpPr>
        <dsp:cNvPr id="0" name=""/>
        <dsp:cNvSpPr/>
      </dsp:nvSpPr>
      <dsp:spPr>
        <a:xfrm>
          <a:off x="1211348" y="2320135"/>
          <a:ext cx="2126276" cy="138207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b-NO" sz="3800" kern="1200" dirty="0"/>
            <a:t>Høst</a:t>
          </a:r>
        </a:p>
      </dsp:txBody>
      <dsp:txXfrm>
        <a:off x="1278816" y="2387603"/>
        <a:ext cx="1991340" cy="1247143"/>
      </dsp:txXfrm>
    </dsp:sp>
    <dsp:sp modelId="{E7F72006-90EA-4546-B962-2618E5C531BB}">
      <dsp:nvSpPr>
        <dsp:cNvPr id="0" name=""/>
        <dsp:cNvSpPr/>
      </dsp:nvSpPr>
      <dsp:spPr>
        <a:xfrm>
          <a:off x="2230545" y="802006"/>
          <a:ext cx="4566139" cy="4566139"/>
        </a:xfrm>
        <a:custGeom>
          <a:avLst/>
          <a:gdLst/>
          <a:ahLst/>
          <a:cxnLst/>
          <a:rect l="0" t="0" r="0" b="0"/>
          <a:pathLst>
            <a:path>
              <a:moveTo>
                <a:pt x="138415" y="1500212"/>
              </a:moveTo>
              <a:arcTo wR="2283069" hR="2283069" stAng="12003207" swAng="29006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BCB590-604D-49AA-8F9E-7058E702083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523138F-8DE4-4839-BED6-1A59ECA4F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F6BFE64-B087-44F9-8A2B-414B31589909}"/>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D67C3B60-FF6A-4081-88A0-91F87FB7A7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F169B7-8E2B-4594-99E4-AA54B9ED6A77}"/>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372950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4B966E-20DA-4C11-B8B8-459A4C76CBC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8A6F888-DBA3-4629-A774-A475AE58F8D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4A491C9-1C76-4FCE-B9D6-8A3DCC57084B}"/>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F1E39C8B-2717-4945-BDB5-F71E4FF59D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2EC04F-7162-4BA6-A21C-E71366748754}"/>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258399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DB9E15E-E9F0-4BF5-A6E3-8DE25108E59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47C5FC8-63BB-4406-AA3F-D78114C2445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0ED06B-9446-4560-8CFF-226A600D98DD}"/>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4C382DE9-D927-4394-8BC4-C4203C3865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E139E24-7DB8-45BF-BC67-1A2D77123A4A}"/>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6642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1851E-E3C1-439F-BB67-609642606BB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76D3107-62D0-4628-8351-BA5198AAF19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361D339-0B12-4295-B711-8D2B5A18778C}"/>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05AF437B-F9FB-4DD8-9B30-3244814EF4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6263864-3FE4-48BF-A10F-4BC91F86D659}"/>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238911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106DA-BDAF-4D3A-85E8-024D692307B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42660F3-0945-4219-80BC-CCF1CE49E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50A398-A6B8-4667-A7CC-F0F6AC79A059}"/>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01DF6A9A-D852-463F-AE1B-5D74629D0C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B50CA9F-CA50-4DFB-A151-AECCE00670B3}"/>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68436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1194E1-EC34-45B2-B0C3-27A1CF16AAA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CB96647-A5F8-4279-BD68-75453CBFDC7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52D166-B491-4995-8A8C-2639A33FFE8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5E1E741-C68A-40FE-A0C6-81137C138F32}"/>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6" name="Plassholder for bunntekst 5">
            <a:extLst>
              <a:ext uri="{FF2B5EF4-FFF2-40B4-BE49-F238E27FC236}">
                <a16:creationId xmlns:a16="http://schemas.microsoft.com/office/drawing/2014/main" id="{D1381F9B-6D18-434B-BA0C-54117754F2D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8958D6-A617-4208-8F88-380DF3F06966}"/>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64385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FEE52-0CC7-4ACD-96D9-39C71A9FE58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E1ECCB5-CE5D-43D9-B004-96240F96E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5234FBB-0B16-4E83-B238-DCE0F69C84B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7390F63-BCF9-4BC4-B350-C1F306174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44F8943-887B-4409-B787-13D0BD5E138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625CC2D-948D-4AEA-B193-9A9CE76F75CB}"/>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8" name="Plassholder for bunntekst 7">
            <a:extLst>
              <a:ext uri="{FF2B5EF4-FFF2-40B4-BE49-F238E27FC236}">
                <a16:creationId xmlns:a16="http://schemas.microsoft.com/office/drawing/2014/main" id="{92C6C53F-713D-4998-B476-32B791A1F95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0D277AC-6225-47A2-B534-B670F2EB2760}"/>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131388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76EF25-4A9E-4AA3-9B5A-B641611A131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D1192BA-31D0-4CD6-87FE-4696C6D32347}"/>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4" name="Plassholder for bunntekst 3">
            <a:extLst>
              <a:ext uri="{FF2B5EF4-FFF2-40B4-BE49-F238E27FC236}">
                <a16:creationId xmlns:a16="http://schemas.microsoft.com/office/drawing/2014/main" id="{E5A2FFDC-38D4-4034-B0F1-B712FF439E0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DA849D8-E730-486A-B134-D7D578CC8FBF}"/>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326306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A8C4995-89EA-44C6-9A78-E51085DB38AE}"/>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3" name="Plassholder for bunntekst 2">
            <a:extLst>
              <a:ext uri="{FF2B5EF4-FFF2-40B4-BE49-F238E27FC236}">
                <a16:creationId xmlns:a16="http://schemas.microsoft.com/office/drawing/2014/main" id="{8EF8074C-FDCA-4FC6-B1DD-1EAA3FB0581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F283AAD-325D-4111-91B0-BE57A7201E0A}"/>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106153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06969-7F82-4965-94ED-7D0E970F71B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0CF40A4-B043-40B8-B276-D04B027E6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6543BE-AA17-469B-9E88-82E0F9332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3AB54E6-EC13-492D-9284-2E0692378237}"/>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6" name="Plassholder for bunntekst 5">
            <a:extLst>
              <a:ext uri="{FF2B5EF4-FFF2-40B4-BE49-F238E27FC236}">
                <a16:creationId xmlns:a16="http://schemas.microsoft.com/office/drawing/2014/main" id="{5F3C3B8A-58CF-4D33-994A-0B57F45C3F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74473B1-3CFC-4422-B670-C4130F9A27FF}"/>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268200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A055D9-C651-402C-A2A0-513ED19EBFF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BA79B62-2B3E-4CCC-9312-2935E8FFC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09872BA-DFB5-42B9-BA07-168F96FDA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DF1003D-C090-49DB-86DC-06701E72C108}"/>
              </a:ext>
            </a:extLst>
          </p:cNvPr>
          <p:cNvSpPr>
            <a:spLocks noGrp="1"/>
          </p:cNvSpPr>
          <p:nvPr>
            <p:ph type="dt" sz="half" idx="10"/>
          </p:nvPr>
        </p:nvSpPr>
        <p:spPr/>
        <p:txBody>
          <a:bodyPr/>
          <a:lstStyle/>
          <a:p>
            <a:fld id="{69C278C1-5965-4800-8784-BA782AFD0B0B}" type="datetimeFigureOut">
              <a:rPr lang="nb-NO" smtClean="0"/>
              <a:t>15.11.2021</a:t>
            </a:fld>
            <a:endParaRPr lang="nb-NO"/>
          </a:p>
        </p:txBody>
      </p:sp>
      <p:sp>
        <p:nvSpPr>
          <p:cNvPr id="6" name="Plassholder for bunntekst 5">
            <a:extLst>
              <a:ext uri="{FF2B5EF4-FFF2-40B4-BE49-F238E27FC236}">
                <a16:creationId xmlns:a16="http://schemas.microsoft.com/office/drawing/2014/main" id="{FB52D8BF-A060-4D99-813C-EA6EE4E167F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A5AC98-3CDF-44D7-9DD1-7543DCAE6F64}"/>
              </a:ext>
            </a:extLst>
          </p:cNvPr>
          <p:cNvSpPr>
            <a:spLocks noGrp="1"/>
          </p:cNvSpPr>
          <p:nvPr>
            <p:ph type="sldNum" sz="quarter" idx="12"/>
          </p:nvPr>
        </p:nvSpPr>
        <p:spPr/>
        <p:txBody>
          <a:bodyPr/>
          <a:lstStyle/>
          <a:p>
            <a:fld id="{D8119E41-F756-408E-8E4A-15196BFC9B35}" type="slidenum">
              <a:rPr lang="nb-NO" smtClean="0"/>
              <a:t>‹#›</a:t>
            </a:fld>
            <a:endParaRPr lang="nb-NO"/>
          </a:p>
        </p:txBody>
      </p:sp>
    </p:spTree>
    <p:extLst>
      <p:ext uri="{BB962C8B-B14F-4D97-AF65-F5344CB8AC3E}">
        <p14:creationId xmlns:p14="http://schemas.microsoft.com/office/powerpoint/2010/main" val="6770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01837FA-34C2-4993-B728-1AE5060AD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A6735ED-A7A1-4B15-97E3-86CC10B10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FE274B-C6EB-4F15-B4D5-3B49A7907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278C1-5965-4800-8784-BA782AFD0B0B}" type="datetimeFigureOut">
              <a:rPr lang="nb-NO" smtClean="0"/>
              <a:t>15.11.2021</a:t>
            </a:fld>
            <a:endParaRPr lang="nb-NO"/>
          </a:p>
        </p:txBody>
      </p:sp>
      <p:sp>
        <p:nvSpPr>
          <p:cNvPr id="5" name="Plassholder for bunntekst 4">
            <a:extLst>
              <a:ext uri="{FF2B5EF4-FFF2-40B4-BE49-F238E27FC236}">
                <a16:creationId xmlns:a16="http://schemas.microsoft.com/office/drawing/2014/main" id="{933F2FCD-1492-4B88-BA55-65D7BD876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82F17CE-F292-4952-97B7-74ACD3919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19E41-F756-408E-8E4A-15196BFC9B35}" type="slidenum">
              <a:rPr lang="nb-NO" smtClean="0"/>
              <a:t>‹#›</a:t>
            </a:fld>
            <a:endParaRPr lang="nb-NO"/>
          </a:p>
        </p:txBody>
      </p:sp>
    </p:spTree>
    <p:extLst>
      <p:ext uri="{BB962C8B-B14F-4D97-AF65-F5344CB8AC3E}">
        <p14:creationId xmlns:p14="http://schemas.microsoft.com/office/powerpoint/2010/main" val="260061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tinn.no/starte-og-drive/drive-bedrift/praktisk-styrearbeid/" TargetMode="External"/><Relationship Id="rId2" Type="http://schemas.openxmlformats.org/officeDocument/2006/relationships/hyperlink" Target="https://lovdata.no/dokument/NL/lov/1997-06-13-44"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osterhjemsforening.no/organisasjon/vedtek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355F0B5-A024-4CF1-A710-7CF6A983D2F9}"/>
              </a:ext>
            </a:extLst>
          </p:cNvPr>
          <p:cNvPicPr>
            <a:picLocks noChangeAspect="1"/>
          </p:cNvPicPr>
          <p:nvPr/>
        </p:nvPicPr>
        <p:blipFill rotWithShape="1">
          <a:blip r:embed="rId2" cstate="print"/>
          <a:srcRect t="8732" b="3983"/>
          <a:stretch/>
        </p:blipFill>
        <p:spPr>
          <a:xfrm>
            <a:off x="1460597" y="10"/>
            <a:ext cx="9270806" cy="6857990"/>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10" name="Bilde 9">
            <a:extLst>
              <a:ext uri="{FF2B5EF4-FFF2-40B4-BE49-F238E27FC236}">
                <a16:creationId xmlns:a16="http://schemas.microsoft.com/office/drawing/2014/main" id="{713E721C-6279-4DD8-B061-0AAE04C1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3" name="TekstSylinder 2">
            <a:extLst>
              <a:ext uri="{FF2B5EF4-FFF2-40B4-BE49-F238E27FC236}">
                <a16:creationId xmlns:a16="http://schemas.microsoft.com/office/drawing/2014/main" id="{E872240A-B4BF-43F5-8ED4-450947CA9820}"/>
              </a:ext>
            </a:extLst>
          </p:cNvPr>
          <p:cNvSpPr txBox="1"/>
          <p:nvPr/>
        </p:nvSpPr>
        <p:spPr>
          <a:xfrm>
            <a:off x="4917233" y="1212980"/>
            <a:ext cx="1054359" cy="646331"/>
          </a:xfrm>
          <a:prstGeom prst="rect">
            <a:avLst/>
          </a:prstGeom>
          <a:noFill/>
        </p:spPr>
        <p:txBody>
          <a:bodyPr wrap="square" rtlCol="0">
            <a:spAutoFit/>
          </a:bodyPr>
          <a:lstStyle/>
          <a:p>
            <a:r>
              <a:rPr lang="nb-NO" dirty="0">
                <a:solidFill>
                  <a:schemeClr val="bg1"/>
                </a:solidFill>
              </a:rPr>
              <a:t>Styrets ansvar</a:t>
            </a:r>
          </a:p>
        </p:txBody>
      </p:sp>
      <p:sp>
        <p:nvSpPr>
          <p:cNvPr id="4" name="TekstSylinder 3">
            <a:extLst>
              <a:ext uri="{FF2B5EF4-FFF2-40B4-BE49-F238E27FC236}">
                <a16:creationId xmlns:a16="http://schemas.microsoft.com/office/drawing/2014/main" id="{FABBDB3F-27C4-486B-95A5-D1C51ECE8FB2}"/>
              </a:ext>
            </a:extLst>
          </p:cNvPr>
          <p:cNvSpPr txBox="1"/>
          <p:nvPr/>
        </p:nvSpPr>
        <p:spPr>
          <a:xfrm>
            <a:off x="6461095" y="1614196"/>
            <a:ext cx="1695061" cy="923330"/>
          </a:xfrm>
          <a:prstGeom prst="rect">
            <a:avLst/>
          </a:prstGeom>
          <a:noFill/>
        </p:spPr>
        <p:txBody>
          <a:bodyPr wrap="square" rtlCol="0">
            <a:spAutoFit/>
          </a:bodyPr>
          <a:lstStyle/>
          <a:p>
            <a:r>
              <a:rPr lang="nb-NO" dirty="0">
                <a:solidFill>
                  <a:schemeClr val="bg1"/>
                </a:solidFill>
              </a:rPr>
              <a:t>Styrets oppgaver og styringsinstruks</a:t>
            </a:r>
          </a:p>
        </p:txBody>
      </p:sp>
      <p:sp>
        <p:nvSpPr>
          <p:cNvPr id="5" name="TekstSylinder 4">
            <a:extLst>
              <a:ext uri="{FF2B5EF4-FFF2-40B4-BE49-F238E27FC236}">
                <a16:creationId xmlns:a16="http://schemas.microsoft.com/office/drawing/2014/main" id="{59994ECD-6E4B-42B2-8DCD-69A1BF6AC4A9}"/>
              </a:ext>
            </a:extLst>
          </p:cNvPr>
          <p:cNvSpPr txBox="1"/>
          <p:nvPr/>
        </p:nvSpPr>
        <p:spPr>
          <a:xfrm>
            <a:off x="7987004" y="1614196"/>
            <a:ext cx="1352939" cy="646331"/>
          </a:xfrm>
          <a:prstGeom prst="rect">
            <a:avLst/>
          </a:prstGeom>
          <a:noFill/>
        </p:spPr>
        <p:txBody>
          <a:bodyPr wrap="square" rtlCol="0">
            <a:spAutoFit/>
          </a:bodyPr>
          <a:lstStyle/>
          <a:p>
            <a:r>
              <a:rPr lang="nb-NO" dirty="0">
                <a:solidFill>
                  <a:schemeClr val="bg1"/>
                </a:solidFill>
              </a:rPr>
              <a:t>Styret som kollegium</a:t>
            </a:r>
          </a:p>
        </p:txBody>
      </p:sp>
      <p:sp>
        <p:nvSpPr>
          <p:cNvPr id="7" name="TekstSylinder 6">
            <a:extLst>
              <a:ext uri="{FF2B5EF4-FFF2-40B4-BE49-F238E27FC236}">
                <a16:creationId xmlns:a16="http://schemas.microsoft.com/office/drawing/2014/main" id="{F5216647-CC7B-4426-B28D-3D55F6B01138}"/>
              </a:ext>
            </a:extLst>
          </p:cNvPr>
          <p:cNvSpPr txBox="1"/>
          <p:nvPr/>
        </p:nvSpPr>
        <p:spPr>
          <a:xfrm>
            <a:off x="3321699" y="1212980"/>
            <a:ext cx="1278294" cy="923330"/>
          </a:xfrm>
          <a:prstGeom prst="rect">
            <a:avLst/>
          </a:prstGeom>
          <a:noFill/>
        </p:spPr>
        <p:txBody>
          <a:bodyPr wrap="square" rtlCol="0">
            <a:spAutoFit/>
          </a:bodyPr>
          <a:lstStyle/>
          <a:p>
            <a:r>
              <a:rPr lang="nb-NO" dirty="0">
                <a:solidFill>
                  <a:schemeClr val="bg1"/>
                </a:solidFill>
              </a:rPr>
              <a:t>Styrets</a:t>
            </a:r>
          </a:p>
          <a:p>
            <a:r>
              <a:rPr lang="nb-NO" dirty="0">
                <a:solidFill>
                  <a:schemeClr val="bg1"/>
                </a:solidFill>
              </a:rPr>
              <a:t>samarbeids-klima</a:t>
            </a:r>
          </a:p>
        </p:txBody>
      </p:sp>
      <p:sp>
        <p:nvSpPr>
          <p:cNvPr id="9" name="TekstSylinder 8">
            <a:extLst>
              <a:ext uri="{FF2B5EF4-FFF2-40B4-BE49-F238E27FC236}">
                <a16:creationId xmlns:a16="http://schemas.microsoft.com/office/drawing/2014/main" id="{0DA66186-8DB5-4473-A9DC-F7602E558676}"/>
              </a:ext>
            </a:extLst>
          </p:cNvPr>
          <p:cNvSpPr txBox="1"/>
          <p:nvPr/>
        </p:nvSpPr>
        <p:spPr>
          <a:xfrm>
            <a:off x="7081934" y="554401"/>
            <a:ext cx="1175657" cy="923330"/>
          </a:xfrm>
          <a:prstGeom prst="rect">
            <a:avLst/>
          </a:prstGeom>
          <a:noFill/>
        </p:spPr>
        <p:txBody>
          <a:bodyPr wrap="square" rtlCol="0">
            <a:spAutoFit/>
          </a:bodyPr>
          <a:lstStyle/>
          <a:p>
            <a:r>
              <a:rPr lang="nb-NO" dirty="0">
                <a:solidFill>
                  <a:schemeClr val="bg1"/>
                </a:solidFill>
              </a:rPr>
              <a:t>Styrets roller og arenaer</a:t>
            </a:r>
          </a:p>
        </p:txBody>
      </p:sp>
    </p:spTree>
    <p:extLst>
      <p:ext uri="{BB962C8B-B14F-4D97-AF65-F5344CB8AC3E}">
        <p14:creationId xmlns:p14="http://schemas.microsoft.com/office/powerpoint/2010/main" val="175104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410215A-29BD-4AC5-B285-92A1969E15C4}"/>
              </a:ext>
            </a:extLst>
          </p:cNvPr>
          <p:cNvPicPr>
            <a:picLocks noChangeAspect="1"/>
          </p:cNvPicPr>
          <p:nvPr/>
        </p:nvPicPr>
        <p:blipFill rotWithShape="1">
          <a:blip r:embed="rId2"/>
          <a:srcRect l="24444" t="25185" r="25185" b="11111"/>
          <a:stretch/>
        </p:blipFill>
        <p:spPr>
          <a:xfrm>
            <a:off x="2427111" y="610160"/>
            <a:ext cx="7924801" cy="5637680"/>
          </a:xfrm>
          <a:prstGeom prst="rect">
            <a:avLst/>
          </a:prstGeom>
        </p:spPr>
      </p:pic>
      <p:pic>
        <p:nvPicPr>
          <p:cNvPr id="3" name="Bilde 2">
            <a:extLst>
              <a:ext uri="{FF2B5EF4-FFF2-40B4-BE49-F238E27FC236}">
                <a16:creationId xmlns:a16="http://schemas.microsoft.com/office/drawing/2014/main" id="{7EE39846-1874-4195-A80A-783F48153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9118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ADF5D48-3871-46E3-A0E3-C401E4E9A2D3}"/>
              </a:ext>
            </a:extLst>
          </p:cNvPr>
          <p:cNvPicPr>
            <a:picLocks noChangeAspect="1"/>
          </p:cNvPicPr>
          <p:nvPr/>
        </p:nvPicPr>
        <p:blipFill rotWithShape="1">
          <a:blip r:embed="rId2"/>
          <a:srcRect l="24352" t="19258" r="25370" b="17202"/>
          <a:stretch/>
        </p:blipFill>
        <p:spPr>
          <a:xfrm>
            <a:off x="2415822" y="772094"/>
            <a:ext cx="7902222" cy="5617418"/>
          </a:xfrm>
          <a:prstGeom prst="rect">
            <a:avLst/>
          </a:prstGeom>
        </p:spPr>
      </p:pic>
      <p:pic>
        <p:nvPicPr>
          <p:cNvPr id="3" name="Bilde 2">
            <a:extLst>
              <a:ext uri="{FF2B5EF4-FFF2-40B4-BE49-F238E27FC236}">
                <a16:creationId xmlns:a16="http://schemas.microsoft.com/office/drawing/2014/main" id="{DCB5E61D-8C2B-423F-B237-76932AD23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60218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B5F638-42FD-4547-B52F-1E0C703CC027}"/>
              </a:ext>
            </a:extLst>
          </p:cNvPr>
          <p:cNvPicPr>
            <a:picLocks noChangeAspect="1"/>
          </p:cNvPicPr>
          <p:nvPr/>
        </p:nvPicPr>
        <p:blipFill rotWithShape="1">
          <a:blip r:embed="rId2"/>
          <a:srcRect l="24444" t="22058" r="25371" b="14074"/>
          <a:stretch/>
        </p:blipFill>
        <p:spPr>
          <a:xfrm>
            <a:off x="2257779" y="526409"/>
            <a:ext cx="8150576" cy="5834732"/>
          </a:xfrm>
          <a:prstGeom prst="rect">
            <a:avLst/>
          </a:prstGeom>
        </p:spPr>
      </p:pic>
      <p:pic>
        <p:nvPicPr>
          <p:cNvPr id="3" name="Bilde 2">
            <a:extLst>
              <a:ext uri="{FF2B5EF4-FFF2-40B4-BE49-F238E27FC236}">
                <a16:creationId xmlns:a16="http://schemas.microsoft.com/office/drawing/2014/main" id="{408E8867-22D7-4423-9E56-33A971629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75877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3AB2795-EB1A-49CD-8F4F-429441C10B45}"/>
              </a:ext>
            </a:extLst>
          </p:cNvPr>
          <p:cNvPicPr>
            <a:picLocks noChangeAspect="1"/>
          </p:cNvPicPr>
          <p:nvPr/>
        </p:nvPicPr>
        <p:blipFill rotWithShape="1">
          <a:blip r:embed="rId2"/>
          <a:srcRect l="23241" t="15638" r="39907" b="8149"/>
          <a:stretch/>
        </p:blipFill>
        <p:spPr>
          <a:xfrm>
            <a:off x="575733" y="925689"/>
            <a:ext cx="4492978" cy="5226756"/>
          </a:xfrm>
          <a:prstGeom prst="rect">
            <a:avLst/>
          </a:prstGeom>
        </p:spPr>
      </p:pic>
      <p:pic>
        <p:nvPicPr>
          <p:cNvPr id="3" name="Bilde 2">
            <a:extLst>
              <a:ext uri="{FF2B5EF4-FFF2-40B4-BE49-F238E27FC236}">
                <a16:creationId xmlns:a16="http://schemas.microsoft.com/office/drawing/2014/main" id="{362FC6EF-D1E5-4A04-AAE3-E15C18AA67AC}"/>
              </a:ext>
            </a:extLst>
          </p:cNvPr>
          <p:cNvPicPr>
            <a:picLocks noChangeAspect="1"/>
          </p:cNvPicPr>
          <p:nvPr/>
        </p:nvPicPr>
        <p:blipFill rotWithShape="1">
          <a:blip r:embed="rId3"/>
          <a:srcRect l="23149" t="12180" r="40000" b="6996"/>
          <a:stretch/>
        </p:blipFill>
        <p:spPr>
          <a:xfrm>
            <a:off x="6231466" y="824089"/>
            <a:ext cx="4492978" cy="5542844"/>
          </a:xfrm>
          <a:prstGeom prst="rect">
            <a:avLst/>
          </a:prstGeom>
        </p:spPr>
      </p:pic>
      <p:sp>
        <p:nvSpPr>
          <p:cNvPr id="4" name="Snakkeboble: rektangel med avrundede hjørner 3">
            <a:extLst>
              <a:ext uri="{FF2B5EF4-FFF2-40B4-BE49-F238E27FC236}">
                <a16:creationId xmlns:a16="http://schemas.microsoft.com/office/drawing/2014/main" id="{58BD4728-7EEE-4721-B4EB-F83034E39283}"/>
              </a:ext>
            </a:extLst>
          </p:cNvPr>
          <p:cNvSpPr/>
          <p:nvPr/>
        </p:nvSpPr>
        <p:spPr>
          <a:xfrm>
            <a:off x="3903881" y="534839"/>
            <a:ext cx="2175646" cy="1286933"/>
          </a:xfrm>
          <a:prstGeom prst="wedgeRoundRectCallout">
            <a:avLst>
              <a:gd name="adj1" fmla="val -52033"/>
              <a:gd name="adj2" fmla="val 80384"/>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 </a:t>
            </a:r>
            <a:r>
              <a:rPr lang="nb-NO" sz="1200" dirty="0">
                <a:solidFill>
                  <a:schemeClr val="tx1"/>
                </a:solidFill>
              </a:rPr>
              <a:t>Mange styremedlemmer</a:t>
            </a:r>
          </a:p>
          <a:p>
            <a:r>
              <a:rPr lang="nb-NO" sz="1200" dirty="0">
                <a:solidFill>
                  <a:schemeClr val="tx1"/>
                </a:solidFill>
              </a:rPr>
              <a:t>tar ikke helt inn over seg</a:t>
            </a:r>
          </a:p>
          <a:p>
            <a:r>
              <a:rPr lang="nb-NO" sz="1200" dirty="0">
                <a:solidFill>
                  <a:schemeClr val="tx1"/>
                </a:solidFill>
              </a:rPr>
              <a:t>at de ikke er selskapets</a:t>
            </a:r>
          </a:p>
          <a:p>
            <a:r>
              <a:rPr lang="nb-NO" sz="1200" dirty="0">
                <a:solidFill>
                  <a:schemeClr val="tx1"/>
                </a:solidFill>
              </a:rPr>
              <a:t>utøvende myndighet.</a:t>
            </a:r>
          </a:p>
          <a:p>
            <a:r>
              <a:rPr lang="nb-NO" sz="1200" dirty="0">
                <a:solidFill>
                  <a:schemeClr val="tx1"/>
                </a:solidFill>
              </a:rPr>
              <a:t>Halvor </a:t>
            </a:r>
            <a:r>
              <a:rPr lang="nb-NO" sz="1200" dirty="0" err="1">
                <a:solidFill>
                  <a:schemeClr val="tx1"/>
                </a:solidFill>
              </a:rPr>
              <a:t>Stenstadvold</a:t>
            </a:r>
            <a:endParaRPr lang="nb-NO" sz="1200" dirty="0">
              <a:solidFill>
                <a:schemeClr val="tx1"/>
              </a:solidFill>
            </a:endParaRPr>
          </a:p>
        </p:txBody>
      </p:sp>
      <p:sp>
        <p:nvSpPr>
          <p:cNvPr id="5" name="Snakkeboble: rektangel med avrundede hjørner 4">
            <a:extLst>
              <a:ext uri="{FF2B5EF4-FFF2-40B4-BE49-F238E27FC236}">
                <a16:creationId xmlns:a16="http://schemas.microsoft.com/office/drawing/2014/main" id="{A6EC3EE5-4638-4686-B3AF-77167A483F7D}"/>
              </a:ext>
            </a:extLst>
          </p:cNvPr>
          <p:cNvSpPr/>
          <p:nvPr/>
        </p:nvSpPr>
        <p:spPr>
          <a:xfrm>
            <a:off x="9567958" y="2150763"/>
            <a:ext cx="2425959" cy="2889495"/>
          </a:xfrm>
          <a:prstGeom prst="wedgeRoundRectCallout">
            <a:avLst>
              <a:gd name="adj1" fmla="val -91664"/>
              <a:gd name="adj2" fmla="val 365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 Det er viktig å være klar over styrets</a:t>
            </a:r>
          </a:p>
          <a:p>
            <a:r>
              <a:rPr lang="nb-NO" sz="1200" dirty="0">
                <a:solidFill>
                  <a:schemeClr val="tx1"/>
                </a:solidFill>
              </a:rPr>
              <a:t>rolle overfor ledelsen og styrets</a:t>
            </a:r>
          </a:p>
          <a:p>
            <a:r>
              <a:rPr lang="nb-NO" sz="1200" dirty="0">
                <a:solidFill>
                  <a:schemeClr val="tx1"/>
                </a:solidFill>
              </a:rPr>
              <a:t>rolle overfor eierne. Den vanligste feilen er at styremedlemmer blander rollen</a:t>
            </a:r>
          </a:p>
          <a:p>
            <a:r>
              <a:rPr lang="nb-NO" sz="1200" dirty="0">
                <a:solidFill>
                  <a:schemeClr val="tx1"/>
                </a:solidFill>
              </a:rPr>
              <a:t>som en tillitsvalgt for alle aksjonærer/medlemmer</a:t>
            </a:r>
          </a:p>
          <a:p>
            <a:r>
              <a:rPr lang="nb-NO" sz="1200" dirty="0">
                <a:solidFill>
                  <a:schemeClr val="tx1"/>
                </a:solidFill>
              </a:rPr>
              <a:t>med det å opptre som representant for</a:t>
            </a:r>
          </a:p>
          <a:p>
            <a:r>
              <a:rPr lang="nb-NO" sz="1200" dirty="0">
                <a:solidFill>
                  <a:schemeClr val="tx1"/>
                </a:solidFill>
              </a:rPr>
              <a:t>enkelteiere – ved å bringe eierspørsmål</a:t>
            </a:r>
          </a:p>
          <a:p>
            <a:r>
              <a:rPr lang="nb-NO" sz="1200" dirty="0">
                <a:solidFill>
                  <a:schemeClr val="tx1"/>
                </a:solidFill>
              </a:rPr>
              <a:t>inn i styrerommet, fastslår han.</a:t>
            </a:r>
          </a:p>
        </p:txBody>
      </p:sp>
      <p:pic>
        <p:nvPicPr>
          <p:cNvPr id="6" name="Bilde 5">
            <a:extLst>
              <a:ext uri="{FF2B5EF4-FFF2-40B4-BE49-F238E27FC236}">
                <a16:creationId xmlns:a16="http://schemas.microsoft.com/office/drawing/2014/main" id="{651025EE-4F1E-435A-80D8-6A1F9D64D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7823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63FBC82-E368-487F-A545-96B9DC779211}"/>
              </a:ext>
            </a:extLst>
          </p:cNvPr>
          <p:cNvPicPr>
            <a:picLocks noChangeAspect="1"/>
          </p:cNvPicPr>
          <p:nvPr/>
        </p:nvPicPr>
        <p:blipFill rotWithShape="1">
          <a:blip r:embed="rId2"/>
          <a:srcRect l="23705" t="15309" r="40554" b="6667"/>
          <a:stretch/>
        </p:blipFill>
        <p:spPr>
          <a:xfrm>
            <a:off x="1016000" y="753533"/>
            <a:ext cx="4357511" cy="5350934"/>
          </a:xfrm>
          <a:prstGeom prst="rect">
            <a:avLst/>
          </a:prstGeom>
        </p:spPr>
      </p:pic>
      <p:pic>
        <p:nvPicPr>
          <p:cNvPr id="3" name="Bilde 2">
            <a:extLst>
              <a:ext uri="{FF2B5EF4-FFF2-40B4-BE49-F238E27FC236}">
                <a16:creationId xmlns:a16="http://schemas.microsoft.com/office/drawing/2014/main" id="{919BB894-AAE6-40E7-81E7-EF5AA8982979}"/>
              </a:ext>
            </a:extLst>
          </p:cNvPr>
          <p:cNvPicPr>
            <a:picLocks noChangeAspect="1"/>
          </p:cNvPicPr>
          <p:nvPr/>
        </p:nvPicPr>
        <p:blipFill rotWithShape="1">
          <a:blip r:embed="rId3"/>
          <a:srcRect l="23705" t="13745" r="40554" b="5349"/>
          <a:stretch/>
        </p:blipFill>
        <p:spPr>
          <a:xfrm>
            <a:off x="5971823" y="905934"/>
            <a:ext cx="4357511" cy="5548488"/>
          </a:xfrm>
          <a:prstGeom prst="rect">
            <a:avLst/>
          </a:prstGeom>
        </p:spPr>
      </p:pic>
      <p:sp>
        <p:nvSpPr>
          <p:cNvPr id="4" name="Snakkeboble: rektangel med avrundede hjørner 3">
            <a:extLst>
              <a:ext uri="{FF2B5EF4-FFF2-40B4-BE49-F238E27FC236}">
                <a16:creationId xmlns:a16="http://schemas.microsoft.com/office/drawing/2014/main" id="{9353378F-F580-44C7-A2D1-0B3E7BF95E8F}"/>
              </a:ext>
            </a:extLst>
          </p:cNvPr>
          <p:cNvSpPr/>
          <p:nvPr/>
        </p:nvSpPr>
        <p:spPr>
          <a:xfrm>
            <a:off x="93306" y="1912775"/>
            <a:ext cx="2883159" cy="1903445"/>
          </a:xfrm>
          <a:prstGeom prst="wedgeRoundRectCallout">
            <a:avLst>
              <a:gd name="adj1" fmla="val 76254"/>
              <a:gd name="adj2" fmla="val -25735"/>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 Styret er til for å hjelpe bedriften til å lykkes, og da må styret og administrasjonen spille sammen. Det er viktig at den kompetanse,</a:t>
            </a:r>
          </a:p>
          <a:p>
            <a:r>
              <a:rPr lang="nb-NO" sz="1200" dirty="0">
                <a:solidFill>
                  <a:schemeClr val="tx1"/>
                </a:solidFill>
              </a:rPr>
              <a:t>de ideer og den erfaring som utgjør styrekollegiet oppfattes</a:t>
            </a:r>
          </a:p>
          <a:p>
            <a:r>
              <a:rPr lang="nb-NO" sz="1200" dirty="0">
                <a:solidFill>
                  <a:schemeClr val="tx1"/>
                </a:solidFill>
              </a:rPr>
              <a:t>som en ressurs for ledelsen, mener han.</a:t>
            </a:r>
          </a:p>
        </p:txBody>
      </p:sp>
      <p:sp>
        <p:nvSpPr>
          <p:cNvPr id="5" name="Snakkeboble: rektangel med avrundede hjørner 4">
            <a:extLst>
              <a:ext uri="{FF2B5EF4-FFF2-40B4-BE49-F238E27FC236}">
                <a16:creationId xmlns:a16="http://schemas.microsoft.com/office/drawing/2014/main" id="{AB974516-A499-40F7-972A-D27CBED84986}"/>
              </a:ext>
            </a:extLst>
          </p:cNvPr>
          <p:cNvSpPr/>
          <p:nvPr/>
        </p:nvSpPr>
        <p:spPr>
          <a:xfrm>
            <a:off x="8590327" y="3550298"/>
            <a:ext cx="2491274" cy="1408921"/>
          </a:xfrm>
          <a:prstGeom prst="wedgeRoundRectCallout">
            <a:avLst>
              <a:gd name="adj1" fmla="val -126451"/>
              <a:gd name="adj2" fmla="val -172600"/>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For å oppnå bedre beslutninger mener </a:t>
            </a:r>
            <a:r>
              <a:rPr lang="nb-NO" sz="1200" dirty="0" err="1">
                <a:solidFill>
                  <a:schemeClr val="tx1"/>
                </a:solidFill>
              </a:rPr>
              <a:t>Stenstadvold</a:t>
            </a:r>
            <a:r>
              <a:rPr lang="nb-NO" sz="1200" dirty="0">
                <a:solidFill>
                  <a:schemeClr val="tx1"/>
                </a:solidFill>
              </a:rPr>
              <a:t> at styret alltid bør stille krav om at administrasjonen leverer</a:t>
            </a:r>
          </a:p>
          <a:p>
            <a:r>
              <a:rPr lang="nb-NO" sz="1200" dirty="0">
                <a:solidFill>
                  <a:schemeClr val="tx1"/>
                </a:solidFill>
              </a:rPr>
              <a:t>sin innstilling i strategispørsmål.</a:t>
            </a:r>
          </a:p>
        </p:txBody>
      </p:sp>
      <p:pic>
        <p:nvPicPr>
          <p:cNvPr id="6" name="Bilde 5">
            <a:extLst>
              <a:ext uri="{FF2B5EF4-FFF2-40B4-BE49-F238E27FC236}">
                <a16:creationId xmlns:a16="http://schemas.microsoft.com/office/drawing/2014/main" id="{F47D8D0C-68D1-4F10-A0CF-653418C25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82948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E68C4B-DBE7-424C-B9DA-C816F5411207}"/>
              </a:ext>
            </a:extLst>
          </p:cNvPr>
          <p:cNvSpPr>
            <a:spLocks noGrp="1"/>
          </p:cNvSpPr>
          <p:nvPr>
            <p:ph type="title"/>
          </p:nvPr>
        </p:nvSpPr>
        <p:spPr/>
        <p:txBody>
          <a:bodyPr/>
          <a:lstStyle/>
          <a:p>
            <a:r>
              <a:rPr lang="nb-NO" dirty="0"/>
              <a:t>Styrets kollektive ansvar</a:t>
            </a:r>
          </a:p>
        </p:txBody>
      </p:sp>
      <p:sp>
        <p:nvSpPr>
          <p:cNvPr id="4" name="Rektangel 3">
            <a:extLst>
              <a:ext uri="{FF2B5EF4-FFF2-40B4-BE49-F238E27FC236}">
                <a16:creationId xmlns:a16="http://schemas.microsoft.com/office/drawing/2014/main" id="{136936C8-98D0-4C42-B072-18342E348F4C}"/>
              </a:ext>
            </a:extLst>
          </p:cNvPr>
          <p:cNvSpPr/>
          <p:nvPr/>
        </p:nvSpPr>
        <p:spPr>
          <a:xfrm>
            <a:off x="1301338" y="1690688"/>
            <a:ext cx="8305800" cy="5324535"/>
          </a:xfrm>
          <a:prstGeom prst="rect">
            <a:avLst/>
          </a:prstGeom>
        </p:spPr>
        <p:txBody>
          <a:bodyPr wrap="square">
            <a:spAutoFit/>
          </a:bodyPr>
          <a:lstStyle/>
          <a:p>
            <a:r>
              <a:rPr lang="nb-NO" sz="2000" dirty="0"/>
              <a:t>Det er verdt å merke seg at styret i utgangspunktet er kollektivt ansvarlig for sine avgjørelser. </a:t>
            </a:r>
          </a:p>
          <a:p>
            <a:endParaRPr lang="nb-NO" sz="2000" dirty="0"/>
          </a:p>
          <a:p>
            <a:pPr marL="342900" indent="-342900">
              <a:buFont typeface="Arial" panose="020B0604020202020204" pitchFamily="34" charset="0"/>
              <a:buChar char="•"/>
            </a:pPr>
            <a:r>
              <a:rPr lang="nb-NO" sz="2000" dirty="0"/>
              <a:t>Det betyr at man som styremedlem kan bli erstatningsansvarlig for beslutninger som styret har tatt, selv om man ikke har hatt en aktiv rolle i den beslutningen som har ført til erstatningsansvaret.</a:t>
            </a:r>
          </a:p>
          <a:p>
            <a:pPr marL="342900" indent="-342900">
              <a:buFont typeface="Arial" panose="020B0604020202020204" pitchFamily="34" charset="0"/>
              <a:buChar char="•"/>
            </a:pPr>
            <a:r>
              <a:rPr lang="nb-NO" sz="2000" dirty="0"/>
              <a:t> Imidlertid er man normalt ikke ansvarlig dersom man aktivt har stemt mot beslutningen. Det er altså viktig å dokumentere eventuelle uenigheter i styrevedtak. Dersom man er fraværende når beslutninger fattes, så kan man likevel komme i ansvar dersom man ikke aktivt gir uttrykk for evt. uenighet når man blir kjent med styrets beslutning, fordi man ellers kan bli ansett å ha samtykket ved passivitet. </a:t>
            </a:r>
          </a:p>
          <a:p>
            <a:pPr marL="342900" indent="-342900">
              <a:buFont typeface="Arial" panose="020B0604020202020204" pitchFamily="34" charset="0"/>
              <a:buChar char="•"/>
            </a:pPr>
            <a:r>
              <a:rPr lang="nb-NO" sz="2000" dirty="0"/>
              <a:t>Stemmer man blankt ser man i rettspraksis en tendens til at man likevel kan komme i ansvar som følge av det kollektive styreansvaret</a:t>
            </a:r>
          </a:p>
          <a:p>
            <a:pPr marL="342900" indent="-342900">
              <a:buFont typeface="Arial" panose="020B0604020202020204" pitchFamily="34" charset="0"/>
              <a:buChar char="•"/>
            </a:pPr>
            <a:endParaRPr lang="nb-NO" sz="2000" dirty="0"/>
          </a:p>
          <a:p>
            <a:r>
              <a:rPr lang="nb-NO" sz="1400" dirty="0">
                <a:solidFill>
                  <a:srgbClr val="43464B"/>
                </a:solidFill>
                <a:latin typeface="Open Sans"/>
              </a:rPr>
              <a:t>Kilde: advokat Lippestad</a:t>
            </a:r>
          </a:p>
          <a:p>
            <a:endParaRPr lang="nb-NO" sz="2000" dirty="0"/>
          </a:p>
        </p:txBody>
      </p:sp>
      <p:pic>
        <p:nvPicPr>
          <p:cNvPr id="5" name="Bilde 4">
            <a:extLst>
              <a:ext uri="{FF2B5EF4-FFF2-40B4-BE49-F238E27FC236}">
                <a16:creationId xmlns:a16="http://schemas.microsoft.com/office/drawing/2014/main" id="{B4027F26-CC68-4F5A-B3F4-64087D08A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98041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705D85-85E4-4122-8A91-69B654BFF1A2}"/>
              </a:ext>
            </a:extLst>
          </p:cNvPr>
          <p:cNvSpPr>
            <a:spLocks noGrp="1"/>
          </p:cNvSpPr>
          <p:nvPr>
            <p:ph type="title"/>
          </p:nvPr>
        </p:nvSpPr>
        <p:spPr/>
        <p:txBody>
          <a:bodyPr/>
          <a:lstStyle/>
          <a:p>
            <a:r>
              <a:rPr lang="nb-NO" dirty="0"/>
              <a:t>Men jeg er jo bare frivillig?</a:t>
            </a:r>
          </a:p>
        </p:txBody>
      </p:sp>
      <p:sp>
        <p:nvSpPr>
          <p:cNvPr id="4" name="Rektangel 3">
            <a:extLst>
              <a:ext uri="{FF2B5EF4-FFF2-40B4-BE49-F238E27FC236}">
                <a16:creationId xmlns:a16="http://schemas.microsoft.com/office/drawing/2014/main" id="{8961E310-820F-4DA9-9909-396CAC67F1A9}"/>
              </a:ext>
            </a:extLst>
          </p:cNvPr>
          <p:cNvSpPr/>
          <p:nvPr/>
        </p:nvSpPr>
        <p:spPr>
          <a:xfrm>
            <a:off x="1436914" y="2132473"/>
            <a:ext cx="8003969" cy="3785652"/>
          </a:xfrm>
          <a:prstGeom prst="rect">
            <a:avLst/>
          </a:prstGeom>
        </p:spPr>
        <p:txBody>
          <a:bodyPr wrap="square">
            <a:spAutoFit/>
          </a:bodyPr>
          <a:lstStyle/>
          <a:p>
            <a:r>
              <a:rPr lang="nb-NO" sz="2000" dirty="0"/>
              <a:t>På noen kan kanskje styreansvaret i foreningsretten være overraskende og virke urettferdig. Man utfører tross alt et frivillig arbeid uten å være motivert av egen vinning. I motsetning til i kommersielle selskaper, hvor styremedlemmer gjerne har relevant kompetanse og erfaring, så er gjerne styreverv i en forening et resultat av engasjement og pliktfølelse. Skal man likevel kunne bli sittende igjen med erstatningsansvar?</a:t>
            </a:r>
          </a:p>
          <a:p>
            <a:endParaRPr lang="nb-NO" sz="2000" dirty="0"/>
          </a:p>
          <a:p>
            <a:r>
              <a:rPr lang="nb-NO" sz="2000" dirty="0"/>
              <a:t>Svaret er ja. Realiteten er også at domstolene stiller tilnærmet like strenge krav til styremedlemmer i foreninger og ideelle organisasjoner som i aksjeselskaper. </a:t>
            </a:r>
          </a:p>
          <a:p>
            <a:endParaRPr lang="nb-NO" sz="2000" dirty="0"/>
          </a:p>
          <a:p>
            <a:r>
              <a:rPr lang="nb-NO" sz="1400" dirty="0"/>
              <a:t>Kilde: advokat Lippestad</a:t>
            </a:r>
          </a:p>
        </p:txBody>
      </p:sp>
      <p:pic>
        <p:nvPicPr>
          <p:cNvPr id="5" name="Bilde 4">
            <a:extLst>
              <a:ext uri="{FF2B5EF4-FFF2-40B4-BE49-F238E27FC236}">
                <a16:creationId xmlns:a16="http://schemas.microsoft.com/office/drawing/2014/main" id="{BEACBA94-6B77-4D56-98AA-6D7739F99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35651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7A5F71-E866-42AA-9404-5505A0933263}"/>
              </a:ext>
            </a:extLst>
          </p:cNvPr>
          <p:cNvSpPr>
            <a:spLocks noGrp="1"/>
          </p:cNvSpPr>
          <p:nvPr>
            <p:ph type="title"/>
          </p:nvPr>
        </p:nvSpPr>
        <p:spPr/>
        <p:txBody>
          <a:bodyPr/>
          <a:lstStyle/>
          <a:p>
            <a:r>
              <a:rPr lang="nb-NO" dirty="0"/>
              <a:t>Styrets erstatningsansvar</a:t>
            </a:r>
          </a:p>
        </p:txBody>
      </p:sp>
      <p:sp>
        <p:nvSpPr>
          <p:cNvPr id="3" name="Rektangel 2">
            <a:extLst>
              <a:ext uri="{FF2B5EF4-FFF2-40B4-BE49-F238E27FC236}">
                <a16:creationId xmlns:a16="http://schemas.microsoft.com/office/drawing/2014/main" id="{58ECB424-9E9F-4760-891E-F1BDCEC1F550}"/>
              </a:ext>
            </a:extLst>
          </p:cNvPr>
          <p:cNvSpPr/>
          <p:nvPr/>
        </p:nvSpPr>
        <p:spPr>
          <a:xfrm>
            <a:off x="905164" y="1786047"/>
            <a:ext cx="10866581" cy="3416320"/>
          </a:xfrm>
          <a:prstGeom prst="rect">
            <a:avLst/>
          </a:prstGeom>
        </p:spPr>
        <p:txBody>
          <a:bodyPr wrap="square">
            <a:spAutoFit/>
          </a:bodyPr>
          <a:lstStyle/>
          <a:p>
            <a:pPr marL="285750" indent="-285750" fontAlgn="base">
              <a:buFont typeface="Arial" panose="020B0604020202020204" pitchFamily="34" charset="0"/>
              <a:buChar char="•"/>
            </a:pPr>
            <a:r>
              <a:rPr lang="nb-NO" dirty="0">
                <a:solidFill>
                  <a:srgbClr val="43464B"/>
                </a:solidFill>
                <a:latin typeface="Open Sans"/>
              </a:rPr>
              <a:t>Begrepet styreansvar sikter til erstatningsansvaret som styremedlemmer kan pådra seg hvis styret ved uriktige beslutninger eller andre disposisjoner påfører noen et økonomisk tap. Det kan også være snakk om økonomisk tap som følge av annen skade som styret ved sine handlinger eller unnlatelser forårsaker.</a:t>
            </a:r>
          </a:p>
          <a:p>
            <a:pPr marL="285750" indent="-285750" fontAlgn="base">
              <a:buFont typeface="Arial" panose="020B0604020202020204" pitchFamily="34" charset="0"/>
              <a:buChar char="•"/>
            </a:pPr>
            <a:r>
              <a:rPr lang="nb-NO" dirty="0">
                <a:solidFill>
                  <a:srgbClr val="43464B"/>
                </a:solidFill>
                <a:latin typeface="Open Sans"/>
              </a:rPr>
              <a:t>Man kan si at det for styremedlemmer foreligger en aktsomhetsplikt, altså en forventning til at styremedlemmer foretar aktsomme vurderinger og treffer beslutninger ut fra dette. </a:t>
            </a:r>
          </a:p>
          <a:p>
            <a:pPr marL="285750" indent="-285750" fontAlgn="base">
              <a:buFont typeface="Arial" panose="020B0604020202020204" pitchFamily="34" charset="0"/>
              <a:buChar char="•"/>
            </a:pPr>
            <a:r>
              <a:rPr lang="nb-NO" dirty="0">
                <a:solidFill>
                  <a:srgbClr val="43464B"/>
                </a:solidFill>
                <a:latin typeface="Open Sans"/>
              </a:rPr>
              <a:t>Uaktsom skadeforvoldelse har en grense til forsettlig/bevisst skadeforvoldelse i den ene enden, og til hendelige uhell i den andre enden. Forsettlige og uaktsomme handlinger kan utløse styreansvar, hendelige uhell kan ikke det. Det er altså grensen mellom uaktsomhet og hendelige uhell som er det interessante her.</a:t>
            </a:r>
          </a:p>
          <a:p>
            <a:pPr marL="285750" indent="-285750" fontAlgn="base">
              <a:buFont typeface="Arial" panose="020B0604020202020204" pitchFamily="34" charset="0"/>
              <a:buChar char="•"/>
            </a:pPr>
            <a:endParaRPr lang="nb-NO" dirty="0">
              <a:solidFill>
                <a:srgbClr val="43464B"/>
              </a:solidFill>
              <a:latin typeface="Open Sans"/>
            </a:endParaRPr>
          </a:p>
          <a:p>
            <a:pPr fontAlgn="base"/>
            <a:r>
              <a:rPr lang="nb-NO" sz="1400" dirty="0">
                <a:solidFill>
                  <a:srgbClr val="43464B"/>
                </a:solidFill>
                <a:latin typeface="Open Sans"/>
              </a:rPr>
              <a:t>Kilde: advokat Lippestad</a:t>
            </a:r>
          </a:p>
        </p:txBody>
      </p:sp>
      <p:pic>
        <p:nvPicPr>
          <p:cNvPr id="4" name="Bilde 3">
            <a:extLst>
              <a:ext uri="{FF2B5EF4-FFF2-40B4-BE49-F238E27FC236}">
                <a16:creationId xmlns:a16="http://schemas.microsoft.com/office/drawing/2014/main" id="{DA1E4BB9-203F-4C68-AC26-0CA8761F0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71856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792036-206E-4FDD-8817-2F7BE7B3A7D9}"/>
              </a:ext>
            </a:extLst>
          </p:cNvPr>
          <p:cNvSpPr>
            <a:spLocks noGrp="1"/>
          </p:cNvSpPr>
          <p:nvPr>
            <p:ph type="title"/>
          </p:nvPr>
        </p:nvSpPr>
        <p:spPr/>
        <p:txBody>
          <a:bodyPr/>
          <a:lstStyle/>
          <a:p>
            <a:r>
              <a:rPr lang="nb-NO" dirty="0"/>
              <a:t>Styrets erstatningsansvar</a:t>
            </a:r>
          </a:p>
        </p:txBody>
      </p:sp>
      <p:sp>
        <p:nvSpPr>
          <p:cNvPr id="3" name="Rektangel 2">
            <a:extLst>
              <a:ext uri="{FF2B5EF4-FFF2-40B4-BE49-F238E27FC236}">
                <a16:creationId xmlns:a16="http://schemas.microsoft.com/office/drawing/2014/main" id="{2CAD5BBB-8AB3-4E18-8E3E-61233304C1F2}"/>
              </a:ext>
            </a:extLst>
          </p:cNvPr>
          <p:cNvSpPr/>
          <p:nvPr/>
        </p:nvSpPr>
        <p:spPr>
          <a:xfrm>
            <a:off x="1232395" y="1690688"/>
            <a:ext cx="9479148" cy="4739759"/>
          </a:xfrm>
          <a:prstGeom prst="rect">
            <a:avLst/>
          </a:prstGeom>
        </p:spPr>
        <p:txBody>
          <a:bodyPr wrap="square">
            <a:spAutoFit/>
          </a:bodyPr>
          <a:lstStyle/>
          <a:p>
            <a:pPr fontAlgn="base"/>
            <a:r>
              <a:rPr lang="nb-NO" b="1" dirty="0">
                <a:solidFill>
                  <a:srgbClr val="43464B"/>
                </a:solidFill>
                <a:latin typeface="Open Sans"/>
              </a:rPr>
              <a:t>Hva kreves for å være «aktsom»?</a:t>
            </a:r>
            <a:endParaRPr lang="nb-NO" dirty="0">
              <a:solidFill>
                <a:srgbClr val="43464B"/>
              </a:solidFill>
              <a:latin typeface="Open Sans"/>
            </a:endParaRPr>
          </a:p>
          <a:p>
            <a:pPr fontAlgn="base"/>
            <a:r>
              <a:rPr lang="nb-NO" dirty="0">
                <a:solidFill>
                  <a:srgbClr val="43464B"/>
                </a:solidFill>
                <a:latin typeface="Open Sans"/>
              </a:rPr>
              <a:t>På noen kan kanskje styreansvaret i foreningsretten være overraskende og virke urettferdig. Man utfører tross alt et frivillig arbeid uten å være motivert av egen vinning. I motsetning til i kommersielle selskaper, hvor styremedlemmer gjerne har relevant kompetanse og erfaring, så er gjerne styreverv i en forening et resultat av engasjement og pliktfølelse. </a:t>
            </a:r>
          </a:p>
          <a:p>
            <a:pPr fontAlgn="base"/>
            <a:endParaRPr lang="nb-NO" dirty="0">
              <a:solidFill>
                <a:srgbClr val="43464B"/>
              </a:solidFill>
              <a:latin typeface="Open Sans"/>
            </a:endParaRPr>
          </a:p>
          <a:p>
            <a:pPr fontAlgn="base"/>
            <a:r>
              <a:rPr lang="nb-NO" i="1" dirty="0">
                <a:solidFill>
                  <a:srgbClr val="43464B"/>
                </a:solidFill>
                <a:latin typeface="Open Sans"/>
              </a:rPr>
              <a:t>Skal man likevel kunne bli sittende igjen med erstatningsansvar? Svaret er ja.</a:t>
            </a:r>
          </a:p>
          <a:p>
            <a:pPr fontAlgn="base"/>
            <a:endParaRPr lang="nb-NO" i="1" dirty="0">
              <a:solidFill>
                <a:srgbClr val="43464B"/>
              </a:solidFill>
              <a:latin typeface="Open Sans"/>
            </a:endParaRPr>
          </a:p>
          <a:p>
            <a:pPr fontAlgn="base"/>
            <a:r>
              <a:rPr lang="nb-NO" dirty="0">
                <a:solidFill>
                  <a:srgbClr val="43464B"/>
                </a:solidFill>
                <a:latin typeface="Open Sans"/>
              </a:rPr>
              <a:t>Realiteten er også at domstolene stiller tilnærmet like strenge krav til styremedlemmer i foreninger og ideelle organisasjoner som i aksjeselskaper. Årsaken til dette er en bakenforliggende tanke om at skadelidtes stilling ikke skal være avhengig av hvem som er skyld i skaden eller tapet. Man skal altså ikke stå dårligere fordi man blir påført skade eller tap av en forening enn man ville gjort om skaden var påført av et aksjeselskap. I rettspraksis har man derfor lagt til grunn som utgangspunkt en forventning om «normalt forstandig handlemåte» for styremedlemmer, også i foreningsretten.</a:t>
            </a:r>
          </a:p>
          <a:p>
            <a:pPr fontAlgn="base"/>
            <a:endParaRPr lang="nb-NO" dirty="0">
              <a:solidFill>
                <a:srgbClr val="43464B"/>
              </a:solidFill>
              <a:latin typeface="Open Sans"/>
            </a:endParaRPr>
          </a:p>
          <a:p>
            <a:pPr fontAlgn="base"/>
            <a:r>
              <a:rPr lang="nb-NO" sz="1400" dirty="0">
                <a:solidFill>
                  <a:srgbClr val="43464B"/>
                </a:solidFill>
                <a:latin typeface="Open Sans"/>
              </a:rPr>
              <a:t>Kilde: advokat Lippestad</a:t>
            </a:r>
          </a:p>
        </p:txBody>
      </p:sp>
      <p:pic>
        <p:nvPicPr>
          <p:cNvPr id="5" name="Bilde 4">
            <a:extLst>
              <a:ext uri="{FF2B5EF4-FFF2-40B4-BE49-F238E27FC236}">
                <a16:creationId xmlns:a16="http://schemas.microsoft.com/office/drawing/2014/main" id="{21641E7F-6595-4A37-A9AF-0564D78D1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46415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lassholder for bilde 10">
            <a:extLst>
              <a:ext uri="{FF2B5EF4-FFF2-40B4-BE49-F238E27FC236}">
                <a16:creationId xmlns:a16="http://schemas.microsoft.com/office/drawing/2014/main" id="{B6665E22-A646-4E35-B919-A0EF8C592CF0}"/>
              </a:ext>
            </a:extLst>
          </p:cNvPr>
          <p:cNvPicPr>
            <a:picLocks noGrp="1" noChangeAspect="1"/>
          </p:cNvPicPr>
          <p:nvPr>
            <p:ph type="pic" idx="1"/>
          </p:nvPr>
        </p:nvPicPr>
        <p:blipFill rotWithShape="1">
          <a:blip r:embed="rId2"/>
          <a:srcRect t="2280" r="1" b="2281"/>
          <a:stretch/>
        </p:blipFill>
        <p:spPr>
          <a:xfrm>
            <a:off x="4636008" y="640082"/>
            <a:ext cx="6916329" cy="5577837"/>
          </a:xfrm>
          <a:prstGeom prst="rect">
            <a:avLst/>
          </a:prstGeom>
          <a:effectLst/>
        </p:spPr>
      </p:pic>
      <p:sp>
        <p:nvSpPr>
          <p:cNvPr id="8" name="Tittel 7">
            <a:extLst>
              <a:ext uri="{FF2B5EF4-FFF2-40B4-BE49-F238E27FC236}">
                <a16:creationId xmlns:a16="http://schemas.microsoft.com/office/drawing/2014/main" id="{8569AC27-3AD6-4F4E-BD8E-E466FFFC652D}"/>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4400" dirty="0"/>
              <a:t>Dialog</a:t>
            </a:r>
          </a:p>
        </p:txBody>
      </p:sp>
      <p:sp>
        <p:nvSpPr>
          <p:cNvPr id="10" name="Plassholder for tekst 9">
            <a:extLst>
              <a:ext uri="{FF2B5EF4-FFF2-40B4-BE49-F238E27FC236}">
                <a16:creationId xmlns:a16="http://schemas.microsoft.com/office/drawing/2014/main" id="{64C5BC00-7BD7-481F-AE0D-E4F4839D4DAD}"/>
              </a:ext>
            </a:extLst>
          </p:cNvPr>
          <p:cNvSpPr>
            <a:spLocks noGrp="1"/>
          </p:cNvSpPr>
          <p:nvPr>
            <p:ph type="body" sz="half" idx="2"/>
          </p:nvPr>
        </p:nvSpPr>
        <p:spPr>
          <a:xfrm>
            <a:off x="648930" y="2438400"/>
            <a:ext cx="3667037" cy="2961373"/>
          </a:xfrm>
        </p:spPr>
        <p:txBody>
          <a:bodyPr vert="horz" lIns="91440" tIns="45720" rIns="91440" bIns="45720" rtlCol="0">
            <a:normAutofit/>
          </a:bodyPr>
          <a:lstStyle/>
          <a:p>
            <a:pPr marL="342900" indent="-228600">
              <a:buFont typeface="Arial" panose="020B0604020202020204" pitchFamily="34" charset="0"/>
              <a:buChar char="•"/>
            </a:pPr>
            <a:r>
              <a:rPr lang="en-US" sz="1800" dirty="0" err="1"/>
              <a:t>Hvor</a:t>
            </a:r>
            <a:r>
              <a:rPr lang="en-US" sz="1800" dirty="0"/>
              <a:t> mange </a:t>
            </a:r>
            <a:r>
              <a:rPr lang="en-US" sz="1800" dirty="0" err="1"/>
              <a:t>år</a:t>
            </a:r>
            <a:r>
              <a:rPr lang="en-US" sz="1800" dirty="0"/>
              <a:t> med </a:t>
            </a:r>
            <a:r>
              <a:rPr lang="en-US" sz="1800" dirty="0" err="1"/>
              <a:t>styreerfaring</a:t>
            </a:r>
            <a:r>
              <a:rPr lang="en-US" sz="1800" dirty="0"/>
              <a:t> har vi her i </a:t>
            </a:r>
            <a:r>
              <a:rPr lang="en-US" sz="1800" dirty="0" err="1"/>
              <a:t>rommet</a:t>
            </a:r>
            <a:r>
              <a:rPr lang="en-US" sz="1800" dirty="0"/>
              <a:t>?</a:t>
            </a:r>
          </a:p>
          <a:p>
            <a:pPr marL="342900" indent="-228600">
              <a:buFont typeface="Arial" panose="020B0604020202020204" pitchFamily="34" charset="0"/>
              <a:buChar char="•"/>
            </a:pPr>
            <a:r>
              <a:rPr lang="en-US" sz="1800" dirty="0" err="1"/>
              <a:t>Hva</a:t>
            </a:r>
            <a:r>
              <a:rPr lang="en-US" sz="1800" dirty="0"/>
              <a:t> </a:t>
            </a:r>
            <a:r>
              <a:rPr lang="en-US" sz="1800" dirty="0" err="1"/>
              <a:t>kjennetegner</a:t>
            </a:r>
            <a:r>
              <a:rPr lang="en-US" sz="1800" dirty="0"/>
              <a:t> et </a:t>
            </a:r>
            <a:r>
              <a:rPr lang="en-US" sz="1800" dirty="0" err="1"/>
              <a:t>styre</a:t>
            </a:r>
            <a:r>
              <a:rPr lang="en-US" sz="1800" dirty="0"/>
              <a:t> </a:t>
            </a:r>
            <a:r>
              <a:rPr lang="en-US" sz="1800" dirty="0" err="1"/>
              <a:t>som</a:t>
            </a:r>
            <a:r>
              <a:rPr lang="en-US" sz="1800" dirty="0"/>
              <a:t> </a:t>
            </a:r>
            <a:r>
              <a:rPr lang="en-US" sz="1800" dirty="0" err="1"/>
              <a:t>fungerer</a:t>
            </a:r>
            <a:r>
              <a:rPr lang="en-US" sz="1800" dirty="0"/>
              <a:t> </a:t>
            </a:r>
            <a:r>
              <a:rPr lang="en-US" sz="1800" dirty="0" err="1"/>
              <a:t>godt</a:t>
            </a:r>
            <a:r>
              <a:rPr lang="en-US" sz="1800" dirty="0"/>
              <a:t>?</a:t>
            </a:r>
          </a:p>
          <a:p>
            <a:pPr marL="342900" indent="-228600">
              <a:buFont typeface="Arial" panose="020B0604020202020204" pitchFamily="34" charset="0"/>
              <a:buChar char="•"/>
            </a:pPr>
            <a:r>
              <a:rPr lang="en-US" sz="1800" dirty="0" err="1"/>
              <a:t>Hva</a:t>
            </a:r>
            <a:r>
              <a:rPr lang="en-US" sz="1800" dirty="0"/>
              <a:t> </a:t>
            </a:r>
            <a:r>
              <a:rPr lang="en-US" sz="1800" dirty="0" err="1"/>
              <a:t>kjennetegner</a:t>
            </a:r>
            <a:r>
              <a:rPr lang="en-US" sz="1800" dirty="0"/>
              <a:t> </a:t>
            </a:r>
            <a:r>
              <a:rPr lang="en-US" sz="1800" dirty="0" err="1"/>
              <a:t>dårlig</a:t>
            </a:r>
            <a:r>
              <a:rPr lang="en-US" sz="1800" dirty="0"/>
              <a:t> </a:t>
            </a:r>
            <a:r>
              <a:rPr lang="en-US" sz="1800" dirty="0" err="1"/>
              <a:t>styrearbeid</a:t>
            </a:r>
            <a:r>
              <a:rPr lang="en-US" sz="1800" dirty="0"/>
              <a:t>?</a:t>
            </a:r>
          </a:p>
          <a:p>
            <a:pPr marL="342900" indent="-228600">
              <a:buFont typeface="Arial" panose="020B0604020202020204" pitchFamily="34" charset="0"/>
              <a:buChar char="•"/>
            </a:pPr>
            <a:r>
              <a:rPr lang="en-US" sz="1800" dirty="0" err="1"/>
              <a:t>Hva</a:t>
            </a:r>
            <a:r>
              <a:rPr lang="en-US" sz="1800" dirty="0"/>
              <a:t> </a:t>
            </a:r>
            <a:r>
              <a:rPr lang="en-US" sz="1800" dirty="0" err="1"/>
              <a:t>er</a:t>
            </a:r>
            <a:r>
              <a:rPr lang="en-US" sz="1800" dirty="0"/>
              <a:t> </a:t>
            </a:r>
            <a:r>
              <a:rPr lang="en-US" sz="1800" dirty="0" err="1"/>
              <a:t>viktig</a:t>
            </a:r>
            <a:r>
              <a:rPr lang="en-US" sz="1800" dirty="0"/>
              <a:t> for deg for å </a:t>
            </a:r>
            <a:r>
              <a:rPr lang="en-US" sz="1800" dirty="0" err="1"/>
              <a:t>kunne</a:t>
            </a:r>
            <a:r>
              <a:rPr lang="en-US" sz="1800" dirty="0"/>
              <a:t> </a:t>
            </a:r>
            <a:r>
              <a:rPr lang="en-US" sz="1800" dirty="0" err="1"/>
              <a:t>bidra</a:t>
            </a:r>
            <a:r>
              <a:rPr lang="en-US" sz="1800" dirty="0"/>
              <a:t> med din </a:t>
            </a:r>
            <a:r>
              <a:rPr lang="en-US" sz="1800" dirty="0" err="1"/>
              <a:t>kompetanse</a:t>
            </a:r>
            <a:r>
              <a:rPr lang="en-US" sz="1800" dirty="0"/>
              <a:t> </a:t>
            </a:r>
            <a:r>
              <a:rPr lang="en-US" sz="1800" dirty="0" err="1"/>
              <a:t>og</a:t>
            </a:r>
            <a:r>
              <a:rPr lang="en-US" sz="1800" dirty="0"/>
              <a:t> </a:t>
            </a:r>
            <a:r>
              <a:rPr lang="en-US" sz="1800" dirty="0" err="1"/>
              <a:t>ditt</a:t>
            </a:r>
            <a:r>
              <a:rPr lang="en-US" sz="1800" dirty="0"/>
              <a:t> </a:t>
            </a:r>
            <a:r>
              <a:rPr lang="en-US" sz="1800" dirty="0" err="1"/>
              <a:t>engasjement</a:t>
            </a:r>
            <a:r>
              <a:rPr lang="en-US" sz="1800" dirty="0"/>
              <a:t>?</a:t>
            </a:r>
          </a:p>
        </p:txBody>
      </p:sp>
      <p:pic>
        <p:nvPicPr>
          <p:cNvPr id="5" name="Bilde 4">
            <a:extLst>
              <a:ext uri="{FF2B5EF4-FFF2-40B4-BE49-F238E27FC236}">
                <a16:creationId xmlns:a16="http://schemas.microsoft.com/office/drawing/2014/main" id="{B6C95C3C-A1C4-4B82-8313-FD996CAC4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414502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B3DC96F-AE0E-4D60-90DD-D256C818BEBD}"/>
              </a:ext>
            </a:extLst>
          </p:cNvPr>
          <p:cNvPicPr>
            <a:picLocks noChangeAspect="1"/>
          </p:cNvPicPr>
          <p:nvPr/>
        </p:nvPicPr>
        <p:blipFill rotWithShape="1">
          <a:blip r:embed="rId2"/>
          <a:srcRect l="17394" t="10497" r="18378" b="8511"/>
          <a:stretch/>
        </p:blipFill>
        <p:spPr>
          <a:xfrm>
            <a:off x="995831" y="0"/>
            <a:ext cx="9893071" cy="6933460"/>
          </a:xfrm>
          <a:prstGeom prst="rect">
            <a:avLst/>
          </a:prstGeom>
        </p:spPr>
      </p:pic>
    </p:spTree>
    <p:extLst>
      <p:ext uri="{BB962C8B-B14F-4D97-AF65-F5344CB8AC3E}">
        <p14:creationId xmlns:p14="http://schemas.microsoft.com/office/powerpoint/2010/main" val="190888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1">
            <a:extLst>
              <a:ext uri="{FF2B5EF4-FFF2-40B4-BE49-F238E27FC236}">
                <a16:creationId xmlns:a16="http://schemas.microsoft.com/office/drawing/2014/main" id="{0C83F2D9-3CB8-44A9-BBB1-D072B0D0DA33}"/>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rot="20586739">
            <a:off x="4860480" y="2272398"/>
            <a:ext cx="2455490" cy="2579059"/>
          </a:xfrm>
          <a:prstGeom prst="rect">
            <a:avLst/>
          </a:prstGeom>
          <a:noFill/>
          <a:ln w="9525">
            <a:noFill/>
            <a:miter lim="800000"/>
            <a:headEnd/>
            <a:tailEnd/>
          </a:ln>
        </p:spPr>
      </p:pic>
      <p:pic>
        <p:nvPicPr>
          <p:cNvPr id="10" name="Bilde 9">
            <a:extLst>
              <a:ext uri="{FF2B5EF4-FFF2-40B4-BE49-F238E27FC236}">
                <a16:creationId xmlns:a16="http://schemas.microsoft.com/office/drawing/2014/main" id="{713E721C-6279-4DD8-B061-0AAE04C1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graphicFrame>
        <p:nvGraphicFramePr>
          <p:cNvPr id="3" name="Diagram 2">
            <a:extLst>
              <a:ext uri="{FF2B5EF4-FFF2-40B4-BE49-F238E27FC236}">
                <a16:creationId xmlns:a16="http://schemas.microsoft.com/office/drawing/2014/main" id="{3CB9F4A8-C1A6-4A22-9E4E-25A2B7B46E68}"/>
              </a:ext>
            </a:extLst>
          </p:cNvPr>
          <p:cNvGraphicFramePr/>
          <p:nvPr>
            <p:extLst>
              <p:ext uri="{D42A27DB-BD31-4B8C-83A1-F6EECF244321}">
                <p14:modId xmlns:p14="http://schemas.microsoft.com/office/powerpoint/2010/main" val="1061983440"/>
              </p:ext>
            </p:extLst>
          </p:nvPr>
        </p:nvGraphicFramePr>
        <p:xfrm>
          <a:off x="1334279" y="719666"/>
          <a:ext cx="9507892" cy="5951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kstSylinder 3">
            <a:extLst>
              <a:ext uri="{FF2B5EF4-FFF2-40B4-BE49-F238E27FC236}">
                <a16:creationId xmlns:a16="http://schemas.microsoft.com/office/drawing/2014/main" id="{156683B7-DEC1-4685-A794-A4411CD51048}"/>
              </a:ext>
            </a:extLst>
          </p:cNvPr>
          <p:cNvSpPr txBox="1"/>
          <p:nvPr/>
        </p:nvSpPr>
        <p:spPr>
          <a:xfrm>
            <a:off x="7637629" y="851635"/>
            <a:ext cx="3060440" cy="1323439"/>
          </a:xfrm>
          <a:prstGeom prst="rect">
            <a:avLst/>
          </a:prstGeom>
          <a:noFill/>
        </p:spPr>
        <p:txBody>
          <a:bodyPr wrap="square" rtlCol="0">
            <a:spAutoFit/>
          </a:bodyPr>
          <a:lstStyle/>
          <a:p>
            <a:pPr marL="285750" indent="-285750">
              <a:buFont typeface="Arial" panose="020B0604020202020204" pitchFamily="34" charset="0"/>
              <a:buChar char="•"/>
            </a:pPr>
            <a:r>
              <a:rPr lang="nb-NO" sz="1600" dirty="0"/>
              <a:t>Årsregnskap, årsrapport og årsberetning </a:t>
            </a:r>
          </a:p>
          <a:p>
            <a:r>
              <a:rPr lang="nb-NO" sz="1600" dirty="0"/>
              <a:t>      (rapport </a:t>
            </a:r>
            <a:r>
              <a:rPr lang="nb-NO" sz="1600" dirty="0" err="1"/>
              <a:t>BufDir</a:t>
            </a:r>
            <a:r>
              <a:rPr lang="nb-NO" sz="1600" dirty="0"/>
              <a:t> 1. mars)</a:t>
            </a:r>
          </a:p>
          <a:p>
            <a:pPr marL="285750" indent="-285750">
              <a:buFont typeface="Arial" panose="020B0604020202020204" pitchFamily="34" charset="0"/>
              <a:buChar char="•"/>
            </a:pPr>
            <a:r>
              <a:rPr lang="nb-NO" sz="1600" dirty="0"/>
              <a:t>Valg av sted for </a:t>
            </a:r>
            <a:r>
              <a:rPr lang="nb-NO" sz="1600"/>
              <a:t>Landsmøte 2023</a:t>
            </a:r>
            <a:endParaRPr lang="nb-NO" sz="1600" dirty="0"/>
          </a:p>
        </p:txBody>
      </p:sp>
      <p:sp>
        <p:nvSpPr>
          <p:cNvPr id="9" name="TekstSylinder 8">
            <a:extLst>
              <a:ext uri="{FF2B5EF4-FFF2-40B4-BE49-F238E27FC236}">
                <a16:creationId xmlns:a16="http://schemas.microsoft.com/office/drawing/2014/main" id="{32E5D98A-4DAC-4F8C-926A-2CC5DD6B9547}"/>
              </a:ext>
            </a:extLst>
          </p:cNvPr>
          <p:cNvSpPr txBox="1"/>
          <p:nvPr/>
        </p:nvSpPr>
        <p:spPr>
          <a:xfrm>
            <a:off x="9625781" y="3429000"/>
            <a:ext cx="2432779" cy="338554"/>
          </a:xfrm>
          <a:prstGeom prst="rect">
            <a:avLst/>
          </a:prstGeom>
          <a:noFill/>
        </p:spPr>
        <p:txBody>
          <a:bodyPr wrap="square" rtlCol="0">
            <a:spAutoFit/>
          </a:bodyPr>
          <a:lstStyle/>
          <a:p>
            <a:pPr marL="285750" indent="-285750">
              <a:buFont typeface="Arial" panose="020B0604020202020204" pitchFamily="34" charset="0"/>
              <a:buChar char="•"/>
            </a:pPr>
            <a:r>
              <a:rPr lang="nb-NO" sz="1600" dirty="0"/>
              <a:t>Organisasjonskurs</a:t>
            </a:r>
          </a:p>
        </p:txBody>
      </p:sp>
      <p:sp>
        <p:nvSpPr>
          <p:cNvPr id="11" name="TekstSylinder 10">
            <a:extLst>
              <a:ext uri="{FF2B5EF4-FFF2-40B4-BE49-F238E27FC236}">
                <a16:creationId xmlns:a16="http://schemas.microsoft.com/office/drawing/2014/main" id="{B58AB30E-7834-44ED-9D9D-132DDFB6E1A2}"/>
              </a:ext>
            </a:extLst>
          </p:cNvPr>
          <p:cNvSpPr txBox="1"/>
          <p:nvPr/>
        </p:nvSpPr>
        <p:spPr>
          <a:xfrm>
            <a:off x="8397631" y="4683723"/>
            <a:ext cx="3060440" cy="338554"/>
          </a:xfrm>
          <a:prstGeom prst="rect">
            <a:avLst/>
          </a:prstGeom>
          <a:noFill/>
        </p:spPr>
        <p:txBody>
          <a:bodyPr wrap="square" rtlCol="0">
            <a:spAutoFit/>
          </a:bodyPr>
          <a:lstStyle/>
          <a:p>
            <a:pPr marL="285750" indent="-285750">
              <a:buFont typeface="Arial" panose="020B0604020202020204" pitchFamily="34" charset="0"/>
              <a:buChar char="•"/>
            </a:pPr>
            <a:r>
              <a:rPr lang="nb-NO" sz="1600" dirty="0"/>
              <a:t>Ev </a:t>
            </a:r>
            <a:r>
              <a:rPr lang="nb-NO" sz="1600" dirty="0" err="1"/>
              <a:t>Arendalsuka</a:t>
            </a:r>
            <a:r>
              <a:rPr lang="nb-NO" sz="1600" dirty="0"/>
              <a:t> </a:t>
            </a:r>
            <a:r>
              <a:rPr lang="nb-NO" sz="1600" dirty="0" err="1"/>
              <a:t>forbredelser</a:t>
            </a:r>
            <a:endParaRPr lang="nb-NO" sz="1600" dirty="0"/>
          </a:p>
        </p:txBody>
      </p:sp>
      <p:sp>
        <p:nvSpPr>
          <p:cNvPr id="12" name="TekstSylinder 11">
            <a:extLst>
              <a:ext uri="{FF2B5EF4-FFF2-40B4-BE49-F238E27FC236}">
                <a16:creationId xmlns:a16="http://schemas.microsoft.com/office/drawing/2014/main" id="{B0F80CBE-B046-4CBF-B1B2-CAF123CBAF4D}"/>
              </a:ext>
            </a:extLst>
          </p:cNvPr>
          <p:cNvSpPr txBox="1"/>
          <p:nvPr/>
        </p:nvSpPr>
        <p:spPr>
          <a:xfrm>
            <a:off x="2740090" y="5657539"/>
            <a:ext cx="3060440" cy="338554"/>
          </a:xfrm>
          <a:prstGeom prst="rect">
            <a:avLst/>
          </a:prstGeom>
          <a:noFill/>
        </p:spPr>
        <p:txBody>
          <a:bodyPr wrap="square" rtlCol="0">
            <a:spAutoFit/>
          </a:bodyPr>
          <a:lstStyle/>
          <a:p>
            <a:pPr marL="285750" indent="-285750">
              <a:buFont typeface="Arial" panose="020B0604020202020204" pitchFamily="34" charset="0"/>
              <a:buChar char="•"/>
            </a:pPr>
            <a:r>
              <a:rPr lang="nb-NO" sz="1600" dirty="0"/>
              <a:t>Halvårs regnskap</a:t>
            </a:r>
          </a:p>
        </p:txBody>
      </p:sp>
      <p:sp>
        <p:nvSpPr>
          <p:cNvPr id="13" name="TekstSylinder 12">
            <a:extLst>
              <a:ext uri="{FF2B5EF4-FFF2-40B4-BE49-F238E27FC236}">
                <a16:creationId xmlns:a16="http://schemas.microsoft.com/office/drawing/2014/main" id="{38641DEC-17E2-4098-80AF-93F8266A624C}"/>
              </a:ext>
            </a:extLst>
          </p:cNvPr>
          <p:cNvSpPr txBox="1"/>
          <p:nvPr/>
        </p:nvSpPr>
        <p:spPr>
          <a:xfrm>
            <a:off x="1209870" y="4456456"/>
            <a:ext cx="2112562" cy="338554"/>
          </a:xfrm>
          <a:prstGeom prst="rect">
            <a:avLst/>
          </a:prstGeom>
          <a:noFill/>
        </p:spPr>
        <p:txBody>
          <a:bodyPr wrap="square" rtlCol="0">
            <a:spAutoFit/>
          </a:bodyPr>
          <a:lstStyle/>
          <a:p>
            <a:pPr marL="285750" indent="-285750">
              <a:buFont typeface="Arial" panose="020B0604020202020204" pitchFamily="34" charset="0"/>
              <a:buChar char="•"/>
            </a:pPr>
            <a:r>
              <a:rPr lang="nb-NO" sz="1600" dirty="0"/>
              <a:t>Ledersamling</a:t>
            </a:r>
          </a:p>
        </p:txBody>
      </p:sp>
      <p:sp>
        <p:nvSpPr>
          <p:cNvPr id="14" name="TekstSylinder 13">
            <a:extLst>
              <a:ext uri="{FF2B5EF4-FFF2-40B4-BE49-F238E27FC236}">
                <a16:creationId xmlns:a16="http://schemas.microsoft.com/office/drawing/2014/main" id="{00268204-AF45-46B1-9887-D9A85753015E}"/>
              </a:ext>
            </a:extLst>
          </p:cNvPr>
          <p:cNvSpPr txBox="1"/>
          <p:nvPr/>
        </p:nvSpPr>
        <p:spPr>
          <a:xfrm>
            <a:off x="516390" y="2828192"/>
            <a:ext cx="2112562" cy="584775"/>
          </a:xfrm>
          <a:prstGeom prst="rect">
            <a:avLst/>
          </a:prstGeom>
          <a:noFill/>
        </p:spPr>
        <p:txBody>
          <a:bodyPr wrap="square" rtlCol="0">
            <a:spAutoFit/>
          </a:bodyPr>
          <a:lstStyle/>
          <a:p>
            <a:pPr marL="285750" indent="-285750">
              <a:buFont typeface="Arial" panose="020B0604020202020204" pitchFamily="34" charset="0"/>
              <a:buChar char="•"/>
            </a:pPr>
            <a:r>
              <a:rPr lang="nb-NO" sz="1600" dirty="0"/>
              <a:t>Utkast budsjett og plan</a:t>
            </a:r>
          </a:p>
        </p:txBody>
      </p:sp>
      <p:sp>
        <p:nvSpPr>
          <p:cNvPr id="15" name="TekstSylinder 14">
            <a:extLst>
              <a:ext uri="{FF2B5EF4-FFF2-40B4-BE49-F238E27FC236}">
                <a16:creationId xmlns:a16="http://schemas.microsoft.com/office/drawing/2014/main" id="{76708E12-5023-4EF9-89CC-6A8499178E39}"/>
              </a:ext>
            </a:extLst>
          </p:cNvPr>
          <p:cNvSpPr txBox="1"/>
          <p:nvPr/>
        </p:nvSpPr>
        <p:spPr>
          <a:xfrm>
            <a:off x="1956103" y="1784705"/>
            <a:ext cx="2112562" cy="584775"/>
          </a:xfrm>
          <a:prstGeom prst="rect">
            <a:avLst/>
          </a:prstGeom>
          <a:noFill/>
        </p:spPr>
        <p:txBody>
          <a:bodyPr wrap="square" rtlCol="0">
            <a:spAutoFit/>
          </a:bodyPr>
          <a:lstStyle/>
          <a:p>
            <a:pPr marL="285750" indent="-285750">
              <a:buFont typeface="Arial" panose="020B0604020202020204" pitchFamily="34" charset="0"/>
              <a:buChar char="•"/>
            </a:pPr>
            <a:r>
              <a:rPr lang="nb-NO" sz="1600" dirty="0"/>
              <a:t>Budsjett og plan vedtas</a:t>
            </a:r>
          </a:p>
        </p:txBody>
      </p:sp>
      <p:sp>
        <p:nvSpPr>
          <p:cNvPr id="16" name="TekstSylinder 15">
            <a:extLst>
              <a:ext uri="{FF2B5EF4-FFF2-40B4-BE49-F238E27FC236}">
                <a16:creationId xmlns:a16="http://schemas.microsoft.com/office/drawing/2014/main" id="{41AD61E1-397C-4C62-8747-6B00E71D8818}"/>
              </a:ext>
            </a:extLst>
          </p:cNvPr>
          <p:cNvSpPr txBox="1"/>
          <p:nvPr/>
        </p:nvSpPr>
        <p:spPr>
          <a:xfrm>
            <a:off x="8389926" y="5468946"/>
            <a:ext cx="2112562" cy="307777"/>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r>
              <a:rPr lang="nb-NO" sz="1400" dirty="0"/>
              <a:t>Saker Landsmøte 2023</a:t>
            </a:r>
          </a:p>
        </p:txBody>
      </p:sp>
      <p:sp>
        <p:nvSpPr>
          <p:cNvPr id="17" name="TekstSylinder 16">
            <a:extLst>
              <a:ext uri="{FF2B5EF4-FFF2-40B4-BE49-F238E27FC236}">
                <a16:creationId xmlns:a16="http://schemas.microsoft.com/office/drawing/2014/main" id="{B610847B-9C57-487B-8D45-2F7B80D38A40}"/>
              </a:ext>
            </a:extLst>
          </p:cNvPr>
          <p:cNvSpPr txBox="1"/>
          <p:nvPr/>
        </p:nvSpPr>
        <p:spPr>
          <a:xfrm>
            <a:off x="277998" y="3490289"/>
            <a:ext cx="2112562" cy="523220"/>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r>
              <a:rPr lang="nb-NO" sz="1400" dirty="0"/>
              <a:t>Gjennomføring Landsmøte 2023</a:t>
            </a:r>
          </a:p>
        </p:txBody>
      </p:sp>
      <p:sp>
        <p:nvSpPr>
          <p:cNvPr id="18" name="TekstSylinder 17">
            <a:extLst>
              <a:ext uri="{FF2B5EF4-FFF2-40B4-BE49-F238E27FC236}">
                <a16:creationId xmlns:a16="http://schemas.microsoft.com/office/drawing/2014/main" id="{B04EA025-AA47-4369-B3E7-205B0F66670D}"/>
              </a:ext>
            </a:extLst>
          </p:cNvPr>
          <p:cNvSpPr txBox="1"/>
          <p:nvPr/>
        </p:nvSpPr>
        <p:spPr>
          <a:xfrm>
            <a:off x="2146041" y="1053121"/>
            <a:ext cx="2525860" cy="523220"/>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r>
              <a:rPr lang="nb-NO" sz="1400" dirty="0"/>
              <a:t>Konstituering nytt styre og styreseminar 2021</a:t>
            </a:r>
          </a:p>
        </p:txBody>
      </p:sp>
      <p:sp>
        <p:nvSpPr>
          <p:cNvPr id="5" name="TekstSylinder 4">
            <a:extLst>
              <a:ext uri="{FF2B5EF4-FFF2-40B4-BE49-F238E27FC236}">
                <a16:creationId xmlns:a16="http://schemas.microsoft.com/office/drawing/2014/main" id="{CE573C81-D1F5-4951-ABF4-77BB1F782DF6}"/>
              </a:ext>
            </a:extLst>
          </p:cNvPr>
          <p:cNvSpPr txBox="1"/>
          <p:nvPr/>
        </p:nvSpPr>
        <p:spPr>
          <a:xfrm>
            <a:off x="5652796" y="3305889"/>
            <a:ext cx="886408" cy="461665"/>
          </a:xfrm>
          <a:prstGeom prst="rect">
            <a:avLst/>
          </a:prstGeom>
          <a:noFill/>
        </p:spPr>
        <p:txBody>
          <a:bodyPr wrap="square" rtlCol="0">
            <a:spAutoFit/>
          </a:bodyPr>
          <a:lstStyle/>
          <a:p>
            <a:r>
              <a:rPr lang="nb-NO" sz="2400" dirty="0"/>
              <a:t>2020</a:t>
            </a:r>
          </a:p>
        </p:txBody>
      </p:sp>
    </p:spTree>
    <p:extLst>
      <p:ext uri="{BB962C8B-B14F-4D97-AF65-F5344CB8AC3E}">
        <p14:creationId xmlns:p14="http://schemas.microsoft.com/office/powerpoint/2010/main" val="43966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14B05189-7B2C-4AD2-9F82-AFAA1983AB61}"/>
              </a:ext>
            </a:extLst>
          </p:cNvPr>
          <p:cNvGraphicFramePr>
            <a:graphicFrameLocks noGrp="1"/>
          </p:cNvGraphicFramePr>
          <p:nvPr>
            <p:extLst>
              <p:ext uri="{D42A27DB-BD31-4B8C-83A1-F6EECF244321}">
                <p14:modId xmlns:p14="http://schemas.microsoft.com/office/powerpoint/2010/main" val="365567765"/>
              </p:ext>
            </p:extLst>
          </p:nvPr>
        </p:nvGraphicFramePr>
        <p:xfrm>
          <a:off x="896923" y="1098958"/>
          <a:ext cx="10013202" cy="5413541"/>
        </p:xfrm>
        <a:graphic>
          <a:graphicData uri="http://schemas.openxmlformats.org/drawingml/2006/table">
            <a:tbl>
              <a:tblPr firstRow="1" bandRow="1">
                <a:tableStyleId>{5C22544A-7EE6-4342-B048-85BDC9FD1C3A}</a:tableStyleId>
              </a:tblPr>
              <a:tblGrid>
                <a:gridCol w="3337734">
                  <a:extLst>
                    <a:ext uri="{9D8B030D-6E8A-4147-A177-3AD203B41FA5}">
                      <a16:colId xmlns:a16="http://schemas.microsoft.com/office/drawing/2014/main" val="2586106026"/>
                    </a:ext>
                  </a:extLst>
                </a:gridCol>
                <a:gridCol w="2652704">
                  <a:extLst>
                    <a:ext uri="{9D8B030D-6E8A-4147-A177-3AD203B41FA5}">
                      <a16:colId xmlns:a16="http://schemas.microsoft.com/office/drawing/2014/main" val="2562958502"/>
                    </a:ext>
                  </a:extLst>
                </a:gridCol>
                <a:gridCol w="4022764">
                  <a:extLst>
                    <a:ext uri="{9D8B030D-6E8A-4147-A177-3AD203B41FA5}">
                      <a16:colId xmlns:a16="http://schemas.microsoft.com/office/drawing/2014/main" val="2531221971"/>
                    </a:ext>
                  </a:extLst>
                </a:gridCol>
              </a:tblGrid>
              <a:tr h="373837">
                <a:tc>
                  <a:txBody>
                    <a:bodyPr/>
                    <a:lstStyle/>
                    <a:p>
                      <a:r>
                        <a:rPr lang="nb-NO" dirty="0"/>
                        <a:t>Aktivitet</a:t>
                      </a:r>
                    </a:p>
                  </a:txBody>
                  <a:tcPr/>
                </a:tc>
                <a:tc>
                  <a:txBody>
                    <a:bodyPr/>
                    <a:lstStyle/>
                    <a:p>
                      <a:r>
                        <a:rPr lang="nb-NO" dirty="0"/>
                        <a:t>Saker</a:t>
                      </a:r>
                    </a:p>
                  </a:txBody>
                  <a:tcPr/>
                </a:tc>
                <a:tc>
                  <a:txBody>
                    <a:bodyPr/>
                    <a:lstStyle/>
                    <a:p>
                      <a:r>
                        <a:rPr lang="nb-NO" dirty="0"/>
                        <a:t>Tidspunkt</a:t>
                      </a:r>
                    </a:p>
                  </a:txBody>
                  <a:tcPr/>
                </a:tc>
                <a:extLst>
                  <a:ext uri="{0D108BD9-81ED-4DB2-BD59-A6C34878D82A}">
                    <a16:rowId xmlns:a16="http://schemas.microsoft.com/office/drawing/2014/main" val="1629651001"/>
                  </a:ext>
                </a:extLst>
              </a:tr>
              <a:tr h="654214">
                <a:tc>
                  <a:txBody>
                    <a:bodyPr/>
                    <a:lstStyle/>
                    <a:p>
                      <a:r>
                        <a:rPr lang="nb-NO" dirty="0"/>
                        <a:t>Styremøte 1</a:t>
                      </a:r>
                    </a:p>
                  </a:txBody>
                  <a:tcPr/>
                </a:tc>
                <a:tc>
                  <a:txBody>
                    <a:bodyPr/>
                    <a:lstStyle/>
                    <a:p>
                      <a:r>
                        <a:rPr lang="nb-NO" dirty="0"/>
                        <a:t>Årsregnskap, beretning og årsrapport</a:t>
                      </a:r>
                    </a:p>
                  </a:txBody>
                  <a:tcPr/>
                </a:tc>
                <a:tc>
                  <a:txBody>
                    <a:bodyPr/>
                    <a:lstStyle/>
                    <a:p>
                      <a:endParaRPr lang="nb-NO" dirty="0"/>
                    </a:p>
                  </a:txBody>
                  <a:tcPr/>
                </a:tc>
                <a:extLst>
                  <a:ext uri="{0D108BD9-81ED-4DB2-BD59-A6C34878D82A}">
                    <a16:rowId xmlns:a16="http://schemas.microsoft.com/office/drawing/2014/main" val="4065273996"/>
                  </a:ext>
                </a:extLst>
              </a:tr>
              <a:tr h="389688">
                <a:tc>
                  <a:txBody>
                    <a:bodyPr/>
                    <a:lstStyle/>
                    <a:p>
                      <a:r>
                        <a:rPr lang="nb-NO" dirty="0"/>
                        <a:t>Styremøte 2</a:t>
                      </a:r>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999505999"/>
                  </a:ext>
                </a:extLst>
              </a:tr>
              <a:tr h="379029">
                <a:tc>
                  <a:txBody>
                    <a:bodyPr/>
                    <a:lstStyle/>
                    <a:p>
                      <a:r>
                        <a:rPr lang="nb-NO" dirty="0"/>
                        <a:t>Organisasjonskurs</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212092718"/>
                  </a:ext>
                </a:extLst>
              </a:tr>
              <a:tr h="430236">
                <a:tc>
                  <a:txBody>
                    <a:bodyPr/>
                    <a:lstStyle/>
                    <a:p>
                      <a:r>
                        <a:rPr lang="nb-NO" dirty="0"/>
                        <a:t>Styremøte 3 (hvis behov)</a:t>
                      </a:r>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61129184"/>
                  </a:ext>
                </a:extLst>
              </a:tr>
              <a:tr h="379029">
                <a:tc>
                  <a:txBody>
                    <a:bodyPr/>
                    <a:lstStyle/>
                    <a:p>
                      <a:r>
                        <a:rPr lang="nb-NO" dirty="0" err="1"/>
                        <a:t>Arendalsuka</a:t>
                      </a:r>
                      <a:r>
                        <a:rPr lang="nb-NO" dirty="0"/>
                        <a:t> (hvis finansiering)</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155312589"/>
                  </a:ext>
                </a:extLst>
              </a:tr>
              <a:tr h="606950">
                <a:tc>
                  <a:txBody>
                    <a:bodyPr/>
                    <a:lstStyle/>
                    <a:p>
                      <a:r>
                        <a:rPr lang="nb-NO" dirty="0"/>
                        <a:t>Styremøte 4</a:t>
                      </a:r>
                    </a:p>
                  </a:txBody>
                  <a:tcPr/>
                </a:tc>
                <a:tc>
                  <a:txBody>
                    <a:bodyPr/>
                    <a:lstStyle/>
                    <a:p>
                      <a:r>
                        <a:rPr lang="nb-NO" dirty="0"/>
                        <a:t>Halvårs regnskap</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Status plan</a:t>
                      </a:r>
                    </a:p>
                  </a:txBody>
                  <a:tcPr/>
                </a:tc>
                <a:tc>
                  <a:txBody>
                    <a:bodyPr/>
                    <a:lstStyle/>
                    <a:p>
                      <a:endParaRPr lang="nb-NO" dirty="0"/>
                    </a:p>
                  </a:txBody>
                  <a:tcPr/>
                </a:tc>
                <a:extLst>
                  <a:ext uri="{0D108BD9-81ED-4DB2-BD59-A6C34878D82A}">
                    <a16:rowId xmlns:a16="http://schemas.microsoft.com/office/drawing/2014/main" val="1278435778"/>
                  </a:ext>
                </a:extLst>
              </a:tr>
              <a:tr h="412188">
                <a:tc>
                  <a:txBody>
                    <a:bodyPr/>
                    <a:lstStyle/>
                    <a:p>
                      <a:r>
                        <a:rPr lang="nb-NO" dirty="0"/>
                        <a:t>Regional Fosterhjemskonferanse</a:t>
                      </a:r>
                    </a:p>
                    <a:p>
                      <a:r>
                        <a:rPr lang="nb-NO" dirty="0"/>
                        <a:t>(hvis finansiering)</a:t>
                      </a:r>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298056042"/>
                  </a:ext>
                </a:extLst>
              </a:tr>
              <a:tr h="412188">
                <a:tc>
                  <a:txBody>
                    <a:bodyPr/>
                    <a:lstStyle/>
                    <a:p>
                      <a:r>
                        <a:rPr lang="nb-NO" dirty="0"/>
                        <a:t>Styremøte 5</a:t>
                      </a:r>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562771791"/>
                  </a:ext>
                </a:extLst>
              </a:tr>
              <a:tr h="370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Ledersamling</a:t>
                      </a:r>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4156658586"/>
                  </a:ext>
                </a:extLst>
              </a:tr>
              <a:tr h="379029">
                <a:tc>
                  <a:txBody>
                    <a:bodyPr/>
                    <a:lstStyle/>
                    <a:p>
                      <a:r>
                        <a:rPr lang="nb-NO" dirty="0"/>
                        <a:t>Styremøte 6 (hvis behov)</a:t>
                      </a:r>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768850668"/>
                  </a:ext>
                </a:extLst>
              </a:tr>
              <a:tr h="127234">
                <a:tc>
                  <a:txBody>
                    <a:bodyPr/>
                    <a:lstStyle/>
                    <a:p>
                      <a:r>
                        <a:rPr lang="nb-NO" dirty="0"/>
                        <a:t>Styremøte 7 </a:t>
                      </a:r>
                    </a:p>
                  </a:txBody>
                  <a:tcPr/>
                </a:tc>
                <a:tc>
                  <a:txBody>
                    <a:bodyPr/>
                    <a:lstStyle/>
                    <a:p>
                      <a:r>
                        <a:rPr lang="nb-NO" dirty="0"/>
                        <a:t>Budsjett og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txBody>
                  <a:tcPr/>
                </a:tc>
                <a:extLst>
                  <a:ext uri="{0D108BD9-81ED-4DB2-BD59-A6C34878D82A}">
                    <a16:rowId xmlns:a16="http://schemas.microsoft.com/office/drawing/2014/main" val="1719600484"/>
                  </a:ext>
                </a:extLst>
              </a:tr>
            </a:tbl>
          </a:graphicData>
        </a:graphic>
      </p:graphicFrame>
      <p:pic>
        <p:nvPicPr>
          <p:cNvPr id="4" name="Bilde 3">
            <a:extLst>
              <a:ext uri="{FF2B5EF4-FFF2-40B4-BE49-F238E27FC236}">
                <a16:creationId xmlns:a16="http://schemas.microsoft.com/office/drawing/2014/main" id="{5BA2CF86-FEA2-4C88-AEFD-EF32819C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5" name="Tittel 4">
            <a:extLst>
              <a:ext uri="{FF2B5EF4-FFF2-40B4-BE49-F238E27FC236}">
                <a16:creationId xmlns:a16="http://schemas.microsoft.com/office/drawing/2014/main" id="{A17AD5AD-EE11-4EDC-8DAD-80857883E41B}"/>
              </a:ext>
            </a:extLst>
          </p:cNvPr>
          <p:cNvSpPr>
            <a:spLocks noGrp="1"/>
          </p:cNvSpPr>
          <p:nvPr>
            <p:ph type="title"/>
          </p:nvPr>
        </p:nvSpPr>
        <p:spPr>
          <a:xfrm>
            <a:off x="779477" y="131671"/>
            <a:ext cx="10515600" cy="967287"/>
          </a:xfrm>
        </p:spPr>
        <p:txBody>
          <a:bodyPr>
            <a:normAutofit/>
          </a:bodyPr>
          <a:lstStyle/>
          <a:p>
            <a:r>
              <a:rPr lang="nb-NO" sz="3600" dirty="0" err="1"/>
              <a:t>Årshjul</a:t>
            </a:r>
            <a:r>
              <a:rPr lang="nb-NO" sz="3600" dirty="0"/>
              <a:t> 2021 med sakskart for hovedstyret</a:t>
            </a:r>
          </a:p>
        </p:txBody>
      </p:sp>
    </p:spTree>
    <p:extLst>
      <p:ext uri="{BB962C8B-B14F-4D97-AF65-F5344CB8AC3E}">
        <p14:creationId xmlns:p14="http://schemas.microsoft.com/office/powerpoint/2010/main" val="118668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BA2CF86-FEA2-4C88-AEFD-EF32819C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5" name="Tittel 4">
            <a:extLst>
              <a:ext uri="{FF2B5EF4-FFF2-40B4-BE49-F238E27FC236}">
                <a16:creationId xmlns:a16="http://schemas.microsoft.com/office/drawing/2014/main" id="{A17AD5AD-EE11-4EDC-8DAD-80857883E41B}"/>
              </a:ext>
            </a:extLst>
          </p:cNvPr>
          <p:cNvSpPr>
            <a:spLocks noGrp="1"/>
          </p:cNvSpPr>
          <p:nvPr>
            <p:ph type="title"/>
          </p:nvPr>
        </p:nvSpPr>
        <p:spPr>
          <a:xfrm>
            <a:off x="779477" y="131671"/>
            <a:ext cx="10515600" cy="967287"/>
          </a:xfrm>
        </p:spPr>
        <p:txBody>
          <a:bodyPr>
            <a:normAutofit/>
          </a:bodyPr>
          <a:lstStyle/>
          <a:p>
            <a:r>
              <a:rPr lang="nb-NO" sz="3600" dirty="0"/>
              <a:t>Ledelse og styring</a:t>
            </a:r>
          </a:p>
        </p:txBody>
      </p:sp>
      <p:pic>
        <p:nvPicPr>
          <p:cNvPr id="6" name="Bilde 5">
            <a:extLst>
              <a:ext uri="{FF2B5EF4-FFF2-40B4-BE49-F238E27FC236}">
                <a16:creationId xmlns:a16="http://schemas.microsoft.com/office/drawing/2014/main" id="{BA4FE5C1-4167-4CD5-A2DC-8C12BECBAA8F}"/>
              </a:ext>
            </a:extLst>
          </p:cNvPr>
          <p:cNvPicPr>
            <a:picLocks noChangeAspect="1"/>
          </p:cNvPicPr>
          <p:nvPr/>
        </p:nvPicPr>
        <p:blipFill rotWithShape="1">
          <a:blip r:embed="rId3"/>
          <a:srcRect l="16990" t="17143" r="17882" b="17959"/>
          <a:stretch/>
        </p:blipFill>
        <p:spPr>
          <a:xfrm>
            <a:off x="1676370" y="1287622"/>
            <a:ext cx="9188833" cy="5150499"/>
          </a:xfrm>
          <a:prstGeom prst="rect">
            <a:avLst/>
          </a:prstGeom>
        </p:spPr>
      </p:pic>
    </p:spTree>
    <p:extLst>
      <p:ext uri="{BB962C8B-B14F-4D97-AF65-F5344CB8AC3E}">
        <p14:creationId xmlns:p14="http://schemas.microsoft.com/office/powerpoint/2010/main" val="65992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50AE1A3-09A7-4E6D-AFA8-F16C00650650}"/>
              </a:ext>
            </a:extLst>
          </p:cNvPr>
          <p:cNvPicPr>
            <a:picLocks noChangeAspect="1"/>
          </p:cNvPicPr>
          <p:nvPr/>
        </p:nvPicPr>
        <p:blipFill rotWithShape="1">
          <a:blip r:embed="rId2"/>
          <a:srcRect l="16607" t="12381" r="17117" b="20816"/>
          <a:stretch/>
        </p:blipFill>
        <p:spPr>
          <a:xfrm>
            <a:off x="995463" y="625152"/>
            <a:ext cx="10201073" cy="5783748"/>
          </a:xfrm>
          <a:prstGeom prst="rect">
            <a:avLst/>
          </a:prstGeom>
        </p:spPr>
      </p:pic>
      <p:pic>
        <p:nvPicPr>
          <p:cNvPr id="4" name="Bilde 3">
            <a:extLst>
              <a:ext uri="{FF2B5EF4-FFF2-40B4-BE49-F238E27FC236}">
                <a16:creationId xmlns:a16="http://schemas.microsoft.com/office/drawing/2014/main" id="{DD0E66A0-972D-4E1A-A19F-B3B8CBE4F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40944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40706E9-65B0-4783-BCE8-524DE54F9353}"/>
              </a:ext>
            </a:extLst>
          </p:cNvPr>
          <p:cNvSpPr>
            <a:spLocks noGrp="1"/>
          </p:cNvSpPr>
          <p:nvPr>
            <p:ph type="title"/>
          </p:nvPr>
        </p:nvSpPr>
        <p:spPr/>
        <p:txBody>
          <a:bodyPr/>
          <a:lstStyle/>
          <a:p>
            <a:r>
              <a:rPr lang="nb-NO" dirty="0"/>
              <a:t>Ressurser</a:t>
            </a:r>
          </a:p>
        </p:txBody>
      </p:sp>
      <p:sp>
        <p:nvSpPr>
          <p:cNvPr id="4" name="Plassholder for innhold 3">
            <a:extLst>
              <a:ext uri="{FF2B5EF4-FFF2-40B4-BE49-F238E27FC236}">
                <a16:creationId xmlns:a16="http://schemas.microsoft.com/office/drawing/2014/main" id="{767E7EC3-2C49-4C7A-82D7-FECAA3DBBABB}"/>
              </a:ext>
            </a:extLst>
          </p:cNvPr>
          <p:cNvSpPr>
            <a:spLocks noGrp="1"/>
          </p:cNvSpPr>
          <p:nvPr>
            <p:ph idx="1"/>
          </p:nvPr>
        </p:nvSpPr>
        <p:spPr/>
        <p:txBody>
          <a:bodyPr/>
          <a:lstStyle/>
          <a:p>
            <a:r>
              <a:rPr lang="nb-NO" dirty="0"/>
              <a:t>Aksjeloven: </a:t>
            </a:r>
            <a:r>
              <a:rPr lang="nb-NO" dirty="0">
                <a:hlinkClick r:id="rId2"/>
              </a:rPr>
              <a:t>https://lovdata.no/dokument/NL/lov/1997-06-13-44</a:t>
            </a:r>
            <a:endParaRPr lang="nb-NO" dirty="0"/>
          </a:p>
          <a:p>
            <a:r>
              <a:rPr lang="nb-NO" dirty="0" err="1"/>
              <a:t>Altinn</a:t>
            </a:r>
            <a:r>
              <a:rPr lang="nb-NO" dirty="0"/>
              <a:t>: </a:t>
            </a:r>
            <a:r>
              <a:rPr lang="nb-NO" dirty="0">
                <a:hlinkClick r:id="rId3"/>
              </a:rPr>
              <a:t>https://www.altinn.no/starte-og-drive/drive-bedrift/praktisk-styrearbeid/</a:t>
            </a:r>
            <a:endParaRPr lang="nb-NO" dirty="0"/>
          </a:p>
          <a:p>
            <a:r>
              <a:rPr lang="nb-NO" dirty="0"/>
              <a:t>Vedtekter i Foreningen: deles ut</a:t>
            </a:r>
          </a:p>
          <a:p>
            <a:pPr marL="0" indent="0">
              <a:buNone/>
            </a:pPr>
            <a:r>
              <a:rPr lang="nb-NO" u="sng" dirty="0">
                <a:hlinkClick r:id="rId4"/>
              </a:rPr>
              <a:t>https://www.fosterhjemsforening.no/organisasjon/vedtekter/</a:t>
            </a:r>
            <a:endParaRPr lang="nb-NO" dirty="0"/>
          </a:p>
          <a:p>
            <a:r>
              <a:rPr lang="nb-NO" dirty="0"/>
              <a:t>Styringsinstruks: deles ut</a:t>
            </a:r>
          </a:p>
          <a:p>
            <a:r>
              <a:rPr lang="nb-NO" dirty="0"/>
              <a:t>Handlingsplan og langtidsbudsjett: deles ut</a:t>
            </a:r>
          </a:p>
          <a:p>
            <a:r>
              <a:rPr lang="nb-NO" dirty="0"/>
              <a:t>Styreleder som arbeidsgiver ovenfor generalsekretær på vegne av styret, medarbeidersamtaler, lønnssamtaler </a:t>
            </a:r>
            <a:r>
              <a:rPr lang="nb-NO" dirty="0" err="1"/>
              <a:t>etc</a:t>
            </a:r>
            <a:r>
              <a:rPr lang="nb-NO" dirty="0"/>
              <a:t> – maler finnes.</a:t>
            </a:r>
          </a:p>
          <a:p>
            <a:endParaRPr lang="nb-NO" dirty="0"/>
          </a:p>
          <a:p>
            <a:endParaRPr lang="nb-NO" dirty="0"/>
          </a:p>
        </p:txBody>
      </p:sp>
      <p:pic>
        <p:nvPicPr>
          <p:cNvPr id="5" name="Bilde 4">
            <a:extLst>
              <a:ext uri="{FF2B5EF4-FFF2-40B4-BE49-F238E27FC236}">
                <a16:creationId xmlns:a16="http://schemas.microsoft.com/office/drawing/2014/main" id="{01E27F70-6142-4A55-ADC3-5756129AF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58766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D7D3AD1-2D91-40A9-9B4D-82737273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3" name="Tittel 2">
            <a:extLst>
              <a:ext uri="{FF2B5EF4-FFF2-40B4-BE49-F238E27FC236}">
                <a16:creationId xmlns:a16="http://schemas.microsoft.com/office/drawing/2014/main" id="{84FEA053-3BA0-41C9-8726-7778D96EAB70}"/>
              </a:ext>
            </a:extLst>
          </p:cNvPr>
          <p:cNvSpPr>
            <a:spLocks noGrp="1"/>
          </p:cNvSpPr>
          <p:nvPr>
            <p:ph type="title"/>
          </p:nvPr>
        </p:nvSpPr>
        <p:spPr>
          <a:xfrm>
            <a:off x="838200" y="365125"/>
            <a:ext cx="10515600" cy="1325563"/>
          </a:xfrm>
        </p:spPr>
        <p:txBody>
          <a:bodyPr/>
          <a:lstStyle/>
          <a:p>
            <a:r>
              <a:rPr lang="nb-NO"/>
              <a:t>Styringsdokumenter</a:t>
            </a:r>
            <a:endParaRPr lang="nb-NO" dirty="0"/>
          </a:p>
        </p:txBody>
      </p:sp>
      <p:pic>
        <p:nvPicPr>
          <p:cNvPr id="1026" name="Picture 2" descr="Bilderesultat for Norske lover">
            <a:extLst>
              <a:ext uri="{FF2B5EF4-FFF2-40B4-BE49-F238E27FC236}">
                <a16:creationId xmlns:a16="http://schemas.microsoft.com/office/drawing/2014/main" id="{99DDA9A2-313A-45B2-9DDA-1B29B45B4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530" y="1625343"/>
            <a:ext cx="3205855" cy="234039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skjermbilde&#10;&#10;Automatisk generert beskrivelse">
            <a:extLst>
              <a:ext uri="{FF2B5EF4-FFF2-40B4-BE49-F238E27FC236}">
                <a16:creationId xmlns:a16="http://schemas.microsoft.com/office/drawing/2014/main" id="{1C546BDA-3883-42A2-8B59-F05718D91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667" y="4273120"/>
            <a:ext cx="4029707" cy="2091881"/>
          </a:xfrm>
          <a:prstGeom prst="rect">
            <a:avLst/>
          </a:prstGeom>
        </p:spPr>
      </p:pic>
      <p:pic>
        <p:nvPicPr>
          <p:cNvPr id="4" name="Bilde 3">
            <a:extLst>
              <a:ext uri="{FF2B5EF4-FFF2-40B4-BE49-F238E27FC236}">
                <a16:creationId xmlns:a16="http://schemas.microsoft.com/office/drawing/2014/main" id="{14E8236F-BF51-48F2-B979-427D6C8B06B1}"/>
              </a:ext>
            </a:extLst>
          </p:cNvPr>
          <p:cNvPicPr>
            <a:picLocks noChangeAspect="1"/>
          </p:cNvPicPr>
          <p:nvPr/>
        </p:nvPicPr>
        <p:blipFill>
          <a:blip r:embed="rId5"/>
          <a:stretch>
            <a:fillRect/>
          </a:stretch>
        </p:blipFill>
        <p:spPr>
          <a:xfrm>
            <a:off x="838200" y="4152479"/>
            <a:ext cx="3120528" cy="2340396"/>
          </a:xfrm>
          <a:prstGeom prst="rect">
            <a:avLst/>
          </a:prstGeom>
        </p:spPr>
      </p:pic>
      <p:pic>
        <p:nvPicPr>
          <p:cNvPr id="7" name="Bilde 6">
            <a:extLst>
              <a:ext uri="{FF2B5EF4-FFF2-40B4-BE49-F238E27FC236}">
                <a16:creationId xmlns:a16="http://schemas.microsoft.com/office/drawing/2014/main" id="{73B9ADE1-5D2C-4E13-A305-C8D3ACEAAA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96063">
            <a:off x="6404995" y="1424800"/>
            <a:ext cx="1647637" cy="2449728"/>
          </a:xfrm>
          <a:prstGeom prst="rect">
            <a:avLst/>
          </a:prstGeom>
        </p:spPr>
      </p:pic>
      <p:pic>
        <p:nvPicPr>
          <p:cNvPr id="8" name="Bilde 7">
            <a:extLst>
              <a:ext uri="{FF2B5EF4-FFF2-40B4-BE49-F238E27FC236}">
                <a16:creationId xmlns:a16="http://schemas.microsoft.com/office/drawing/2014/main" id="{9662B395-5EF1-4A48-A3B5-6B932C588BE6}"/>
              </a:ext>
            </a:extLst>
          </p:cNvPr>
          <p:cNvPicPr>
            <a:picLocks noChangeAspect="1"/>
          </p:cNvPicPr>
          <p:nvPr/>
        </p:nvPicPr>
        <p:blipFill rotWithShape="1">
          <a:blip r:embed="rId7"/>
          <a:srcRect l="24786" t="13432" r="41373" b="5324"/>
          <a:stretch/>
        </p:blipFill>
        <p:spPr>
          <a:xfrm rot="431166">
            <a:off x="9161390" y="2066669"/>
            <a:ext cx="2558093" cy="3454475"/>
          </a:xfrm>
          <a:prstGeom prst="rect">
            <a:avLst/>
          </a:prstGeom>
        </p:spPr>
      </p:pic>
    </p:spTree>
    <p:extLst>
      <p:ext uri="{BB962C8B-B14F-4D97-AF65-F5344CB8AC3E}">
        <p14:creationId xmlns:p14="http://schemas.microsoft.com/office/powerpoint/2010/main" val="161489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135D67B-DC57-4B44-9A16-8D01E73BA386}"/>
              </a:ext>
            </a:extLst>
          </p:cNvPr>
          <p:cNvPicPr>
            <a:picLocks noChangeAspect="1"/>
          </p:cNvPicPr>
          <p:nvPr/>
        </p:nvPicPr>
        <p:blipFill rotWithShape="1">
          <a:blip r:embed="rId2"/>
          <a:srcRect l="24351" t="15291" r="25279" b="20850"/>
          <a:stretch/>
        </p:blipFill>
        <p:spPr>
          <a:xfrm>
            <a:off x="1939731" y="326881"/>
            <a:ext cx="7689691" cy="5446960"/>
          </a:xfrm>
          <a:prstGeom prst="rect">
            <a:avLst/>
          </a:prstGeom>
        </p:spPr>
      </p:pic>
      <p:pic>
        <p:nvPicPr>
          <p:cNvPr id="5" name="Bilde 4">
            <a:extLst>
              <a:ext uri="{FF2B5EF4-FFF2-40B4-BE49-F238E27FC236}">
                <a16:creationId xmlns:a16="http://schemas.microsoft.com/office/drawing/2014/main" id="{43F69EBF-63D1-4D7E-9456-E5D298F93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TekstSylinder 5">
            <a:extLst>
              <a:ext uri="{FF2B5EF4-FFF2-40B4-BE49-F238E27FC236}">
                <a16:creationId xmlns:a16="http://schemas.microsoft.com/office/drawing/2014/main" id="{3DBA9EF7-475D-4C60-AF82-51ED147B43F7}"/>
              </a:ext>
            </a:extLst>
          </p:cNvPr>
          <p:cNvSpPr txBox="1"/>
          <p:nvPr/>
        </p:nvSpPr>
        <p:spPr>
          <a:xfrm>
            <a:off x="2107580" y="6133171"/>
            <a:ext cx="6322742" cy="369332"/>
          </a:xfrm>
          <a:prstGeom prst="rect">
            <a:avLst/>
          </a:prstGeom>
          <a:noFill/>
        </p:spPr>
        <p:txBody>
          <a:bodyPr wrap="square" rtlCol="0">
            <a:spAutoFit/>
          </a:bodyPr>
          <a:lstStyle/>
          <a:p>
            <a:r>
              <a:rPr lang="nb-NO" dirty="0"/>
              <a:t>Kilde: Frivillighet Norge 2019</a:t>
            </a:r>
          </a:p>
        </p:txBody>
      </p:sp>
    </p:spTree>
    <p:extLst>
      <p:ext uri="{BB962C8B-B14F-4D97-AF65-F5344CB8AC3E}">
        <p14:creationId xmlns:p14="http://schemas.microsoft.com/office/powerpoint/2010/main" val="265781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11DEFA9-A7B6-4418-B42B-7C1EC5FC2F26}"/>
              </a:ext>
            </a:extLst>
          </p:cNvPr>
          <p:cNvPicPr>
            <a:picLocks noChangeAspect="1"/>
          </p:cNvPicPr>
          <p:nvPr/>
        </p:nvPicPr>
        <p:blipFill rotWithShape="1">
          <a:blip r:embed="rId2"/>
          <a:srcRect l="24352" t="18600" r="25185" b="17860"/>
          <a:stretch/>
        </p:blipFill>
        <p:spPr>
          <a:xfrm>
            <a:off x="2269067" y="450700"/>
            <a:ext cx="8410222" cy="5956599"/>
          </a:xfrm>
          <a:prstGeom prst="rect">
            <a:avLst/>
          </a:prstGeom>
        </p:spPr>
      </p:pic>
      <p:pic>
        <p:nvPicPr>
          <p:cNvPr id="5" name="Bilde 4">
            <a:extLst>
              <a:ext uri="{FF2B5EF4-FFF2-40B4-BE49-F238E27FC236}">
                <a16:creationId xmlns:a16="http://schemas.microsoft.com/office/drawing/2014/main" id="{C4FC6BFC-2679-42B3-946A-6DD6F9867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07529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3ADDF26-B755-4FB3-9696-1EB72A7B5FFE}"/>
              </a:ext>
            </a:extLst>
          </p:cNvPr>
          <p:cNvPicPr>
            <a:picLocks noChangeAspect="1"/>
          </p:cNvPicPr>
          <p:nvPr/>
        </p:nvPicPr>
        <p:blipFill rotWithShape="1">
          <a:blip r:embed="rId2"/>
          <a:srcRect l="24167" t="15548" r="25371" b="20621"/>
          <a:stretch/>
        </p:blipFill>
        <p:spPr>
          <a:xfrm>
            <a:off x="2035836" y="623789"/>
            <a:ext cx="8120328" cy="5810877"/>
          </a:xfrm>
          <a:prstGeom prst="rect">
            <a:avLst/>
          </a:prstGeom>
        </p:spPr>
      </p:pic>
      <p:pic>
        <p:nvPicPr>
          <p:cNvPr id="3" name="Bilde 2">
            <a:extLst>
              <a:ext uri="{FF2B5EF4-FFF2-40B4-BE49-F238E27FC236}">
                <a16:creationId xmlns:a16="http://schemas.microsoft.com/office/drawing/2014/main" id="{B8E819E7-CC20-478C-BDEB-4274B6BCC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63720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651F3B4-0BFB-4C9C-B725-B536B06FD070}"/>
              </a:ext>
            </a:extLst>
          </p:cNvPr>
          <p:cNvPicPr>
            <a:picLocks noChangeAspect="1"/>
          </p:cNvPicPr>
          <p:nvPr/>
        </p:nvPicPr>
        <p:blipFill rotWithShape="1">
          <a:blip r:embed="rId2"/>
          <a:srcRect l="24352" t="25021" r="25277" b="11111"/>
          <a:stretch/>
        </p:blipFill>
        <p:spPr>
          <a:xfrm>
            <a:off x="1806222" y="369378"/>
            <a:ext cx="8579555" cy="6119244"/>
          </a:xfrm>
          <a:prstGeom prst="rect">
            <a:avLst/>
          </a:prstGeom>
        </p:spPr>
      </p:pic>
      <p:pic>
        <p:nvPicPr>
          <p:cNvPr id="3" name="Bilde 2">
            <a:extLst>
              <a:ext uri="{FF2B5EF4-FFF2-40B4-BE49-F238E27FC236}">
                <a16:creationId xmlns:a16="http://schemas.microsoft.com/office/drawing/2014/main" id="{D807D8FA-DA27-40C6-9A80-BA291ECE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49029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9398A2-5196-40F1-B068-DB174B29894C}"/>
              </a:ext>
            </a:extLst>
          </p:cNvPr>
          <p:cNvSpPr>
            <a:spLocks noGrp="1"/>
          </p:cNvSpPr>
          <p:nvPr>
            <p:ph type="title"/>
          </p:nvPr>
        </p:nvSpPr>
        <p:spPr/>
        <p:txBody>
          <a:bodyPr/>
          <a:lstStyle/>
          <a:p>
            <a:r>
              <a:rPr lang="nb-NO" dirty="0"/>
              <a:t>Hvor ofte skal man ha styremøter?</a:t>
            </a:r>
          </a:p>
        </p:txBody>
      </p:sp>
      <p:sp>
        <p:nvSpPr>
          <p:cNvPr id="3" name="Rektangel 2">
            <a:extLst>
              <a:ext uri="{FF2B5EF4-FFF2-40B4-BE49-F238E27FC236}">
                <a16:creationId xmlns:a16="http://schemas.microsoft.com/office/drawing/2014/main" id="{27932344-E6C1-41F2-9D36-B3130E23642E}"/>
              </a:ext>
            </a:extLst>
          </p:cNvPr>
          <p:cNvSpPr/>
          <p:nvPr/>
        </p:nvSpPr>
        <p:spPr>
          <a:xfrm>
            <a:off x="985652" y="1924143"/>
            <a:ext cx="10368147" cy="3508653"/>
          </a:xfrm>
          <a:prstGeom prst="rect">
            <a:avLst/>
          </a:prstGeom>
          <a:ln>
            <a:solidFill>
              <a:schemeClr val="tx1"/>
            </a:solidFill>
          </a:ln>
        </p:spPr>
        <p:txBody>
          <a:bodyPr wrap="square">
            <a:spAutoFit/>
          </a:bodyPr>
          <a:lstStyle/>
          <a:p>
            <a:r>
              <a:rPr lang="nb-NO" sz="3600" i="1" dirty="0"/>
              <a:t>Aksjelovens § 6-15. Daglig leders plikter overfor styret</a:t>
            </a:r>
          </a:p>
          <a:p>
            <a:endParaRPr lang="nb-NO" sz="2400" dirty="0"/>
          </a:p>
          <a:p>
            <a:r>
              <a:rPr lang="nb-NO" sz="2400" dirty="0"/>
              <a:t>(1) Daglig leder skal minst hver fjerde måned gi styret underretning om selskapets virksomhet, stilling og resultatutvikling.</a:t>
            </a:r>
          </a:p>
          <a:p>
            <a:endParaRPr lang="nb-NO" sz="2400" dirty="0"/>
          </a:p>
          <a:p>
            <a:r>
              <a:rPr lang="nb-NO" sz="2400" dirty="0"/>
              <a:t>(2) Styret kan til enhver tid kreve at daglig leder gir styret en nærmere redegjørelse om bestemte saker. Slik redegjørelse kan også kreves av det enkelte styremedlem.</a:t>
            </a:r>
          </a:p>
          <a:p>
            <a:endParaRPr lang="nb-NO" dirty="0"/>
          </a:p>
        </p:txBody>
      </p:sp>
      <p:pic>
        <p:nvPicPr>
          <p:cNvPr id="4" name="Bilde 3">
            <a:extLst>
              <a:ext uri="{FF2B5EF4-FFF2-40B4-BE49-F238E27FC236}">
                <a16:creationId xmlns:a16="http://schemas.microsoft.com/office/drawing/2014/main" id="{C2F851C8-5FDF-4216-A9FC-149DCE89B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58678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CA7ACB3-0142-437D-A5A2-5CA91BA511D7}"/>
              </a:ext>
            </a:extLst>
          </p:cNvPr>
          <p:cNvPicPr>
            <a:picLocks noChangeAspect="1"/>
          </p:cNvPicPr>
          <p:nvPr/>
        </p:nvPicPr>
        <p:blipFill rotWithShape="1">
          <a:blip r:embed="rId2"/>
          <a:srcRect l="24259" t="28312" r="25278" b="7983"/>
          <a:stretch/>
        </p:blipFill>
        <p:spPr>
          <a:xfrm>
            <a:off x="1862667" y="332247"/>
            <a:ext cx="8466666" cy="6012110"/>
          </a:xfrm>
          <a:prstGeom prst="rect">
            <a:avLst/>
          </a:prstGeom>
        </p:spPr>
      </p:pic>
      <p:pic>
        <p:nvPicPr>
          <p:cNvPr id="3" name="Bilde 2">
            <a:extLst>
              <a:ext uri="{FF2B5EF4-FFF2-40B4-BE49-F238E27FC236}">
                <a16:creationId xmlns:a16="http://schemas.microsoft.com/office/drawing/2014/main" id="{DA6BE0D2-8B04-4FA5-8E2F-C022537C2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4319502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6F83EA433FA446894EF72E4B4D6432" ma:contentTypeVersion="12" ma:contentTypeDescription="Opprett et nytt dokument." ma:contentTypeScope="" ma:versionID="cbf2535bae56f6ce90c40052cbac9638">
  <xsd:schema xmlns:xsd="http://www.w3.org/2001/XMLSchema" xmlns:xs="http://www.w3.org/2001/XMLSchema" xmlns:p="http://schemas.microsoft.com/office/2006/metadata/properties" xmlns:ns2="03b1ce42-9d93-4dee-87db-cddd7a532754" xmlns:ns3="a236ad03-2ad6-437f-80b4-8d6594590e6a" targetNamespace="http://schemas.microsoft.com/office/2006/metadata/properties" ma:root="true" ma:fieldsID="581bd95d28a99a5b7dfca66d10c731b2" ns2:_="" ns3:_="">
    <xsd:import namespace="03b1ce42-9d93-4dee-87db-cddd7a532754"/>
    <xsd:import namespace="a236ad03-2ad6-437f-80b4-8d6594590e6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1ce42-9d93-4dee-87db-cddd7a532754"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36ad03-2ad6-437f-80b4-8d6594590e6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D4A2FE-0097-42F5-B55B-E5EE5E569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1ce42-9d93-4dee-87db-cddd7a532754"/>
    <ds:schemaRef ds:uri="a236ad03-2ad6-437f-80b4-8d6594590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C8936-5D15-4622-B6B3-59EE96B4F845}">
  <ds:schemaRefs>
    <ds:schemaRef ds:uri="http://schemas.microsoft.com/sharepoint/v3/contenttype/forms"/>
  </ds:schemaRefs>
</ds:datastoreItem>
</file>

<file path=customXml/itemProps3.xml><?xml version="1.0" encoding="utf-8"?>
<ds:datastoreItem xmlns:ds="http://schemas.openxmlformats.org/officeDocument/2006/customXml" ds:itemID="{B2A46212-78DE-46DB-9A18-1F9CCC4B1AD1}">
  <ds:schemaRefs>
    <ds:schemaRef ds:uri="a236ad03-2ad6-437f-80b4-8d6594590e6a"/>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3b1ce42-9d93-4dee-87db-cddd7a532754"/>
    <ds:schemaRef ds:uri="http://schemas.microsoft.com/office/infopath/2007/PartnerControl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4930</TotalTime>
  <Words>1032</Words>
  <Application>Microsoft Office PowerPoint</Application>
  <PresentationFormat>Widescreen</PresentationFormat>
  <Paragraphs>111</Paragraphs>
  <Slides>24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Calibri Light</vt:lpstr>
      <vt:lpstr>Open Sans</vt:lpstr>
      <vt:lpstr>Office-tema</vt:lpstr>
      <vt:lpstr>PowerPoint-presentasjon</vt:lpstr>
      <vt:lpstr>PowerPoint-presentasjon</vt:lpstr>
      <vt:lpstr>Styringsdokumenter</vt:lpstr>
      <vt:lpstr>PowerPoint-presentasjon</vt:lpstr>
      <vt:lpstr>PowerPoint-presentasjon</vt:lpstr>
      <vt:lpstr>PowerPoint-presentasjon</vt:lpstr>
      <vt:lpstr>PowerPoint-presentasjon</vt:lpstr>
      <vt:lpstr>Hvor ofte skal man ha styremøter?</vt:lpstr>
      <vt:lpstr>PowerPoint-presentasjon</vt:lpstr>
      <vt:lpstr>PowerPoint-presentasjon</vt:lpstr>
      <vt:lpstr>PowerPoint-presentasjon</vt:lpstr>
      <vt:lpstr>PowerPoint-presentasjon</vt:lpstr>
      <vt:lpstr>PowerPoint-presentasjon</vt:lpstr>
      <vt:lpstr>PowerPoint-presentasjon</vt:lpstr>
      <vt:lpstr>Styrets kollektive ansvar</vt:lpstr>
      <vt:lpstr>Men jeg er jo bare frivillig?</vt:lpstr>
      <vt:lpstr>Styrets erstatningsansvar</vt:lpstr>
      <vt:lpstr>Styrets erstatningsansvar</vt:lpstr>
      <vt:lpstr>Dialog</vt:lpstr>
      <vt:lpstr>PowerPoint-presentasjon</vt:lpstr>
      <vt:lpstr>Årshjul 2021 med sakskart for hovedstyret</vt:lpstr>
      <vt:lpstr>Ledelse og styring</vt:lpstr>
      <vt:lpstr>PowerPoint-presentasjon</vt:lpstr>
      <vt:lpstr>Ressurser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Granaas</dc:creator>
  <cp:lastModifiedBy>Tone Granaas</cp:lastModifiedBy>
  <cp:revision>17</cp:revision>
  <cp:lastPrinted>2019-12-06T11:26:09Z</cp:lastPrinted>
  <dcterms:created xsi:type="dcterms:W3CDTF">2019-11-21T13:20:31Z</dcterms:created>
  <dcterms:modified xsi:type="dcterms:W3CDTF">2021-11-15T15:19:28Z</dcterms:modified>
</cp:coreProperties>
</file>